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8" r:id="rId3"/>
    <p:sldId id="257" r:id="rId4"/>
    <p:sldId id="258" r:id="rId5"/>
    <p:sldId id="259" r:id="rId6"/>
    <p:sldId id="271" r:id="rId7"/>
    <p:sldId id="260" r:id="rId8"/>
    <p:sldId id="263" r:id="rId9"/>
    <p:sldId id="272" r:id="rId10"/>
    <p:sldId id="265" r:id="rId11"/>
    <p:sldId id="266" r:id="rId12"/>
    <p:sldId id="273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E908-89A7-40F3-8268-FA5959132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83E6-6000-4E60-B4E2-E30C9AD01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E480-9426-42F6-9B97-3CD7CBF4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88FA-AA2F-4DF3-9913-0DD8199F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8A1A-9A32-47CE-9ECF-3C11F204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6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65EB-1A3D-40ED-9EF5-7902B844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2AF28-697D-447D-9825-FA771D8A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1A42A-6D3D-4EFE-A6C7-196F6803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E8AA-E55E-4F96-B5A6-64D74483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726B-F564-4643-8A6D-410547D6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A15BB-A66C-44F7-8A1C-979F9E3EC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8888D-C1D2-4D34-8049-956FC0021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2AE5-34CC-402A-972E-2959B7B9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C7DA7-6DB2-43AF-9AB7-8FF19815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014F-A3E7-420D-8276-F0DB510E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6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657F-05A0-4B2E-A9C5-05133A49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D5A8-4905-49BD-9B35-07AFDE33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7EA7-DD6D-48A7-8984-5AC15A11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A461-4829-49E7-96F8-7A2C3E83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21B7-5576-4DB8-9F27-616FD51C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7E88-A5F6-4C80-8D74-FCB98DA2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747F7-680D-4614-8277-7ABE0023B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15EB-6FC7-4205-B1A9-CF53050F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AADE-BB48-4303-8731-A9E964F3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E544-6DFF-4CB5-8BA6-703DDB10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8CC7-E3D4-4C3E-A1BD-F6AC2E26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C42D-F89D-4AF4-A1F8-6D3DD0081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C4D2B-A399-4B23-A49B-11C0B737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AC202-4437-4569-AE26-7BD81D51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D7B2E-FD4F-480F-B0FA-A2EEDC32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151D0-EFEF-4C19-8E2E-4CA17D87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AAE9-A206-4F8C-B0B7-B758B0F9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47FF-9B04-472B-B7F7-BC9B722D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6AFAA-BAD6-44BE-B88B-7E33E964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3680B-2823-4780-8977-06960FF94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A7A05-494D-4897-998B-34D4A2734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6EAB3-E6B2-46E4-A7A1-7855B599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2BDD2-FC35-440E-B35F-6E60D28D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9070B-4A17-4CEE-AE44-209EB0D8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156D-E6A7-40DA-81F6-C9768053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F61BD-8533-4C02-86B3-8DEF3359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4B312-0845-4762-82F5-D581F86A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AE6A-4147-4C67-8D08-E29DEC46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EC995-72EE-48FE-87F7-F363949C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7AAA5A-FD2F-45EA-A2CA-8CEB0637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5387B-A32A-475E-855B-D963DD91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45E-D06D-4DB4-A45E-7007B394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A77A-8BA6-419E-AAF1-15BF998E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36BA5-F8AB-48E9-B225-1A7F15BF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ADF50-A3D6-40F4-950F-1B5D8139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9034C-527B-43EF-AE16-FBF6FA1D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D7EB-2B58-45F7-8D17-9E5C877C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F3DC-E46F-419F-8BB5-921BC1FD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E65E2-261D-46E9-8F0E-39F07A01C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1E2B3-C05B-409F-8408-D602EF2D8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31403-A819-471A-8765-058AC931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D7195-3007-49E5-984F-EB5AE302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E723-099F-415F-8EED-C5AF762D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BAB3D-F82D-429B-9071-6F86511A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65C7-790D-4309-A588-7B260482D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94D2-CC1D-4DC9-80A6-B1813CBE4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50E7-1F98-41ED-8310-0D4A5A8CE05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7F31-2E61-422C-8157-7F2F60953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E22DB-8149-4C8A-BA98-9EE2958E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E43E5-CC7D-4245-BD9E-EB46EC2B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747C8-2829-4741-8C80-7A266FED3C03}"/>
              </a:ext>
            </a:extLst>
          </p:cNvPr>
          <p:cNvSpPr txBox="1"/>
          <p:nvPr/>
        </p:nvSpPr>
        <p:spPr>
          <a:xfrm>
            <a:off x="7863840" y="1152144"/>
            <a:ext cx="3904488" cy="3072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EDA – Car Sales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							      By Mahesh Rajah            </a:t>
            </a:r>
          </a:p>
        </p:txBody>
      </p:sp>
      <p:pic>
        <p:nvPicPr>
          <p:cNvPr id="5" name="Picture 8" descr="Auto sector crisis: As festive air fails to cheer, Maruti, Tata ...">
            <a:extLst>
              <a:ext uri="{FF2B5EF4-FFF2-40B4-BE49-F238E27FC236}">
                <a16:creationId xmlns:a16="http://schemas.microsoft.com/office/drawing/2014/main" id="{C1C12425-B6AE-40E4-A7C2-F5F46EA107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9" r="-1" b="-1"/>
          <a:stretch/>
        </p:blipFill>
        <p:spPr bwMode="auto">
          <a:xfrm>
            <a:off x="603503" y="10"/>
            <a:ext cx="6772102" cy="323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A250BA-A906-49B0-A11C-FAF24B26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64424" y="73152"/>
            <a:ext cx="1178966" cy="232963"/>
            <a:chOff x="7763256" y="73152"/>
            <a:chExt cx="1178966" cy="232963"/>
          </a:xfrm>
        </p:grpSpPr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0FEF01B6-42D7-440D-ADA4-324E49BF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8F0BFC92-F414-4674-9D61-48B33AFB6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9B1983FD-B68E-4A72-8FBF-9C97E43B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D400BC47-91D9-41B5-B3A3-122217E0C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E99580FD-8155-4BE6-B032-7AFEF8F64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38D1E4E3-596E-4D5B-ADA8-27B2BCCE1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246A362C-45AB-4534-ADBA-2511DACCF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66">
              <a:extLst>
                <a:ext uri="{FF2B5EF4-FFF2-40B4-BE49-F238E27FC236}">
                  <a16:creationId xmlns:a16="http://schemas.microsoft.com/office/drawing/2014/main" id="{0CA022E1-7D81-4B07-916A-FF2FFD60B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64">
              <a:extLst>
                <a:ext uri="{FF2B5EF4-FFF2-40B4-BE49-F238E27FC236}">
                  <a16:creationId xmlns:a16="http://schemas.microsoft.com/office/drawing/2014/main" id="{BB356898-7D69-4786-9C52-02EF77527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66">
              <a:extLst>
                <a:ext uri="{FF2B5EF4-FFF2-40B4-BE49-F238E27FC236}">
                  <a16:creationId xmlns:a16="http://schemas.microsoft.com/office/drawing/2014/main" id="{B0EEBA71-4347-4D40-A22C-E36FB91C2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64">
              <a:extLst>
                <a:ext uri="{FF2B5EF4-FFF2-40B4-BE49-F238E27FC236}">
                  <a16:creationId xmlns:a16="http://schemas.microsoft.com/office/drawing/2014/main" id="{D8F7C5DE-468E-40F7-B316-5732EE134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66">
              <a:extLst>
                <a:ext uri="{FF2B5EF4-FFF2-40B4-BE49-F238E27FC236}">
                  <a16:creationId xmlns:a16="http://schemas.microsoft.com/office/drawing/2014/main" id="{F2CC8CB2-74FA-40B4-B407-1610DC99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64">
              <a:extLst>
                <a:ext uri="{FF2B5EF4-FFF2-40B4-BE49-F238E27FC236}">
                  <a16:creationId xmlns:a16="http://schemas.microsoft.com/office/drawing/2014/main" id="{25F663FB-6A62-4832-AF0C-CABA9ABC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66">
              <a:extLst>
                <a:ext uri="{FF2B5EF4-FFF2-40B4-BE49-F238E27FC236}">
                  <a16:creationId xmlns:a16="http://schemas.microsoft.com/office/drawing/2014/main" id="{4FC6F5D0-11C0-4FEE-95CD-D0CC6CCC7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64">
              <a:extLst>
                <a:ext uri="{FF2B5EF4-FFF2-40B4-BE49-F238E27FC236}">
                  <a16:creationId xmlns:a16="http://schemas.microsoft.com/office/drawing/2014/main" id="{9ED2E80A-9838-4A1C-8FDD-07B71C710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66">
              <a:extLst>
                <a:ext uri="{FF2B5EF4-FFF2-40B4-BE49-F238E27FC236}">
                  <a16:creationId xmlns:a16="http://schemas.microsoft.com/office/drawing/2014/main" id="{8225A746-51DA-48A5-A239-444465283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4">
              <a:extLst>
                <a:ext uri="{FF2B5EF4-FFF2-40B4-BE49-F238E27FC236}">
                  <a16:creationId xmlns:a16="http://schemas.microsoft.com/office/drawing/2014/main" id="{5D6A625D-42C7-43D6-AC09-30D526F92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66">
              <a:extLst>
                <a:ext uri="{FF2B5EF4-FFF2-40B4-BE49-F238E27FC236}">
                  <a16:creationId xmlns:a16="http://schemas.microsoft.com/office/drawing/2014/main" id="{61AEB114-8DE5-4552-AB2B-C33622E0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64">
              <a:extLst>
                <a:ext uri="{FF2B5EF4-FFF2-40B4-BE49-F238E27FC236}">
                  <a16:creationId xmlns:a16="http://schemas.microsoft.com/office/drawing/2014/main" id="{D5B7FA7F-071D-4A49-9A8E-F5BCDFB2B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66">
              <a:extLst>
                <a:ext uri="{FF2B5EF4-FFF2-40B4-BE49-F238E27FC236}">
                  <a16:creationId xmlns:a16="http://schemas.microsoft.com/office/drawing/2014/main" id="{93A36A1A-48EB-4033-8B7C-A77385075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4" descr="Audi &amp; BMW &amp; Mercedes-Benz &amp; VW &amp; Porsche - Posts | Facebook">
            <a:extLst>
              <a:ext uri="{FF2B5EF4-FFF2-40B4-BE49-F238E27FC236}">
                <a16:creationId xmlns:a16="http://schemas.microsoft.com/office/drawing/2014/main" id="{8F6683A3-A485-4CAC-9F74-3311DCAB1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977"/>
          <a:stretch/>
        </p:blipFill>
        <p:spPr bwMode="auto">
          <a:xfrm>
            <a:off x="603504" y="3233984"/>
            <a:ext cx="6772102" cy="36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9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1009650" y="5991225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Majority of the cars purchased from year 2008 and later are registered.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74161E-5660-440F-8A90-319772CF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3" y="948616"/>
            <a:ext cx="110585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9316EA-FF94-4FAA-AD57-5772ECF1039D}"/>
              </a:ext>
            </a:extLst>
          </p:cNvPr>
          <p:cNvSpPr txBox="1"/>
          <p:nvPr/>
        </p:nvSpPr>
        <p:spPr>
          <a:xfrm>
            <a:off x="550416" y="23969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9. Relation between purchasing year and registration?</a:t>
            </a:r>
          </a:p>
        </p:txBody>
      </p:sp>
    </p:spTree>
    <p:extLst>
      <p:ext uri="{BB962C8B-B14F-4D97-AF65-F5344CB8AC3E}">
        <p14:creationId xmlns:p14="http://schemas.microsoft.com/office/powerpoint/2010/main" val="329166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876485" y="5138969"/>
            <a:ext cx="1009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Majority of cars sold in price range of less than 30k are sedan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Majority of cars sold in price range of less than 30k are front drive type.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3E349-D75E-49F3-8DF6-728AE56B30EE}"/>
              </a:ext>
            </a:extLst>
          </p:cNvPr>
          <p:cNvSpPr txBox="1"/>
          <p:nvPr/>
        </p:nvSpPr>
        <p:spPr>
          <a:xfrm>
            <a:off x="443883" y="248575"/>
            <a:ext cx="882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10. Relationship of price with body and drive type of car?</a:t>
            </a:r>
          </a:p>
          <a:p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4F9EAD-6662-4D1E-B99D-196039793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3" y="1119188"/>
            <a:ext cx="41814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8E4851B2-B6D7-4650-9F64-B935D95F3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53" y="1119187"/>
            <a:ext cx="41814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21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1009650" y="5991225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we can infer that for cars sold of all Engine Type, average price is more for full drive type cars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CABA43E-6A86-4607-B3F0-D0454AE6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75" y="1086266"/>
            <a:ext cx="88201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03E349-D75E-49F3-8DF6-728AE56B30EE}"/>
              </a:ext>
            </a:extLst>
          </p:cNvPr>
          <p:cNvSpPr txBox="1"/>
          <p:nvPr/>
        </p:nvSpPr>
        <p:spPr>
          <a:xfrm>
            <a:off x="443883" y="248575"/>
            <a:ext cx="882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11. How does price relate to engine type (</a:t>
            </a:r>
            <a:r>
              <a:rPr lang="en-US" b="1" dirty="0" err="1"/>
              <a:t>engType</a:t>
            </a:r>
            <a:r>
              <a:rPr lang="en-US" b="1" dirty="0"/>
              <a:t>) and drive type of the car?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42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87505D3-FAD8-46F4-BD12-4FFCAF7F4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710816"/>
            <a:ext cx="4000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2D4A21D-B180-4400-9822-86A652938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716" y="710816"/>
            <a:ext cx="40767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2C43A-0B48-44FB-906C-8EC5B154FA43}"/>
              </a:ext>
            </a:extLst>
          </p:cNvPr>
          <p:cNvSpPr txBox="1"/>
          <p:nvPr/>
        </p:nvSpPr>
        <p:spPr>
          <a:xfrm>
            <a:off x="1009650" y="4216893"/>
            <a:ext cx="9608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and mileage has strongly negative correlation in sold car dataset </a:t>
            </a:r>
            <a:r>
              <a:rPr lang="en-US" dirty="0" err="1"/>
              <a:t>i.e</a:t>
            </a:r>
            <a:r>
              <a:rPr lang="en-US" dirty="0"/>
              <a:t>, lower price segment has higher mileage and higher price segment has lower mileage.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cards sold with purchasing year 2008 or later is of price 50k or lower.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A1C8B8-76D1-4F25-9201-B4E88B7B47F6}"/>
              </a:ext>
            </a:extLst>
          </p:cNvPr>
          <p:cNvSpPr/>
          <p:nvPr/>
        </p:nvSpPr>
        <p:spPr>
          <a:xfrm>
            <a:off x="1009650" y="290559"/>
            <a:ext cx="7667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12. Relationship of price with mileage and purchasing year of the car?</a:t>
            </a:r>
          </a:p>
        </p:txBody>
      </p:sp>
    </p:spTree>
    <p:extLst>
      <p:ext uri="{BB962C8B-B14F-4D97-AF65-F5344CB8AC3E}">
        <p14:creationId xmlns:p14="http://schemas.microsoft.com/office/powerpoint/2010/main" val="108340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4747C8-2829-4741-8C80-7A266FED3C03}"/>
              </a:ext>
            </a:extLst>
          </p:cNvPr>
          <p:cNvSpPr txBox="1"/>
          <p:nvPr/>
        </p:nvSpPr>
        <p:spPr>
          <a:xfrm>
            <a:off x="599435" y="3217991"/>
            <a:ext cx="5667375" cy="1908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111A83C6-3159-48A2-95E0-D9A872D3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466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udi &amp; BMW &amp; Mercedes-Benz &amp; VW &amp; Porsche - Posts | Facebook">
            <a:extLst>
              <a:ext uri="{FF2B5EF4-FFF2-40B4-BE49-F238E27FC236}">
                <a16:creationId xmlns:a16="http://schemas.microsoft.com/office/drawing/2014/main" id="{8F6683A3-A485-4CAC-9F74-3311DCAB1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977"/>
          <a:stretch/>
        </p:blipFill>
        <p:spPr bwMode="auto">
          <a:xfrm>
            <a:off x="6890657" y="1487288"/>
            <a:ext cx="4661263" cy="24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00372701-83B9-478A-9B29-7A50C831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9EDA5044-3268-4753-AEE8-20199924E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A33B85-81A1-4B1C-BBCB-D09126B58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512" y="750193"/>
            <a:ext cx="7715713" cy="47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1529552" y="162479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Which company sold most number of cars?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2F5E5-DC69-45D8-B150-7C672A3B482A}"/>
              </a:ext>
            </a:extLst>
          </p:cNvPr>
          <p:cNvSpPr txBox="1"/>
          <p:nvPr/>
        </p:nvSpPr>
        <p:spPr>
          <a:xfrm>
            <a:off x="1162050" y="5753100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Volkswagen company sold most number of cars followed by Mercedes-Benz.</a:t>
            </a:r>
          </a:p>
        </p:txBody>
      </p:sp>
    </p:spTree>
    <p:extLst>
      <p:ext uri="{BB962C8B-B14F-4D97-AF65-F5344CB8AC3E}">
        <p14:creationId xmlns:p14="http://schemas.microsoft.com/office/powerpoint/2010/main" val="23698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1009650" y="5600700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number of cars were sold in year 2008.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7149903-216A-4BD4-BDAE-659427A4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681038"/>
            <a:ext cx="85344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2E514-7D7C-43F8-AEEF-CDBFD151AE55}"/>
              </a:ext>
            </a:extLst>
          </p:cNvPr>
          <p:cNvSpPr txBox="1"/>
          <p:nvPr/>
        </p:nvSpPr>
        <p:spPr>
          <a:xfrm>
            <a:off x="816746" y="177553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Which year was maximum number of cars sold?</a:t>
            </a:r>
          </a:p>
        </p:txBody>
      </p:sp>
    </p:spTree>
    <p:extLst>
      <p:ext uri="{BB962C8B-B14F-4D97-AF65-F5344CB8AC3E}">
        <p14:creationId xmlns:p14="http://schemas.microsoft.com/office/powerpoint/2010/main" val="126471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1009650" y="5991225"/>
            <a:ext cx="1009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Sedan body car types are the most sold. Its around 38.1%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Crossover body car types are the next with 21.6% and Hatch body type with 13.1%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02E4C8-E500-4DB8-BDBF-4609AB54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53" y="700356"/>
            <a:ext cx="5085010" cy="50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4208BF-58EE-4E12-A65D-6CF322CA11CE}"/>
              </a:ext>
            </a:extLst>
          </p:cNvPr>
          <p:cNvSpPr txBox="1"/>
          <p:nvPr/>
        </p:nvSpPr>
        <p:spPr>
          <a:xfrm>
            <a:off x="1100831" y="142043"/>
            <a:ext cx="725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Which body segment of cars sold the most?</a:t>
            </a:r>
          </a:p>
        </p:txBody>
      </p:sp>
    </p:spTree>
    <p:extLst>
      <p:ext uri="{BB962C8B-B14F-4D97-AF65-F5344CB8AC3E}">
        <p14:creationId xmlns:p14="http://schemas.microsoft.com/office/powerpoint/2010/main" val="302935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923925" y="5258098"/>
            <a:ext cx="1009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92% of cars sold are of 1.5 to 3.5 engine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 </a:t>
            </a:r>
            <a:r>
              <a:rPr lang="en-US" dirty="0" err="1"/>
              <a:t>Verison</a:t>
            </a:r>
            <a:r>
              <a:rPr lang="en-US" dirty="0"/>
              <a:t> 2.0 is the most sold and 1.5 is the next best.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4284B1-CB67-47CF-9641-2059C6D6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12" y="568170"/>
            <a:ext cx="37719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0282893-057E-41A1-86E3-8CCB55DF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313" y="699675"/>
            <a:ext cx="3962400" cy="297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5FEC1-4043-4552-AEB5-988240406DE5}"/>
              </a:ext>
            </a:extLst>
          </p:cNvPr>
          <p:cNvSpPr txBox="1"/>
          <p:nvPr/>
        </p:nvSpPr>
        <p:spPr>
          <a:xfrm>
            <a:off x="461639" y="115410"/>
            <a:ext cx="93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Which engine version of car is the most sold?</a:t>
            </a:r>
          </a:p>
        </p:txBody>
      </p:sp>
    </p:spTree>
    <p:extLst>
      <p:ext uri="{BB962C8B-B14F-4D97-AF65-F5344CB8AC3E}">
        <p14:creationId xmlns:p14="http://schemas.microsoft.com/office/powerpoint/2010/main" val="94587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923925" y="5258098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85% of cars sold are in price range of less than 30K.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E271FC-B943-47A4-AF3A-39A6E8CF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20" y="1037026"/>
            <a:ext cx="3767655" cy="3231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5FEC1-4043-4552-AEB5-988240406DE5}"/>
              </a:ext>
            </a:extLst>
          </p:cNvPr>
          <p:cNvSpPr txBox="1"/>
          <p:nvPr/>
        </p:nvSpPr>
        <p:spPr>
          <a:xfrm>
            <a:off x="461639" y="115410"/>
            <a:ext cx="930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Which price segment of cars is the most sold?</a:t>
            </a:r>
          </a:p>
        </p:txBody>
      </p:sp>
    </p:spTree>
    <p:extLst>
      <p:ext uri="{BB962C8B-B14F-4D97-AF65-F5344CB8AC3E}">
        <p14:creationId xmlns:p14="http://schemas.microsoft.com/office/powerpoint/2010/main" val="300605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898933" y="5227746"/>
            <a:ext cx="1009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Petrol engine type car is the most sold, followed by Diesel engine type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drive type car is the most sold, followed by full drive type car.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21943D-2557-4BA6-B417-0DBDDAD9A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1" y="714836"/>
            <a:ext cx="527505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F0D4D8-1744-49B8-93F0-F1FA45A7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183" y="714836"/>
            <a:ext cx="4718713" cy="31640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FA1725-C63C-4C7B-ABA1-D866274E7400}"/>
              </a:ext>
            </a:extLst>
          </p:cNvPr>
          <p:cNvSpPr txBox="1"/>
          <p:nvPr/>
        </p:nvSpPr>
        <p:spPr>
          <a:xfrm>
            <a:off x="898933" y="150920"/>
            <a:ext cx="7233013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Which engine version and drive type of the car is the most sold?</a:t>
            </a:r>
          </a:p>
        </p:txBody>
      </p:sp>
    </p:spTree>
    <p:extLst>
      <p:ext uri="{BB962C8B-B14F-4D97-AF65-F5344CB8AC3E}">
        <p14:creationId xmlns:p14="http://schemas.microsoft.com/office/powerpoint/2010/main" val="116797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983017" y="5272134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Majority of cars sold in price range of less than 30k are Petrol cars.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63B7C-33E2-4FE7-A6BD-2DA15D0C7335}"/>
              </a:ext>
            </a:extLst>
          </p:cNvPr>
          <p:cNvSpPr txBox="1"/>
          <p:nvPr/>
        </p:nvSpPr>
        <p:spPr>
          <a:xfrm>
            <a:off x="399495" y="142043"/>
            <a:ext cx="920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  Does price of the car varies based on engine type?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34B8F3-DBAD-4CB3-B281-7CF4723EC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32" y="808562"/>
            <a:ext cx="39433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82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6835-6D7C-4605-B480-AD74EF8AD5A5}"/>
              </a:ext>
            </a:extLst>
          </p:cNvPr>
          <p:cNvSpPr txBox="1"/>
          <p:nvPr/>
        </p:nvSpPr>
        <p:spPr>
          <a:xfrm>
            <a:off x="983017" y="5272134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Most cars sold is of engine version 1.5 and its mileage is around 200.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8BE7C2-C67B-438E-9F3C-0D0D38C3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17" y="1225026"/>
            <a:ext cx="4502323" cy="3227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163B7C-33E2-4FE7-A6BD-2DA15D0C7335}"/>
              </a:ext>
            </a:extLst>
          </p:cNvPr>
          <p:cNvSpPr txBox="1"/>
          <p:nvPr/>
        </p:nvSpPr>
        <p:spPr>
          <a:xfrm>
            <a:off x="399495" y="142043"/>
            <a:ext cx="920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8. How does engine version relate to mileage of the car?</a:t>
            </a:r>
          </a:p>
        </p:txBody>
      </p:sp>
    </p:spTree>
    <p:extLst>
      <p:ext uri="{BB962C8B-B14F-4D97-AF65-F5344CB8AC3E}">
        <p14:creationId xmlns:p14="http://schemas.microsoft.com/office/powerpoint/2010/main" val="209133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424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Rajah, Mahesh</dc:creator>
  <cp:lastModifiedBy>Rajah, Mahesh</cp:lastModifiedBy>
  <cp:revision>30</cp:revision>
  <dcterms:created xsi:type="dcterms:W3CDTF">2020-07-16T17:23:37Z</dcterms:created>
  <dcterms:modified xsi:type="dcterms:W3CDTF">2020-07-18T16:32:53Z</dcterms:modified>
</cp:coreProperties>
</file>