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64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C3CF2-56AC-4949-B412-2AEB756F878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A9BD65-FA45-4D2D-8EAA-85F9B59A5DD9}">
      <dgm:prSet/>
      <dgm:spPr/>
      <dgm:t>
        <a:bodyPr/>
        <a:lstStyle/>
        <a:p>
          <a:r>
            <a:rPr lang="en-US" dirty="0"/>
            <a:t>Private constructor</a:t>
          </a:r>
        </a:p>
      </dgm:t>
    </dgm:pt>
    <dgm:pt modelId="{C2AEDBB5-3857-4F17-A381-ACA31A843D76}" type="parTrans" cxnId="{5D83D15B-C693-4181-BC4A-CCFCDC8AEE7F}">
      <dgm:prSet/>
      <dgm:spPr/>
      <dgm:t>
        <a:bodyPr/>
        <a:lstStyle/>
        <a:p>
          <a:endParaRPr lang="en-US"/>
        </a:p>
      </dgm:t>
    </dgm:pt>
    <dgm:pt modelId="{2B2EC6B2-BA55-4C59-8FBD-50AC42EE874E}" type="sibTrans" cxnId="{5D83D15B-C693-4181-BC4A-CCFCDC8AEE7F}">
      <dgm:prSet/>
      <dgm:spPr/>
      <dgm:t>
        <a:bodyPr/>
        <a:lstStyle/>
        <a:p>
          <a:endParaRPr lang="en-US"/>
        </a:p>
      </dgm:t>
    </dgm:pt>
    <dgm:pt modelId="{56D3FAA0-0620-4061-AD48-F4876C26FE28}">
      <dgm:prSet/>
      <dgm:spPr/>
      <dgm:t>
        <a:bodyPr/>
        <a:lstStyle/>
        <a:p>
          <a:r>
            <a:rPr lang="en-US" dirty="0"/>
            <a:t>Default constructor</a:t>
          </a:r>
        </a:p>
      </dgm:t>
    </dgm:pt>
    <dgm:pt modelId="{CC197957-CE4C-4F3C-B473-B04F8C68BC80}" type="parTrans" cxnId="{4A9ACC67-E74E-4B51-AE3D-69350C95BAB3}">
      <dgm:prSet/>
      <dgm:spPr/>
      <dgm:t>
        <a:bodyPr/>
        <a:lstStyle/>
        <a:p>
          <a:endParaRPr lang="en-US"/>
        </a:p>
      </dgm:t>
    </dgm:pt>
    <dgm:pt modelId="{EF7D537C-E03F-4C98-8E1F-21C83B2B60E4}" type="sibTrans" cxnId="{4A9ACC67-E74E-4B51-AE3D-69350C95BAB3}">
      <dgm:prSet/>
      <dgm:spPr/>
      <dgm:t>
        <a:bodyPr/>
        <a:lstStyle/>
        <a:p>
          <a:endParaRPr lang="en-US"/>
        </a:p>
      </dgm:t>
    </dgm:pt>
    <dgm:pt modelId="{FB7565E1-9B6A-403F-B264-911C8DCD123D}">
      <dgm:prSet/>
      <dgm:spPr/>
      <dgm:t>
        <a:bodyPr/>
        <a:lstStyle/>
        <a:p>
          <a:r>
            <a:rPr lang="en-IN" i="0" dirty="0"/>
            <a:t>Parameterized Constructor</a:t>
          </a:r>
          <a:endParaRPr lang="en-US" dirty="0"/>
        </a:p>
      </dgm:t>
    </dgm:pt>
    <dgm:pt modelId="{B6EDD664-3135-4196-AAC8-EFF0250FD356}" type="parTrans" cxnId="{11292A3A-45F4-48AB-8FA1-FAFF26DA776F}">
      <dgm:prSet/>
      <dgm:spPr/>
      <dgm:t>
        <a:bodyPr/>
        <a:lstStyle/>
        <a:p>
          <a:endParaRPr lang="en-US"/>
        </a:p>
      </dgm:t>
    </dgm:pt>
    <dgm:pt modelId="{7C8D3297-ADA2-4E34-B169-C049AB8E16C9}" type="sibTrans" cxnId="{11292A3A-45F4-48AB-8FA1-FAFF26DA776F}">
      <dgm:prSet/>
      <dgm:spPr/>
      <dgm:t>
        <a:bodyPr/>
        <a:lstStyle/>
        <a:p>
          <a:endParaRPr lang="en-US"/>
        </a:p>
      </dgm:t>
    </dgm:pt>
    <dgm:pt modelId="{2DE0D735-82DE-47C5-81C6-477D8E689616}">
      <dgm:prSet/>
      <dgm:spPr/>
      <dgm:t>
        <a:bodyPr/>
        <a:lstStyle/>
        <a:p>
          <a:r>
            <a:rPr lang="en-IN" i="0" dirty="0"/>
            <a:t>Copy Constructor</a:t>
          </a:r>
          <a:endParaRPr lang="en-US" dirty="0"/>
        </a:p>
      </dgm:t>
    </dgm:pt>
    <dgm:pt modelId="{EB7ECA0C-FED1-41B0-99FB-E4C636F59B00}" type="parTrans" cxnId="{3AE913E0-3773-4641-8FAC-EBB6711B0263}">
      <dgm:prSet/>
      <dgm:spPr/>
      <dgm:t>
        <a:bodyPr/>
        <a:lstStyle/>
        <a:p>
          <a:endParaRPr lang="en-US"/>
        </a:p>
      </dgm:t>
    </dgm:pt>
    <dgm:pt modelId="{23947DD3-066A-4DB5-B935-0854215C54BA}" type="sibTrans" cxnId="{3AE913E0-3773-4641-8FAC-EBB6711B0263}">
      <dgm:prSet/>
      <dgm:spPr/>
      <dgm:t>
        <a:bodyPr/>
        <a:lstStyle/>
        <a:p>
          <a:endParaRPr lang="en-US"/>
        </a:p>
      </dgm:t>
    </dgm:pt>
    <dgm:pt modelId="{6D83C680-1C30-4FAA-A80F-197783B26716}">
      <dgm:prSet/>
      <dgm:spPr/>
      <dgm:t>
        <a:bodyPr/>
        <a:lstStyle/>
        <a:p>
          <a:r>
            <a:rPr lang="en-IN" i="0" dirty="0"/>
            <a:t>static constructor</a:t>
          </a:r>
          <a:endParaRPr lang="en-US" dirty="0"/>
        </a:p>
      </dgm:t>
    </dgm:pt>
    <dgm:pt modelId="{3A477453-CFF9-469E-AC32-8F853D03255F}" type="parTrans" cxnId="{A377E4A3-3790-4138-81D5-B484F4BA24C7}">
      <dgm:prSet/>
      <dgm:spPr/>
      <dgm:t>
        <a:bodyPr/>
        <a:lstStyle/>
        <a:p>
          <a:endParaRPr lang="en-US"/>
        </a:p>
      </dgm:t>
    </dgm:pt>
    <dgm:pt modelId="{09C24469-8345-451F-AB0A-CF55DB0E90C1}" type="sibTrans" cxnId="{A377E4A3-3790-4138-81D5-B484F4BA24C7}">
      <dgm:prSet/>
      <dgm:spPr/>
      <dgm:t>
        <a:bodyPr/>
        <a:lstStyle/>
        <a:p>
          <a:endParaRPr lang="en-US"/>
        </a:p>
      </dgm:t>
    </dgm:pt>
    <dgm:pt modelId="{DE253247-0DAB-4478-B7C1-645013E87290}" type="pres">
      <dgm:prSet presAssocID="{D26C3CF2-56AC-4949-B412-2AEB756F878A}" presName="linear" presStyleCnt="0">
        <dgm:presLayoutVars>
          <dgm:animLvl val="lvl"/>
          <dgm:resizeHandles val="exact"/>
        </dgm:presLayoutVars>
      </dgm:prSet>
      <dgm:spPr/>
    </dgm:pt>
    <dgm:pt modelId="{511A804F-5C26-4084-A31F-C64869315CD0}" type="pres">
      <dgm:prSet presAssocID="{47A9BD65-FA45-4D2D-8EAA-85F9B59A5D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28B91D1-7584-4174-A290-C48CB946C68A}" type="pres">
      <dgm:prSet presAssocID="{2B2EC6B2-BA55-4C59-8FBD-50AC42EE874E}" presName="spacer" presStyleCnt="0"/>
      <dgm:spPr/>
    </dgm:pt>
    <dgm:pt modelId="{D00E7DD1-FF91-41B4-A59B-970D962E2987}" type="pres">
      <dgm:prSet presAssocID="{56D3FAA0-0620-4061-AD48-F4876C26FE2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A90CC35-AF2C-4F41-BB88-857836DEBFAF}" type="pres">
      <dgm:prSet presAssocID="{EF7D537C-E03F-4C98-8E1F-21C83B2B60E4}" presName="spacer" presStyleCnt="0"/>
      <dgm:spPr/>
    </dgm:pt>
    <dgm:pt modelId="{7CB39828-ECE0-4D1D-BACF-BF861B2D0979}" type="pres">
      <dgm:prSet presAssocID="{FB7565E1-9B6A-403F-B264-911C8DCD123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5955B4-7EF1-4A4A-AAA2-983107487A99}" type="pres">
      <dgm:prSet presAssocID="{7C8D3297-ADA2-4E34-B169-C049AB8E16C9}" presName="spacer" presStyleCnt="0"/>
      <dgm:spPr/>
    </dgm:pt>
    <dgm:pt modelId="{C00CF87A-FFBC-4EE0-B4BB-EC07991E62F1}" type="pres">
      <dgm:prSet presAssocID="{2DE0D735-82DE-47C5-81C6-477D8E68961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6B7038F-6465-4272-8918-67A21D424EA6}" type="pres">
      <dgm:prSet presAssocID="{23947DD3-066A-4DB5-B935-0854215C54BA}" presName="spacer" presStyleCnt="0"/>
      <dgm:spPr/>
    </dgm:pt>
    <dgm:pt modelId="{6BDA01B6-5A10-4AAD-B0B7-957F1786AAE2}" type="pres">
      <dgm:prSet presAssocID="{6D83C680-1C30-4FAA-A80F-197783B267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579631A-F28B-4097-B193-EB1CF68616D0}" type="presOf" srcId="{FB7565E1-9B6A-403F-B264-911C8DCD123D}" destId="{7CB39828-ECE0-4D1D-BACF-BF861B2D0979}" srcOrd="0" destOrd="0" presId="urn:microsoft.com/office/officeart/2005/8/layout/vList2"/>
    <dgm:cxn modelId="{E9423125-ADD5-42D4-988F-2A4F455C69CF}" type="presOf" srcId="{D26C3CF2-56AC-4949-B412-2AEB756F878A}" destId="{DE253247-0DAB-4478-B7C1-645013E87290}" srcOrd="0" destOrd="0" presId="urn:microsoft.com/office/officeart/2005/8/layout/vList2"/>
    <dgm:cxn modelId="{0FC4E32E-92FA-412C-9F39-AA24B853A021}" type="presOf" srcId="{6D83C680-1C30-4FAA-A80F-197783B26716}" destId="{6BDA01B6-5A10-4AAD-B0B7-957F1786AAE2}" srcOrd="0" destOrd="0" presId="urn:microsoft.com/office/officeart/2005/8/layout/vList2"/>
    <dgm:cxn modelId="{11292A3A-45F4-48AB-8FA1-FAFF26DA776F}" srcId="{D26C3CF2-56AC-4949-B412-2AEB756F878A}" destId="{FB7565E1-9B6A-403F-B264-911C8DCD123D}" srcOrd="2" destOrd="0" parTransId="{B6EDD664-3135-4196-AAC8-EFF0250FD356}" sibTransId="{7C8D3297-ADA2-4E34-B169-C049AB8E16C9}"/>
    <dgm:cxn modelId="{5D83D15B-C693-4181-BC4A-CCFCDC8AEE7F}" srcId="{D26C3CF2-56AC-4949-B412-2AEB756F878A}" destId="{47A9BD65-FA45-4D2D-8EAA-85F9B59A5DD9}" srcOrd="0" destOrd="0" parTransId="{C2AEDBB5-3857-4F17-A381-ACA31A843D76}" sibTransId="{2B2EC6B2-BA55-4C59-8FBD-50AC42EE874E}"/>
    <dgm:cxn modelId="{4A9ACC67-E74E-4B51-AE3D-69350C95BAB3}" srcId="{D26C3CF2-56AC-4949-B412-2AEB756F878A}" destId="{56D3FAA0-0620-4061-AD48-F4876C26FE28}" srcOrd="1" destOrd="0" parTransId="{CC197957-CE4C-4F3C-B473-B04F8C68BC80}" sibTransId="{EF7D537C-E03F-4C98-8E1F-21C83B2B60E4}"/>
    <dgm:cxn modelId="{D8756450-F3B1-44C3-9F88-3E2D127A24F8}" type="presOf" srcId="{56D3FAA0-0620-4061-AD48-F4876C26FE28}" destId="{D00E7DD1-FF91-41B4-A59B-970D962E2987}" srcOrd="0" destOrd="0" presId="urn:microsoft.com/office/officeart/2005/8/layout/vList2"/>
    <dgm:cxn modelId="{DF78B67A-73B4-4AFF-9CDA-F33873E91060}" type="presOf" srcId="{47A9BD65-FA45-4D2D-8EAA-85F9B59A5DD9}" destId="{511A804F-5C26-4084-A31F-C64869315CD0}" srcOrd="0" destOrd="0" presId="urn:microsoft.com/office/officeart/2005/8/layout/vList2"/>
    <dgm:cxn modelId="{1ED7449E-E3C4-46C6-8FE8-9F4D05AE18FF}" type="presOf" srcId="{2DE0D735-82DE-47C5-81C6-477D8E689616}" destId="{C00CF87A-FFBC-4EE0-B4BB-EC07991E62F1}" srcOrd="0" destOrd="0" presId="urn:microsoft.com/office/officeart/2005/8/layout/vList2"/>
    <dgm:cxn modelId="{A377E4A3-3790-4138-81D5-B484F4BA24C7}" srcId="{D26C3CF2-56AC-4949-B412-2AEB756F878A}" destId="{6D83C680-1C30-4FAA-A80F-197783B26716}" srcOrd="4" destOrd="0" parTransId="{3A477453-CFF9-469E-AC32-8F853D03255F}" sibTransId="{09C24469-8345-451F-AB0A-CF55DB0E90C1}"/>
    <dgm:cxn modelId="{3AE913E0-3773-4641-8FAC-EBB6711B0263}" srcId="{D26C3CF2-56AC-4949-B412-2AEB756F878A}" destId="{2DE0D735-82DE-47C5-81C6-477D8E689616}" srcOrd="3" destOrd="0" parTransId="{EB7ECA0C-FED1-41B0-99FB-E4C636F59B00}" sibTransId="{23947DD3-066A-4DB5-B935-0854215C54BA}"/>
    <dgm:cxn modelId="{51E396C6-A6F5-43B6-A738-82D389572A65}" type="presParOf" srcId="{DE253247-0DAB-4478-B7C1-645013E87290}" destId="{511A804F-5C26-4084-A31F-C64869315CD0}" srcOrd="0" destOrd="0" presId="urn:microsoft.com/office/officeart/2005/8/layout/vList2"/>
    <dgm:cxn modelId="{18AF0022-BDB7-45F1-8498-41860886B0D5}" type="presParOf" srcId="{DE253247-0DAB-4478-B7C1-645013E87290}" destId="{C28B91D1-7584-4174-A290-C48CB946C68A}" srcOrd="1" destOrd="0" presId="urn:microsoft.com/office/officeart/2005/8/layout/vList2"/>
    <dgm:cxn modelId="{9D2098F6-BA40-4037-8C62-505490093667}" type="presParOf" srcId="{DE253247-0DAB-4478-B7C1-645013E87290}" destId="{D00E7DD1-FF91-41B4-A59B-970D962E2987}" srcOrd="2" destOrd="0" presId="urn:microsoft.com/office/officeart/2005/8/layout/vList2"/>
    <dgm:cxn modelId="{D96A88C1-56B7-4CFF-A190-A63CECD9D3B5}" type="presParOf" srcId="{DE253247-0DAB-4478-B7C1-645013E87290}" destId="{7A90CC35-AF2C-4F41-BB88-857836DEBFAF}" srcOrd="3" destOrd="0" presId="urn:microsoft.com/office/officeart/2005/8/layout/vList2"/>
    <dgm:cxn modelId="{B3A6CFDE-FA14-437D-8A7F-E69FA62F3347}" type="presParOf" srcId="{DE253247-0DAB-4478-B7C1-645013E87290}" destId="{7CB39828-ECE0-4D1D-BACF-BF861B2D0979}" srcOrd="4" destOrd="0" presId="urn:microsoft.com/office/officeart/2005/8/layout/vList2"/>
    <dgm:cxn modelId="{94F7690C-C1BF-41B2-B9C5-D52705503348}" type="presParOf" srcId="{DE253247-0DAB-4478-B7C1-645013E87290}" destId="{B45955B4-7EF1-4A4A-AAA2-983107487A99}" srcOrd="5" destOrd="0" presId="urn:microsoft.com/office/officeart/2005/8/layout/vList2"/>
    <dgm:cxn modelId="{6A32C95A-3FF0-409F-B0AA-A57EE3F932A4}" type="presParOf" srcId="{DE253247-0DAB-4478-B7C1-645013E87290}" destId="{C00CF87A-FFBC-4EE0-B4BB-EC07991E62F1}" srcOrd="6" destOrd="0" presId="urn:microsoft.com/office/officeart/2005/8/layout/vList2"/>
    <dgm:cxn modelId="{AFF974C7-B9AA-4B17-B0CF-C00F8D489089}" type="presParOf" srcId="{DE253247-0DAB-4478-B7C1-645013E87290}" destId="{E6B7038F-6465-4272-8918-67A21D424EA6}" srcOrd="7" destOrd="0" presId="urn:microsoft.com/office/officeart/2005/8/layout/vList2"/>
    <dgm:cxn modelId="{24E5F13E-A889-4ED9-A997-C81088E191CD}" type="presParOf" srcId="{DE253247-0DAB-4478-B7C1-645013E87290}" destId="{6BDA01B6-5A10-4AAD-B0B7-957F1786AAE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D4CA54-E655-42D4-8D8D-0763B9BE75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B00ACB-EDF8-45E1-BF3E-652E97DDFD9B}">
      <dgm:prSet/>
      <dgm:spPr/>
      <dgm:t>
        <a:bodyPr/>
        <a:lstStyle/>
        <a:p>
          <a:r>
            <a:rPr lang="en-US" b="0" i="0" dirty="0"/>
            <a:t>A </a:t>
          </a:r>
          <a:r>
            <a:rPr lang="en-US" b="1" i="0" dirty="0"/>
            <a:t>partial method</a:t>
          </a:r>
          <a:r>
            <a:rPr lang="en-US" b="0" i="0" dirty="0"/>
            <a:t> is a special type of method that allows you to declare a method in one part of a partial class and define its implementation in another part of the same class.</a:t>
          </a:r>
          <a:endParaRPr lang="en-US" dirty="0"/>
        </a:p>
      </dgm:t>
    </dgm:pt>
    <dgm:pt modelId="{F29F5131-62D0-41B0-A88A-2E313624088E}" type="parTrans" cxnId="{57136075-F8D6-4766-8518-5FD0899EFCE7}">
      <dgm:prSet/>
      <dgm:spPr/>
      <dgm:t>
        <a:bodyPr/>
        <a:lstStyle/>
        <a:p>
          <a:endParaRPr lang="en-US"/>
        </a:p>
      </dgm:t>
    </dgm:pt>
    <dgm:pt modelId="{341E5A4D-404D-432E-8430-49A1E2C24061}" type="sibTrans" cxnId="{57136075-F8D6-4766-8518-5FD0899EFCE7}">
      <dgm:prSet/>
      <dgm:spPr/>
      <dgm:t>
        <a:bodyPr/>
        <a:lstStyle/>
        <a:p>
          <a:endParaRPr lang="en-US"/>
        </a:p>
      </dgm:t>
    </dgm:pt>
    <dgm:pt modelId="{2319C124-780C-4277-A813-F359A63832E0}">
      <dgm:prSet/>
      <dgm:spPr/>
      <dgm:t>
        <a:bodyPr/>
        <a:lstStyle/>
        <a:p>
          <a:r>
            <a:rPr lang="en-US" b="0" i="0" dirty="0"/>
            <a:t>The declaration of a partial method must begin with the partial modifier.</a:t>
          </a:r>
          <a:endParaRPr lang="en-US" dirty="0"/>
        </a:p>
      </dgm:t>
    </dgm:pt>
    <dgm:pt modelId="{4BF900AF-D088-4411-B648-4A4E664FF61C}" type="parTrans" cxnId="{D801DC2A-6FA4-4194-B3B3-443D2216468C}">
      <dgm:prSet/>
      <dgm:spPr/>
      <dgm:t>
        <a:bodyPr/>
        <a:lstStyle/>
        <a:p>
          <a:endParaRPr lang="en-US"/>
        </a:p>
      </dgm:t>
    </dgm:pt>
    <dgm:pt modelId="{7B1C21C9-2017-4CD7-B0D5-DF65C789CB89}" type="sibTrans" cxnId="{D801DC2A-6FA4-4194-B3B3-443D2216468C}">
      <dgm:prSet/>
      <dgm:spPr/>
      <dgm:t>
        <a:bodyPr/>
        <a:lstStyle/>
        <a:p>
          <a:endParaRPr lang="en-US"/>
        </a:p>
      </dgm:t>
    </dgm:pt>
    <dgm:pt modelId="{16FAA8E2-AF63-41D1-A016-7BE5271B19CD}">
      <dgm:prSet/>
      <dgm:spPr/>
      <dgm:t>
        <a:bodyPr/>
        <a:lstStyle/>
        <a:p>
          <a:r>
            <a:rPr lang="en-US" b="0" i="0" dirty="0"/>
            <a:t>A partial method may or may not contain an implementation. If it doesn’t, the compiler removes it from the final compiled code.</a:t>
          </a:r>
          <a:endParaRPr lang="en-US" dirty="0"/>
        </a:p>
      </dgm:t>
    </dgm:pt>
    <dgm:pt modelId="{B64F5C21-F799-4B4A-92DD-12FD1716B5DF}" type="parTrans" cxnId="{88A91D19-52D2-4C33-89A7-060A8D0B5981}">
      <dgm:prSet/>
      <dgm:spPr/>
      <dgm:t>
        <a:bodyPr/>
        <a:lstStyle/>
        <a:p>
          <a:endParaRPr lang="en-US"/>
        </a:p>
      </dgm:t>
    </dgm:pt>
    <dgm:pt modelId="{4736E38A-0C11-4A51-A3E6-50ED2C8FA113}" type="sibTrans" cxnId="{88A91D19-52D2-4C33-89A7-060A8D0B5981}">
      <dgm:prSet/>
      <dgm:spPr/>
      <dgm:t>
        <a:bodyPr/>
        <a:lstStyle/>
        <a:p>
          <a:endParaRPr lang="en-US"/>
        </a:p>
      </dgm:t>
    </dgm:pt>
    <dgm:pt modelId="{F8B9BA52-F7AB-40F2-B6C4-1A623D1737B3}">
      <dgm:prSet/>
      <dgm:spPr/>
      <dgm:t>
        <a:bodyPr/>
        <a:lstStyle/>
        <a:p>
          <a:r>
            <a:rPr lang="en-US" dirty="0"/>
            <a:t>Example:</a:t>
          </a:r>
        </a:p>
      </dgm:t>
    </dgm:pt>
    <dgm:pt modelId="{FBC9DC33-7C90-440D-969D-207519F3F402}" type="parTrans" cxnId="{31941129-1EAE-4BF0-ACCE-1D2E5A28C18C}">
      <dgm:prSet/>
      <dgm:spPr/>
      <dgm:t>
        <a:bodyPr/>
        <a:lstStyle/>
        <a:p>
          <a:endParaRPr lang="en-US"/>
        </a:p>
      </dgm:t>
    </dgm:pt>
    <dgm:pt modelId="{104A772A-C154-450B-9635-E9F707EF5E47}" type="sibTrans" cxnId="{31941129-1EAE-4BF0-ACCE-1D2E5A28C18C}">
      <dgm:prSet/>
      <dgm:spPr/>
      <dgm:t>
        <a:bodyPr/>
        <a:lstStyle/>
        <a:p>
          <a:endParaRPr lang="en-US"/>
        </a:p>
      </dgm:t>
    </dgm:pt>
    <dgm:pt modelId="{8A8D6E94-C7E9-45A0-9CB9-ECA81930097C}" type="pres">
      <dgm:prSet presAssocID="{00D4CA54-E655-42D4-8D8D-0763B9BE752F}" presName="linear" presStyleCnt="0">
        <dgm:presLayoutVars>
          <dgm:animLvl val="lvl"/>
          <dgm:resizeHandles val="exact"/>
        </dgm:presLayoutVars>
      </dgm:prSet>
      <dgm:spPr/>
    </dgm:pt>
    <dgm:pt modelId="{5A87DEAD-52C9-4388-B0C1-E9AC963187B1}" type="pres">
      <dgm:prSet presAssocID="{1CB00ACB-EDF8-45E1-BF3E-652E97DDFD9B}" presName="parentText" presStyleLbl="node1" presStyleIdx="0" presStyleCnt="4" custLinFactY="2196" custLinFactNeighborX="-258" custLinFactNeighborY="100000">
        <dgm:presLayoutVars>
          <dgm:chMax val="0"/>
          <dgm:bulletEnabled val="1"/>
        </dgm:presLayoutVars>
      </dgm:prSet>
      <dgm:spPr/>
    </dgm:pt>
    <dgm:pt modelId="{7A108CFE-FCF9-4A8F-BC8D-CC1B4BDDABBE}" type="pres">
      <dgm:prSet presAssocID="{341E5A4D-404D-432E-8430-49A1E2C24061}" presName="spacer" presStyleCnt="0"/>
      <dgm:spPr/>
    </dgm:pt>
    <dgm:pt modelId="{02C32115-6C8C-4DC8-B0F8-CA60DE45CE5E}" type="pres">
      <dgm:prSet presAssocID="{2319C124-780C-4277-A813-F359A63832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1AF9C9-7B07-4087-ABC6-A531C4CC5EFC}" type="pres">
      <dgm:prSet presAssocID="{7B1C21C9-2017-4CD7-B0D5-DF65C789CB89}" presName="spacer" presStyleCnt="0"/>
      <dgm:spPr/>
    </dgm:pt>
    <dgm:pt modelId="{E585C69E-F013-48C4-9656-77107B0EAC07}" type="pres">
      <dgm:prSet presAssocID="{16FAA8E2-AF63-41D1-A016-7BE5271B19C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A1020E-4A5D-4DB7-A79E-A985507398F8}" type="pres">
      <dgm:prSet presAssocID="{4736E38A-0C11-4A51-A3E6-50ED2C8FA113}" presName="spacer" presStyleCnt="0"/>
      <dgm:spPr/>
    </dgm:pt>
    <dgm:pt modelId="{6421EB3A-0AF8-4C1F-B400-A8FF01B065A5}" type="pres">
      <dgm:prSet presAssocID="{F8B9BA52-F7AB-40F2-B6C4-1A623D1737B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8A91D19-52D2-4C33-89A7-060A8D0B5981}" srcId="{00D4CA54-E655-42D4-8D8D-0763B9BE752F}" destId="{16FAA8E2-AF63-41D1-A016-7BE5271B19CD}" srcOrd="2" destOrd="0" parTransId="{B64F5C21-F799-4B4A-92DD-12FD1716B5DF}" sibTransId="{4736E38A-0C11-4A51-A3E6-50ED2C8FA113}"/>
    <dgm:cxn modelId="{31941129-1EAE-4BF0-ACCE-1D2E5A28C18C}" srcId="{00D4CA54-E655-42D4-8D8D-0763B9BE752F}" destId="{F8B9BA52-F7AB-40F2-B6C4-1A623D1737B3}" srcOrd="3" destOrd="0" parTransId="{FBC9DC33-7C90-440D-969D-207519F3F402}" sibTransId="{104A772A-C154-450B-9635-E9F707EF5E47}"/>
    <dgm:cxn modelId="{D801DC2A-6FA4-4194-B3B3-443D2216468C}" srcId="{00D4CA54-E655-42D4-8D8D-0763B9BE752F}" destId="{2319C124-780C-4277-A813-F359A63832E0}" srcOrd="1" destOrd="0" parTransId="{4BF900AF-D088-4411-B648-4A4E664FF61C}" sibTransId="{7B1C21C9-2017-4CD7-B0D5-DF65C789CB89}"/>
    <dgm:cxn modelId="{B5D8D531-9DEE-4AF9-AD16-724CC67B6FF4}" type="presOf" srcId="{00D4CA54-E655-42D4-8D8D-0763B9BE752F}" destId="{8A8D6E94-C7E9-45A0-9CB9-ECA81930097C}" srcOrd="0" destOrd="0" presId="urn:microsoft.com/office/officeart/2005/8/layout/vList2"/>
    <dgm:cxn modelId="{D1463F3D-A060-46F4-BCEF-C3F479FF700C}" type="presOf" srcId="{F8B9BA52-F7AB-40F2-B6C4-1A623D1737B3}" destId="{6421EB3A-0AF8-4C1F-B400-A8FF01B065A5}" srcOrd="0" destOrd="0" presId="urn:microsoft.com/office/officeart/2005/8/layout/vList2"/>
    <dgm:cxn modelId="{A2482751-A5D0-4947-BB27-AAA279D95E90}" type="presOf" srcId="{1CB00ACB-EDF8-45E1-BF3E-652E97DDFD9B}" destId="{5A87DEAD-52C9-4388-B0C1-E9AC963187B1}" srcOrd="0" destOrd="0" presId="urn:microsoft.com/office/officeart/2005/8/layout/vList2"/>
    <dgm:cxn modelId="{57136075-F8D6-4766-8518-5FD0899EFCE7}" srcId="{00D4CA54-E655-42D4-8D8D-0763B9BE752F}" destId="{1CB00ACB-EDF8-45E1-BF3E-652E97DDFD9B}" srcOrd="0" destOrd="0" parTransId="{F29F5131-62D0-41B0-A88A-2E313624088E}" sibTransId="{341E5A4D-404D-432E-8430-49A1E2C24061}"/>
    <dgm:cxn modelId="{784096A0-6CA1-4945-8400-467663144BEF}" type="presOf" srcId="{16FAA8E2-AF63-41D1-A016-7BE5271B19CD}" destId="{E585C69E-F013-48C4-9656-77107B0EAC07}" srcOrd="0" destOrd="0" presId="urn:microsoft.com/office/officeart/2005/8/layout/vList2"/>
    <dgm:cxn modelId="{7ED921DB-B509-4B57-AF62-890B09B82E0E}" type="presOf" srcId="{2319C124-780C-4277-A813-F359A63832E0}" destId="{02C32115-6C8C-4DC8-B0F8-CA60DE45CE5E}" srcOrd="0" destOrd="0" presId="urn:microsoft.com/office/officeart/2005/8/layout/vList2"/>
    <dgm:cxn modelId="{1E1DEB18-ED84-4A9A-85FB-0E4647386389}" type="presParOf" srcId="{8A8D6E94-C7E9-45A0-9CB9-ECA81930097C}" destId="{5A87DEAD-52C9-4388-B0C1-E9AC963187B1}" srcOrd="0" destOrd="0" presId="urn:microsoft.com/office/officeart/2005/8/layout/vList2"/>
    <dgm:cxn modelId="{95A7DEAA-3EC6-43FF-AC5B-BDC414EEBD33}" type="presParOf" srcId="{8A8D6E94-C7E9-45A0-9CB9-ECA81930097C}" destId="{7A108CFE-FCF9-4A8F-BC8D-CC1B4BDDABBE}" srcOrd="1" destOrd="0" presId="urn:microsoft.com/office/officeart/2005/8/layout/vList2"/>
    <dgm:cxn modelId="{1131C343-881A-4F2D-9FDA-70C5A71F9A00}" type="presParOf" srcId="{8A8D6E94-C7E9-45A0-9CB9-ECA81930097C}" destId="{02C32115-6C8C-4DC8-B0F8-CA60DE45CE5E}" srcOrd="2" destOrd="0" presId="urn:microsoft.com/office/officeart/2005/8/layout/vList2"/>
    <dgm:cxn modelId="{5BFABF7E-3952-4CF2-93B6-52AAE491C519}" type="presParOf" srcId="{8A8D6E94-C7E9-45A0-9CB9-ECA81930097C}" destId="{9D1AF9C9-7B07-4087-ABC6-A531C4CC5EFC}" srcOrd="3" destOrd="0" presId="urn:microsoft.com/office/officeart/2005/8/layout/vList2"/>
    <dgm:cxn modelId="{517605D4-20E7-4059-97A5-54675D655F57}" type="presParOf" srcId="{8A8D6E94-C7E9-45A0-9CB9-ECA81930097C}" destId="{E585C69E-F013-48C4-9656-77107B0EAC07}" srcOrd="4" destOrd="0" presId="urn:microsoft.com/office/officeart/2005/8/layout/vList2"/>
    <dgm:cxn modelId="{41258C9C-ACCC-4C31-829E-B40B7B21F058}" type="presParOf" srcId="{8A8D6E94-C7E9-45A0-9CB9-ECA81930097C}" destId="{A0A1020E-4A5D-4DB7-A79E-A985507398F8}" srcOrd="5" destOrd="0" presId="urn:microsoft.com/office/officeart/2005/8/layout/vList2"/>
    <dgm:cxn modelId="{0A1AD214-0071-497A-A070-F8299E29312C}" type="presParOf" srcId="{8A8D6E94-C7E9-45A0-9CB9-ECA81930097C}" destId="{6421EB3A-0AF8-4C1F-B400-A8FF01B065A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A804F-5C26-4084-A31F-C64869315CD0}">
      <dsp:nvSpPr>
        <dsp:cNvPr id="0" name=""/>
        <dsp:cNvSpPr/>
      </dsp:nvSpPr>
      <dsp:spPr>
        <a:xfrm>
          <a:off x="0" y="32337"/>
          <a:ext cx="6666833" cy="98338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Private constructor</a:t>
          </a:r>
        </a:p>
      </dsp:txBody>
      <dsp:txXfrm>
        <a:off x="48005" y="80342"/>
        <a:ext cx="6570823" cy="887374"/>
      </dsp:txXfrm>
    </dsp:sp>
    <dsp:sp modelId="{D00E7DD1-FF91-41B4-A59B-970D962E2987}">
      <dsp:nvSpPr>
        <dsp:cNvPr id="0" name=""/>
        <dsp:cNvSpPr/>
      </dsp:nvSpPr>
      <dsp:spPr>
        <a:xfrm>
          <a:off x="0" y="1133802"/>
          <a:ext cx="6666833" cy="983384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Default constructor</a:t>
          </a:r>
        </a:p>
      </dsp:txBody>
      <dsp:txXfrm>
        <a:off x="48005" y="1181807"/>
        <a:ext cx="6570823" cy="887374"/>
      </dsp:txXfrm>
    </dsp:sp>
    <dsp:sp modelId="{7CB39828-ECE0-4D1D-BACF-BF861B2D0979}">
      <dsp:nvSpPr>
        <dsp:cNvPr id="0" name=""/>
        <dsp:cNvSpPr/>
      </dsp:nvSpPr>
      <dsp:spPr>
        <a:xfrm>
          <a:off x="0" y="2235267"/>
          <a:ext cx="6666833" cy="983384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i="0" kern="1200" dirty="0"/>
            <a:t>Parameterized Constructor</a:t>
          </a:r>
          <a:endParaRPr lang="en-US" sz="4100" kern="1200" dirty="0"/>
        </a:p>
      </dsp:txBody>
      <dsp:txXfrm>
        <a:off x="48005" y="2283272"/>
        <a:ext cx="6570823" cy="887374"/>
      </dsp:txXfrm>
    </dsp:sp>
    <dsp:sp modelId="{C00CF87A-FFBC-4EE0-B4BB-EC07991E62F1}">
      <dsp:nvSpPr>
        <dsp:cNvPr id="0" name=""/>
        <dsp:cNvSpPr/>
      </dsp:nvSpPr>
      <dsp:spPr>
        <a:xfrm>
          <a:off x="0" y="3336732"/>
          <a:ext cx="6666833" cy="983384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i="0" kern="1200" dirty="0"/>
            <a:t>Copy Constructor</a:t>
          </a:r>
          <a:endParaRPr lang="en-US" sz="4100" kern="1200" dirty="0"/>
        </a:p>
      </dsp:txBody>
      <dsp:txXfrm>
        <a:off x="48005" y="3384737"/>
        <a:ext cx="6570823" cy="887374"/>
      </dsp:txXfrm>
    </dsp:sp>
    <dsp:sp modelId="{6BDA01B6-5A10-4AAD-B0B7-957F1786AAE2}">
      <dsp:nvSpPr>
        <dsp:cNvPr id="0" name=""/>
        <dsp:cNvSpPr/>
      </dsp:nvSpPr>
      <dsp:spPr>
        <a:xfrm>
          <a:off x="0" y="4438197"/>
          <a:ext cx="6666833" cy="983384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i="0" kern="1200" dirty="0"/>
            <a:t>static constructor</a:t>
          </a:r>
          <a:endParaRPr lang="en-US" sz="4100" kern="1200" dirty="0"/>
        </a:p>
      </dsp:txBody>
      <dsp:txXfrm>
        <a:off x="48005" y="4486202"/>
        <a:ext cx="6570823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7DEAD-52C9-4388-B0C1-E9AC963187B1}">
      <dsp:nvSpPr>
        <dsp:cNvPr id="0" name=""/>
        <dsp:cNvSpPr/>
      </dsp:nvSpPr>
      <dsp:spPr>
        <a:xfrm>
          <a:off x="0" y="78440"/>
          <a:ext cx="9561021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 </a:t>
          </a:r>
          <a:r>
            <a:rPr lang="en-US" sz="1700" b="1" i="0" kern="1200" dirty="0"/>
            <a:t>partial method</a:t>
          </a:r>
          <a:r>
            <a:rPr lang="en-US" sz="1700" b="0" i="0" kern="1200" dirty="0"/>
            <a:t> is a special type of method that allows you to declare a method in one part of a partial class and define its implementation in another part of the same class.</a:t>
          </a:r>
          <a:endParaRPr lang="en-US" sz="1700" kern="1200" dirty="0"/>
        </a:p>
      </dsp:txBody>
      <dsp:txXfrm>
        <a:off x="33012" y="111452"/>
        <a:ext cx="9494997" cy="610236"/>
      </dsp:txXfrm>
    </dsp:sp>
    <dsp:sp modelId="{02C32115-6C8C-4DC8-B0F8-CA60DE45CE5E}">
      <dsp:nvSpPr>
        <dsp:cNvPr id="0" name=""/>
        <dsp:cNvSpPr/>
      </dsp:nvSpPr>
      <dsp:spPr>
        <a:xfrm>
          <a:off x="0" y="739849"/>
          <a:ext cx="9561021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The declaration of a partial method must begin with the partial modifier.</a:t>
          </a:r>
          <a:endParaRPr lang="en-US" sz="1700" kern="1200" dirty="0"/>
        </a:p>
      </dsp:txBody>
      <dsp:txXfrm>
        <a:off x="33012" y="772861"/>
        <a:ext cx="9494997" cy="610236"/>
      </dsp:txXfrm>
    </dsp:sp>
    <dsp:sp modelId="{E585C69E-F013-48C4-9656-77107B0EAC07}">
      <dsp:nvSpPr>
        <dsp:cNvPr id="0" name=""/>
        <dsp:cNvSpPr/>
      </dsp:nvSpPr>
      <dsp:spPr>
        <a:xfrm>
          <a:off x="0" y="1465069"/>
          <a:ext cx="9561021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 partial method may or may not contain an implementation. If it doesn’t, the compiler removes it from the final compiled code.</a:t>
          </a:r>
          <a:endParaRPr lang="en-US" sz="1700" kern="1200" dirty="0"/>
        </a:p>
      </dsp:txBody>
      <dsp:txXfrm>
        <a:off x="33012" y="1498081"/>
        <a:ext cx="9494997" cy="610236"/>
      </dsp:txXfrm>
    </dsp:sp>
    <dsp:sp modelId="{6421EB3A-0AF8-4C1F-B400-A8FF01B065A5}">
      <dsp:nvSpPr>
        <dsp:cNvPr id="0" name=""/>
        <dsp:cNvSpPr/>
      </dsp:nvSpPr>
      <dsp:spPr>
        <a:xfrm>
          <a:off x="0" y="2190289"/>
          <a:ext cx="9561021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Example:</a:t>
          </a:r>
        </a:p>
      </dsp:txBody>
      <dsp:txXfrm>
        <a:off x="33012" y="2223301"/>
        <a:ext cx="9494997" cy="610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8657-AEB6-B973-FB4E-9165A928A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DE636-9C7F-AE12-CDFF-74E2DDD32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0B33-29D2-9151-4627-C1A4380E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989-674F-43EE-8570-08F63880AC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9DFE-BF22-D371-7808-C80B571A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29145-FAAD-D775-BF95-C1120B4C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5FF6-9D5C-4F44-96EA-EC844F622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42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6A33-F803-4029-DFF2-28008485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8817E-0B89-A313-F5F8-93A485612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EF3B-ABC4-2BEB-8963-159F764C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989-674F-43EE-8570-08F63880AC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CB18-D4D6-C632-0731-ABFE73F7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C187-739A-3F75-CA3C-9A0D978D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5FF6-9D5C-4F44-96EA-EC844F622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33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AD20D-F351-B8DB-808E-DF11ED30D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412AC-5AA7-C210-8530-B6327DA15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402D-D9E8-956E-6FF2-7548DF8F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989-674F-43EE-8570-08F63880AC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FE5FC-4B33-96D9-4E6C-01BB2DB1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0BBFA-E107-4294-08BD-2C551F6B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5FF6-9D5C-4F44-96EA-EC844F622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E3FA-5991-6914-08F1-0B364A2C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E4FD-029F-E006-FEA0-46EB5594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FFA3-490D-934A-AA95-C243D52D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989-674F-43EE-8570-08F63880AC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40B3C-2B29-65D3-772C-1F155547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3985-2ACD-08C2-543F-DE8AB02D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5FF6-9D5C-4F44-96EA-EC844F622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B4BD-289E-3C82-EDCB-1C08C1A3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DDAC-E6A1-F8A3-0F7F-4D957F83B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6BD3-F641-5DA9-E461-FD5FDA48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989-674F-43EE-8570-08F63880AC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A181A-E9A0-D35B-187E-FCE59605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7CF15-9275-AA16-6C49-E4025D68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5FF6-9D5C-4F44-96EA-EC844F622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92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854B-0C40-ACAE-C253-D7CC5C09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14BE-2724-6755-1371-548CFB508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0A65A-80DC-6A6E-528A-DD8BA745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40095-02FB-5857-3D8D-C405E6D7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989-674F-43EE-8570-08F63880AC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8E693-59AE-FC68-33DD-2B34CED6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C5878-A80D-071A-BBB1-07FF2E0A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5FF6-9D5C-4F44-96EA-EC844F622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E357-C652-F4C9-C4B6-EA02B39B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62056-0269-B1EC-5498-9090194D7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2A787-31CD-4B11-21B0-BD8FC5888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C284E-800A-7DD4-8367-D0528A74A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EE664-C506-1679-48D4-F87C247BA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CEE09-038F-9D5D-0D6D-72A24FE0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989-674F-43EE-8570-08F63880AC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7F1C6-2439-D14A-A82D-C3DC2F59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13C36-FAAA-3C43-75CA-D2A3A28B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5FF6-9D5C-4F44-96EA-EC844F622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0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0956-64D3-8645-E473-793025E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C41BF-C04B-A6D0-F44C-FE7B0039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989-674F-43EE-8570-08F63880AC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E364-FAC4-5E3B-BAEB-EC53CE75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81382-881A-3CD1-BD0F-90D6986C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5FF6-9D5C-4F44-96EA-EC844F622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0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234F6-3A22-72F9-391A-930CBDF3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989-674F-43EE-8570-08F63880AC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A04EA-F1C3-1449-DCFC-4B64A816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31AF1-B647-07C2-9FCD-4C5D9300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5FF6-9D5C-4F44-96EA-EC844F622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41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B3D8-4890-5E9C-E60A-06A78A82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08B46-34C4-2AC8-BFAB-606F5498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BC86E-B89D-76AF-8667-B32E71389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68AEA-CB9C-A7E4-6181-1DA3069B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989-674F-43EE-8570-08F63880AC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45615-5F8C-0106-52CE-92F7BD6D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92FE1-B9AE-A4E8-1DFF-6DFF30D7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5FF6-9D5C-4F44-96EA-EC844F622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49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6DEE-5F3C-AA27-8F08-2C0E5FBC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F0843-30BA-8D45-4B6D-BA19E1C23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3CBAA-E4CC-88F9-F692-9E529593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74899-1BE6-59FB-6387-7E17AD22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989-674F-43EE-8570-08F63880AC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97F7D-7578-5103-3396-F563E29A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625D-146C-6B69-5DA0-472507DE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5FF6-9D5C-4F44-96EA-EC844F622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11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6C96F-5C39-36B2-2297-8FF5061C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7D4C0-7B05-3F02-A5B7-6FCB58299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FA0FB-5106-66C6-BC22-E614B09AA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4989-674F-43EE-8570-08F63880AC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91F4-6A8C-0A58-5B53-A40747E27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9C7EA-A79D-9134-C349-8F538CF6F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F5FF6-9D5C-4F44-96EA-EC844F622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1090F1-31AD-0C1E-A92F-1E5B21939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Presentation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0EA4AB-B8D3-DC1A-9A42-95B7E8C8447A}"/>
              </a:ext>
            </a:extLst>
          </p:cNvPr>
          <p:cNvSpPr txBox="1">
            <a:spLocks/>
          </p:cNvSpPr>
          <p:nvPr/>
        </p:nvSpPr>
        <p:spPr>
          <a:xfrm>
            <a:off x="3502135" y="4001587"/>
            <a:ext cx="518803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By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Ch.Maheswar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Reddy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05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125D4-E4F2-1EDA-F748-352F6E49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325120"/>
            <a:ext cx="9916632" cy="77216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  <a:cs typeface="Aparajita" panose="020B0502040204020203" pitchFamily="18" charset="0"/>
              </a:rPr>
              <a:t>Properties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  <a:cs typeface="Aparajita" panose="020B0502040204020203" pitchFamily="18" charset="0"/>
              </a:rPr>
              <a:t> 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Abadi" panose="020B0604020104020204" pitchFamily="34" charset="0"/>
              <a:cs typeface="Aparajita" panose="020B0502040204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B1E4-911A-FE12-F178-CF07FF2E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1178560"/>
            <a:ext cx="11084560" cy="4917441"/>
          </a:xfrm>
        </p:spPr>
        <p:txBody>
          <a:bodyPr anchor="ctr">
            <a:normAutofit/>
          </a:bodyPr>
          <a:lstStyle/>
          <a:p>
            <a:r>
              <a:rPr lang="en-US" sz="17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Properties are used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to assign and retrieve the value to the variables indirectly in secure way.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Auto-implemented properties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: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  <a:p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Auto-implemented properties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 in C# provide a concise way to define properties when no additional logic is required in the property accessors. They simplify the process by automatically creating a private, anonymous backing field that can only be accessed through the property’s 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get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 and 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set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 accessors.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Classical Properties:</a:t>
            </a:r>
          </a:p>
          <a:p>
            <a:r>
              <a:rPr lang="en-IN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Read and Write Properties: 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A read-write property allows you to assign and read the value of a field.</a:t>
            </a:r>
            <a:endParaRPr lang="en-IN" sz="20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en-IN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write-only property: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A write-only property allows you to only change the value of a field.</a:t>
            </a:r>
            <a:endParaRPr lang="en-IN" sz="20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en-IN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read-only property 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A read-only property allows you to  read the value of a field.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This are used for writing custom logic, validations.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15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DEC0B-B1D7-A12A-4D48-87136655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792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Sealed classes 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230C8-7F0D-3DF5-58AB-83A1A991B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8080"/>
            <a:ext cx="10922000" cy="4968843"/>
          </a:xfrm>
        </p:spPr>
        <p:txBody>
          <a:bodyPr anchor="ctr">
            <a:noAutofit/>
          </a:bodyPr>
          <a:lstStyle/>
          <a:p>
            <a:endParaRPr lang="en-US" sz="20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20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The classes which is declared with sealed keyword can not be inheritance.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T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hat means sealed classes ar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e may be like a sub-classes or derived classes.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Sealed classes cannot be like an act as a super classes or base classes.</a:t>
            </a:r>
            <a:endParaRPr lang="en-US" sz="20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Steps to Create a Sealed Class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Define the class that you want to make a seal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.</a:t>
            </a:r>
            <a:endParaRPr lang="en-US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badi" panose="020B0604020104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Add the “sealed” keyword to the class and specify which classes are permitted to inherit it by using the “permits” keyword.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Syntax: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                         sealed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ClassName1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 permits ClassName2, ClassName2, ClassName3{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  			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printName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    			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      			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("Default");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    			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		}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0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7FEAA-B3B4-7902-8DB3-38B406CF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Sealed Method</a:t>
            </a:r>
            <a:endParaRPr lang="en-IN">
              <a:solidFill>
                <a:schemeClr val="tx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F473-9295-16F2-CE5E-81A49F2CD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31767"/>
            <a:ext cx="9593933" cy="3685156"/>
          </a:xfrm>
        </p:spPr>
        <p:txBody>
          <a:bodyPr anchor="ctr">
            <a:normAutofit/>
          </a:bodyPr>
          <a:lstStyle/>
          <a:p>
            <a:r>
              <a:rPr lang="en-US" sz="2200" dirty="0">
                <a:latin typeface="Abadi" panose="020B0604020104020204" pitchFamily="34" charset="0"/>
              </a:rPr>
              <a:t>Sealed method are similar like final methods in C#.</a:t>
            </a:r>
          </a:p>
          <a:p>
            <a:r>
              <a:rPr lang="en-US" sz="2200" dirty="0">
                <a:latin typeface="Abadi" panose="020B0604020104020204" pitchFamily="34" charset="0"/>
              </a:rPr>
              <a:t>Sealed method are used to restrict the method overriding.</a:t>
            </a:r>
          </a:p>
          <a:p>
            <a:r>
              <a:rPr lang="en-US" sz="2200" dirty="0">
                <a:latin typeface="Abadi" panose="020B0604020104020204" pitchFamily="34" charset="0"/>
              </a:rPr>
              <a:t>Sealed method can be prevents the runtime polymorphism features of </a:t>
            </a:r>
            <a:r>
              <a:rPr lang="en-IN" sz="2200" b="0" i="0" dirty="0">
                <a:effectLst/>
                <a:latin typeface="Abadi" panose="020B0604020104020204" pitchFamily="34" charset="0"/>
              </a:rPr>
              <a:t>Object-Oriented Programming.</a:t>
            </a:r>
            <a:endParaRPr lang="en-IN" sz="2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3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A379D-663B-16A3-BADE-968A8492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96241"/>
            <a:ext cx="9833548" cy="674811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latin typeface="Abadi" panose="020B0604020104020204" pitchFamily="34" charset="0"/>
              </a:rPr>
              <a:t>Partial classes </a:t>
            </a:r>
            <a:endParaRPr lang="en-IN" sz="4000" dirty="0"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A1C1-3D70-6858-BFFA-B3112CF3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300481"/>
            <a:ext cx="11176000" cy="44864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i="0" dirty="0">
                <a:effectLst/>
                <a:latin typeface="Abadi" panose="020B0604020104020204" pitchFamily="34" charset="0"/>
              </a:rPr>
              <a:t>A partial class is a special feature of C# that allows you to split the definition of a single class into multiple files.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Abadi" panose="020B0604020104020204" pitchFamily="34" charset="0"/>
              </a:rPr>
              <a:t>The </a:t>
            </a:r>
            <a:r>
              <a:rPr lang="en-US" sz="2200" b="1" i="0" dirty="0">
                <a:effectLst/>
                <a:latin typeface="Abadi" panose="020B0604020104020204" pitchFamily="34" charset="0"/>
              </a:rPr>
              <a:t>partial</a:t>
            </a:r>
            <a:r>
              <a:rPr lang="en-US" sz="2200" i="0" dirty="0">
                <a:effectLst/>
                <a:latin typeface="Abadi" panose="020B0604020104020204" pitchFamily="34" charset="0"/>
              </a:rPr>
              <a:t> keyword is used to create a partial class.</a:t>
            </a:r>
          </a:p>
          <a:p>
            <a:pPr>
              <a:lnSpc>
                <a:spcPct val="100000"/>
              </a:lnSpc>
            </a:pPr>
            <a:r>
              <a:rPr lang="en-US" sz="2200" i="0" dirty="0">
                <a:effectLst/>
                <a:latin typeface="Abadi" panose="020B0604020104020204" pitchFamily="34" charset="0"/>
              </a:rPr>
              <a:t>When you create a partial class, you can implement different parts of the class in separate files, and all these files are combined into a single class file when the application is compiled.</a:t>
            </a:r>
            <a:endParaRPr lang="en-US" sz="2200" b="1" dirty="0">
              <a:solidFill>
                <a:schemeClr val="tx2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2200" b="1" i="0" dirty="0">
                <a:effectLst/>
                <a:latin typeface="Abadi" panose="020B0604020104020204" pitchFamily="34" charset="0"/>
              </a:rPr>
              <a:t>Advantages</a:t>
            </a:r>
            <a:r>
              <a:rPr lang="en-US" sz="2200" b="1" dirty="0">
                <a:latin typeface="Abadi" panose="020B0604020104020204" pitchFamily="34" charset="0"/>
              </a:rPr>
              <a:t>:</a:t>
            </a:r>
          </a:p>
          <a:p>
            <a:r>
              <a:rPr lang="en-IN" sz="2200" i="0" dirty="0">
                <a:solidFill>
                  <a:srgbClr val="111111"/>
                </a:solidFill>
                <a:effectLst/>
                <a:latin typeface="Abadi" panose="020B0604020104020204" pitchFamily="34" charset="0"/>
              </a:rPr>
              <a:t>Modular Code Organization –divide the UI code and service logic which increases the readability.</a:t>
            </a:r>
          </a:p>
          <a:p>
            <a:r>
              <a:rPr lang="en-IN" sz="2200" i="0" dirty="0">
                <a:solidFill>
                  <a:srgbClr val="111111"/>
                </a:solidFill>
                <a:effectLst/>
                <a:latin typeface="Abadi" panose="020B0604020104020204" pitchFamily="34" charset="0"/>
              </a:rPr>
              <a:t>Collaboration Among Developers.</a:t>
            </a:r>
            <a:endParaRPr lang="en-IN" sz="22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53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37CA9-D007-B007-73F6-46CF8C22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7079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Abadi" panose="020B0604020104020204" pitchFamily="34" charset="0"/>
              </a:rPr>
              <a:t>P</a:t>
            </a:r>
            <a:r>
              <a:rPr lang="en-US" sz="4000" i="0" kern="120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artial method </a:t>
            </a:r>
            <a:endParaRPr lang="en-US" sz="4000" kern="1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DA4F18DF-0203-2DC9-AE29-ED0BF4324A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876750"/>
              </p:ext>
            </p:extLst>
          </p:nvPr>
        </p:nvGraphicFramePr>
        <p:xfrm>
          <a:off x="865953" y="1274862"/>
          <a:ext cx="9561021" cy="288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B8E442D-196A-DFF9-EF4C-15567E1D9F41}"/>
              </a:ext>
            </a:extLst>
          </p:cNvPr>
          <p:cNvSpPr>
            <a:spLocks/>
          </p:cNvSpPr>
          <p:nvPr/>
        </p:nvSpPr>
        <p:spPr>
          <a:xfrm>
            <a:off x="5404770" y="4228560"/>
            <a:ext cx="5022204" cy="205523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722376">
              <a:spcAft>
                <a:spcPts val="600"/>
              </a:spcAft>
            </a:pPr>
            <a:r>
              <a:rPr lang="en-IN" sz="1185" kern="1200" dirty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// Emp2.cs</a:t>
            </a:r>
          </a:p>
          <a:p>
            <a:pPr defTabSz="722376">
              <a:spcAft>
                <a:spcPts val="600"/>
              </a:spcAft>
            </a:pPr>
            <a:r>
              <a:rPr lang="en-IN" sz="1185" kern="1200" dirty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public partial class Employee</a:t>
            </a:r>
          </a:p>
          <a:p>
            <a:pPr defTabSz="722376">
              <a:spcAft>
                <a:spcPts val="600"/>
              </a:spcAft>
            </a:pPr>
            <a:r>
              <a:rPr lang="en-IN" sz="1185" kern="1200" dirty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{</a:t>
            </a:r>
          </a:p>
          <a:p>
            <a:pPr defTabSz="722376">
              <a:spcAft>
                <a:spcPts val="600"/>
              </a:spcAft>
            </a:pPr>
            <a:r>
              <a:rPr lang="en-IN" sz="1185" kern="1200" dirty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    partial void </a:t>
            </a:r>
            <a:r>
              <a:rPr lang="en-IN" sz="1185" kern="1200" dirty="0" err="1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CalBonus</a:t>
            </a:r>
            <a:r>
              <a:rPr lang="en-IN" sz="1185" kern="1200" dirty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(int salary)</a:t>
            </a:r>
          </a:p>
          <a:p>
            <a:pPr defTabSz="722376">
              <a:spcAft>
                <a:spcPts val="600"/>
              </a:spcAft>
            </a:pPr>
            <a:r>
              <a:rPr lang="en-IN" sz="1185" kern="1200" dirty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    {</a:t>
            </a:r>
          </a:p>
          <a:p>
            <a:pPr defTabSz="722376">
              <a:spcAft>
                <a:spcPts val="600"/>
              </a:spcAft>
            </a:pPr>
            <a:r>
              <a:rPr lang="en-IN" sz="1185" kern="1200" dirty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	</a:t>
            </a:r>
            <a:r>
              <a:rPr lang="en-IN" sz="1185" kern="1200" dirty="0" err="1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Console.WriteLine</a:t>
            </a:r>
            <a:r>
              <a:rPr lang="en-IN" sz="1185" kern="1200" dirty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($"Bonus: {bonus}");</a:t>
            </a:r>
          </a:p>
          <a:p>
            <a:pPr defTabSz="722376">
              <a:spcAft>
                <a:spcPts val="600"/>
              </a:spcAft>
            </a:pPr>
            <a:r>
              <a:rPr lang="en-IN" sz="1185" kern="1200" dirty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    }</a:t>
            </a:r>
          </a:p>
          <a:p>
            <a:pPr defTabSz="722376">
              <a:spcAft>
                <a:spcPts val="600"/>
              </a:spcAft>
            </a:pPr>
            <a:r>
              <a:rPr lang="en-IN" sz="1185" kern="1200" dirty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}</a:t>
            </a:r>
            <a:endParaRPr lang="en-IN" sz="1500" dirty="0">
              <a:latin typeface="Abadi" panose="020B060402010402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3AE5DC0-965A-036F-5EB1-0AA924F9B7C0}"/>
              </a:ext>
            </a:extLst>
          </p:cNvPr>
          <p:cNvSpPr txBox="1">
            <a:spLocks/>
          </p:cNvSpPr>
          <p:nvPr/>
        </p:nvSpPr>
        <p:spPr>
          <a:xfrm>
            <a:off x="1765026" y="4228560"/>
            <a:ext cx="3317572" cy="13292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22376">
              <a:spcAft>
                <a:spcPts val="600"/>
              </a:spcAft>
            </a:pPr>
            <a:r>
              <a:rPr lang="en-US" sz="1500" kern="1200" dirty="0">
                <a:solidFill>
                  <a:schemeClr val="tx2"/>
                </a:solidFill>
                <a:latin typeface="Abadi" panose="020B0604020104020204" pitchFamily="34" charset="0"/>
                <a:ea typeface="+mj-ea"/>
                <a:cs typeface="+mj-cs"/>
              </a:rPr>
              <a:t>// Emp1.cs</a:t>
            </a:r>
          </a:p>
          <a:p>
            <a:pPr defTabSz="722376">
              <a:spcAft>
                <a:spcPts val="600"/>
              </a:spcAft>
            </a:pPr>
            <a:r>
              <a:rPr lang="en-US" sz="1500" kern="1200" dirty="0">
                <a:solidFill>
                  <a:schemeClr val="tx2"/>
                </a:solidFill>
                <a:latin typeface="Abadi" panose="020B0604020104020204" pitchFamily="34" charset="0"/>
                <a:ea typeface="+mj-ea"/>
                <a:cs typeface="+mj-cs"/>
              </a:rPr>
              <a:t>public partial class Employee</a:t>
            </a:r>
          </a:p>
          <a:p>
            <a:pPr defTabSz="722376">
              <a:spcAft>
                <a:spcPts val="600"/>
              </a:spcAft>
            </a:pPr>
            <a:r>
              <a:rPr lang="en-US" sz="1500" kern="1200" dirty="0">
                <a:solidFill>
                  <a:schemeClr val="tx2"/>
                </a:solidFill>
                <a:latin typeface="Abadi" panose="020B0604020104020204" pitchFamily="34" charset="0"/>
                <a:ea typeface="+mj-ea"/>
                <a:cs typeface="+mj-cs"/>
              </a:rPr>
              <a:t>{</a:t>
            </a:r>
          </a:p>
          <a:p>
            <a:pPr defTabSz="722376">
              <a:spcAft>
                <a:spcPts val="600"/>
              </a:spcAft>
            </a:pPr>
            <a:r>
              <a:rPr lang="en-US" sz="1500" kern="1200" dirty="0">
                <a:solidFill>
                  <a:schemeClr val="tx2"/>
                </a:solidFill>
                <a:latin typeface="Abadi" panose="020B0604020104020204" pitchFamily="34" charset="0"/>
                <a:ea typeface="+mj-ea"/>
                <a:cs typeface="+mj-cs"/>
              </a:rPr>
              <a:t>    partial void </a:t>
            </a:r>
            <a:r>
              <a:rPr lang="en-US" sz="1500" kern="1200" dirty="0" err="1">
                <a:solidFill>
                  <a:schemeClr val="tx2"/>
                </a:solidFill>
                <a:latin typeface="Abadi" panose="020B0604020104020204" pitchFamily="34" charset="0"/>
                <a:ea typeface="+mj-ea"/>
                <a:cs typeface="+mj-cs"/>
              </a:rPr>
              <a:t>CalBonus</a:t>
            </a:r>
            <a:r>
              <a:rPr lang="en-US" sz="1500" kern="1200" dirty="0">
                <a:solidFill>
                  <a:schemeClr val="tx2"/>
                </a:solidFill>
                <a:latin typeface="Abadi" panose="020B0604020104020204" pitchFamily="34" charset="0"/>
                <a:ea typeface="+mj-ea"/>
                <a:cs typeface="+mj-cs"/>
              </a:rPr>
              <a:t>(int salary);</a:t>
            </a:r>
          </a:p>
          <a:p>
            <a:pPr defTabSz="722376">
              <a:spcAft>
                <a:spcPts val="600"/>
              </a:spcAft>
            </a:pPr>
            <a:r>
              <a:rPr lang="en-US" sz="1500" kern="1200" dirty="0">
                <a:solidFill>
                  <a:schemeClr val="tx2"/>
                </a:solidFill>
                <a:latin typeface="Abadi" panose="020B0604020104020204" pitchFamily="34" charset="0"/>
                <a:ea typeface="+mj-ea"/>
                <a:cs typeface="+mj-cs"/>
              </a:rPr>
              <a:t>}</a:t>
            </a:r>
            <a:endParaRPr lang="en-IN" sz="15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5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D4351-6C31-BB0C-AB00-0202BB09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89281"/>
            <a:ext cx="9833548" cy="75184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Abadi" panose="020B0604020104020204" pitchFamily="34" charset="0"/>
              </a:rPr>
              <a:t>Tuples</a:t>
            </a:r>
            <a:endParaRPr lang="en-IN" sz="36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549B-8461-850A-0313-21E8A8C9E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56080"/>
            <a:ext cx="9833548" cy="4338819"/>
          </a:xfrm>
        </p:spPr>
        <p:txBody>
          <a:bodyPr anchor="ctr">
            <a:normAutofit/>
          </a:bodyPr>
          <a:lstStyle/>
          <a:p>
            <a:r>
              <a:rPr lang="en-US" sz="1800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A 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tuple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 in C# is a data structure that allows you to group multiple values of possibly different types into a single object.</a:t>
            </a: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Tuples provide an easy way to represent a single set of related data.</a:t>
            </a:r>
          </a:p>
          <a:p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T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hey are useful when you need to return or pass multiple data values from or to a method.</a:t>
            </a:r>
          </a:p>
          <a:p>
            <a:r>
              <a:rPr lang="en-US" sz="180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Tuples are immutable by default.</a:t>
            </a:r>
            <a:endParaRPr lang="en-US" sz="1800" b="0" i="0" dirty="0">
              <a:solidFill>
                <a:schemeClr val="tx2"/>
              </a:solidFill>
              <a:effectLst/>
              <a:latin typeface="Abadi" panose="020B0604020104020204" pitchFamily="34" charset="0"/>
            </a:endParaRP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You can create a tuple using </a:t>
            </a:r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 Tuple constructer and helper method called </a:t>
            </a:r>
            <a:r>
              <a:rPr lang="en-US" sz="1800" dirty="0" err="1">
                <a:solidFill>
                  <a:schemeClr val="tx2"/>
                </a:solidFill>
                <a:latin typeface="Abadi" panose="020B0604020104020204" pitchFamily="34" charset="0"/>
              </a:rPr>
              <a:t>Tuple.Create</a:t>
            </a:r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Abadi" panose="020B060402010402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  new Tuple&lt;datatype1,datatype2,datatupe3&gt;(value1,value2,value3);</a:t>
            </a:r>
          </a:p>
          <a:p>
            <a:pPr marL="0" indent="0">
              <a:buNone/>
            </a:pPr>
            <a:r>
              <a:rPr lang="en-US" sz="1800" b="1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S</a:t>
            </a:r>
            <a:r>
              <a:rPr lang="en-US" sz="1800" b="1" dirty="0">
                <a:solidFill>
                  <a:schemeClr val="tx2"/>
                </a:solidFill>
                <a:latin typeface="Abadi" panose="020B0604020104020204" pitchFamily="34" charset="0"/>
              </a:rPr>
              <a:t>yntax: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var t = </a:t>
            </a:r>
            <a:r>
              <a:rPr lang="en-US" sz="1800" dirty="0" err="1">
                <a:solidFill>
                  <a:schemeClr val="tx2"/>
                </a:solidFill>
                <a:latin typeface="Abadi" panose="020B0604020104020204" pitchFamily="34" charset="0"/>
              </a:rPr>
              <a:t>Tuple.Create</a:t>
            </a:r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(value1,value2,value3);</a:t>
            </a:r>
            <a:endParaRPr lang="en-US" sz="1800" i="0" dirty="0">
              <a:solidFill>
                <a:schemeClr val="tx2"/>
              </a:solidFill>
              <a:effectLst/>
              <a:latin typeface="Abadi" panose="020B0604020104020204" pitchFamily="34" charset="0"/>
            </a:endParaRPr>
          </a:p>
          <a:p>
            <a:endParaRPr lang="en-IN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17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35C1-057B-B9F1-B5D7-B8AEE282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823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78A8-8786-0722-100F-373572EE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1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AF50B-4BA1-8E81-7D5B-4C83A7E30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not Why 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E63CB-B0F6-D569-C9D6-F11F938CD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586855"/>
            <a:ext cx="6555347" cy="602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badi" panose="020B0604020104020204" pitchFamily="34" charset="0"/>
              </a:rPr>
              <a:t> OOPs methodology, one can enhance the code reusability and save development time.</a:t>
            </a:r>
          </a:p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OOPS has Encapsulation , we can achieve data hiding which increases the security.</a:t>
            </a:r>
          </a:p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OOPS provides support of Method overloading </a:t>
            </a:r>
            <a:r>
              <a:rPr lang="en-US" sz="2000">
                <a:latin typeface="Abadi" panose="020B0604020104020204" pitchFamily="34" charset="0"/>
              </a:rPr>
              <a:t>and Method </a:t>
            </a:r>
            <a:r>
              <a:rPr lang="en-US" sz="2000" dirty="0">
                <a:latin typeface="Abadi" panose="020B0604020104020204" pitchFamily="34" charset="0"/>
              </a:rPr>
              <a:t>overriding.</a:t>
            </a:r>
          </a:p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Through OOPS has the principle of abstraction , So we can hide the implementation and shows necessary functionals to the user.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1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4DD31-BCBE-6600-9BE4-595481097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Google Sans"/>
              </a:rPr>
              <a:t>C</a:t>
            </a:r>
            <a:r>
              <a:rPr lang="en-IN" sz="4000" b="0" i="0">
                <a:solidFill>
                  <a:srgbClr val="FFFFFF"/>
                </a:solidFill>
                <a:effectLst/>
                <a:latin typeface="Google Sans"/>
              </a:rPr>
              <a:t>onstructors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FAC2-7364-4500-F84E-0EC0D1153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1" y="2306320"/>
            <a:ext cx="10384430" cy="3695235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Abadi" panose="020B0604020104020204" pitchFamily="34" charset="0"/>
              </a:rPr>
              <a:t>C</a:t>
            </a:r>
            <a:r>
              <a:rPr lang="en-IN" sz="2000" b="0" i="0" dirty="0">
                <a:effectLst/>
                <a:latin typeface="Abadi" panose="020B0604020104020204" pitchFamily="34" charset="0"/>
              </a:rPr>
              <a:t>onstructor is a special member in the class which is used to  initialize the instance member of a class.</a:t>
            </a:r>
          </a:p>
          <a:p>
            <a:r>
              <a:rPr lang="en-IN" sz="2000" dirty="0">
                <a:latin typeface="Abadi" panose="020B0604020104020204" pitchFamily="34" charset="0"/>
              </a:rPr>
              <a:t>Constructor is used to create the instance of a class.</a:t>
            </a:r>
            <a:endParaRPr lang="en-IN" sz="2000" b="0" i="0" dirty="0">
              <a:effectLst/>
              <a:latin typeface="Abadi" panose="020B0604020104020204" pitchFamily="34" charset="0"/>
            </a:endParaRPr>
          </a:p>
          <a:p>
            <a:r>
              <a:rPr lang="en-IN" sz="2000" dirty="0">
                <a:latin typeface="Abadi" panose="020B0604020104020204" pitchFamily="34" charset="0"/>
              </a:rPr>
              <a:t>Constructor name should be same as class name.</a:t>
            </a:r>
          </a:p>
          <a:p>
            <a:r>
              <a:rPr lang="en-IN" sz="2000" dirty="0">
                <a:latin typeface="Abadi" panose="020B0604020104020204" pitchFamily="34" charset="0"/>
              </a:rPr>
              <a:t>Constructor should not support modifiers like final, abstract. </a:t>
            </a:r>
          </a:p>
          <a:p>
            <a:r>
              <a:rPr lang="en-IN" sz="2000" dirty="0">
                <a:latin typeface="Abadi" panose="020B0604020104020204" pitchFamily="34" charset="0"/>
              </a:rPr>
              <a:t>We can apply any level of access modifier to the constructor.</a:t>
            </a:r>
          </a:p>
          <a:p>
            <a:pPr marL="0" indent="0">
              <a:buNone/>
            </a:pPr>
            <a:endParaRPr lang="en-IN" sz="2000" b="0" i="0" dirty="0"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8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0F637-6413-17B4-1298-9D192E1C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 b="0" i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Types of constructors</a:t>
            </a:r>
            <a:endParaRPr lang="en-IN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CB2D9F-722A-9D5A-A001-4F7ED007C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8307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12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09CB-A328-499A-C4DD-51B6A75F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690880"/>
            <a:ext cx="10566400" cy="55328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Abadi" panose="020B0604020104020204" pitchFamily="34" charset="0"/>
              </a:rPr>
              <a:t>1. Private constructor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badi" panose="020B0604020104020204" pitchFamily="34" charset="0"/>
              </a:rPr>
              <a:t>A constructor which is pre-fixed with private keyword is called Private constructor.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Abadi" panose="020B0604020104020204" pitchFamily="34" charset="0"/>
              </a:rPr>
              <a:t>Private constructor is used to restrict the object creation outside of the class.</a:t>
            </a:r>
          </a:p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Abadi" panose="020B0604020104020204" pitchFamily="34" charset="0"/>
              </a:rPr>
              <a:t>It can also be used to create singleton classes.</a:t>
            </a:r>
            <a:endParaRPr lang="en-US" sz="2200" b="1" dirty="0">
              <a:latin typeface="Abadi" panose="020B06040201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Abadi" panose="020B0604020104020204" pitchFamily="34" charset="0"/>
              </a:rPr>
              <a:t>2.  Default constructor</a:t>
            </a:r>
          </a:p>
          <a:p>
            <a:pPr>
              <a:lnSpc>
                <a:spcPct val="150000"/>
              </a:lnSpc>
            </a:pPr>
            <a:r>
              <a:rPr lang="en-US" sz="2200" i="0" dirty="0">
                <a:effectLst/>
                <a:latin typeface="Abadi" panose="020B0604020104020204" pitchFamily="34" charset="0"/>
              </a:rPr>
              <a:t>In Java, a default constructor is a constructor that is automatically generated by the compiler if no other constructors are defined by a programmer in a class.</a:t>
            </a:r>
          </a:p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Abadi" panose="020B0604020104020204" pitchFamily="34" charset="0"/>
              </a:rPr>
              <a:t>Its purpose is to initialize the object’s attributes to their default values.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Abadi" panose="020B0604020104020204" pitchFamily="34" charset="0"/>
              </a:rPr>
              <a:t>Default constructor is always no-</a:t>
            </a:r>
            <a:r>
              <a:rPr lang="en-US" sz="2200" dirty="0" err="1">
                <a:latin typeface="Abadi" panose="020B0604020104020204" pitchFamily="34" charset="0"/>
              </a:rPr>
              <a:t>arg</a:t>
            </a:r>
            <a:r>
              <a:rPr lang="en-US" sz="2200" dirty="0">
                <a:latin typeface="Abadi" panose="020B0604020104020204" pitchFamily="34" charset="0"/>
              </a:rPr>
              <a:t> constructor.</a:t>
            </a:r>
          </a:p>
          <a:p>
            <a:pPr marL="0" indent="0">
              <a:buNone/>
            </a:pPr>
            <a:endParaRPr lang="en-US" sz="1900" b="1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1900" b="1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1900" b="1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endParaRPr lang="en-IN" sz="19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D77A-3343-21DA-AE8F-23701CA8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17600"/>
            <a:ext cx="10190480" cy="4653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b="1" i="0" dirty="0">
                <a:latin typeface="Abadi" panose="020B0604020104020204" pitchFamily="34" charset="0"/>
              </a:rPr>
              <a:t>3. Parameterized Constructor :</a:t>
            </a:r>
          </a:p>
          <a:p>
            <a:r>
              <a:rPr lang="en-US" sz="2200" b="0" i="0" dirty="0">
                <a:effectLst/>
                <a:latin typeface="Abadi" panose="020B0604020104020204" pitchFamily="34" charset="0"/>
              </a:rPr>
              <a:t>Parameterized constructors are constructors that take parameters.</a:t>
            </a:r>
          </a:p>
          <a:p>
            <a:r>
              <a:rPr lang="en-US" sz="2200" b="0" i="0" dirty="0">
                <a:effectLst/>
                <a:latin typeface="Abadi" panose="020B0604020104020204" pitchFamily="34" charset="0"/>
              </a:rPr>
              <a:t>Use a parameterized constructor if you wish to provide your own values as the default values for the class’s fields.</a:t>
            </a:r>
          </a:p>
          <a:p>
            <a:pPr marL="0" indent="0">
              <a:buNone/>
            </a:pPr>
            <a:endParaRPr lang="en-US" sz="19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IN" sz="1900" b="1" i="0" dirty="0">
                <a:latin typeface="Abadi" panose="020B0604020104020204" pitchFamily="34" charset="0"/>
              </a:rPr>
              <a:t>4. Copy Constructor :</a:t>
            </a:r>
          </a:p>
          <a:p>
            <a:r>
              <a:rPr lang="en-US" sz="2200" i="0" dirty="0">
                <a:effectLst/>
                <a:latin typeface="Abadi" panose="020B0604020104020204" pitchFamily="34" charset="0"/>
              </a:rPr>
              <a:t>A copy constructor is a constructor that creates an object using another object of the same class.</a:t>
            </a:r>
          </a:p>
          <a:p>
            <a:r>
              <a:rPr lang="en-US" sz="2200" dirty="0">
                <a:latin typeface="Abadi" panose="020B0604020104020204" pitchFamily="34" charset="0"/>
              </a:rPr>
              <a:t>If we modify the copy constructor, then it does not affect the Copy Constructor.</a:t>
            </a:r>
            <a:endParaRPr lang="en-US" sz="2200" i="0" dirty="0"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1900" b="1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IN" sz="1900" b="1" i="0" dirty="0">
                <a:latin typeface="Abadi" panose="020B0604020104020204" pitchFamily="34" charset="0"/>
              </a:rPr>
              <a:t>5. </a:t>
            </a:r>
            <a:r>
              <a:rPr lang="en-IN" sz="1900" b="1" dirty="0">
                <a:latin typeface="Abadi" panose="020B0604020104020204" pitchFamily="34" charset="0"/>
              </a:rPr>
              <a:t>S</a:t>
            </a:r>
            <a:r>
              <a:rPr lang="en-IN" sz="1900" b="1" i="0" dirty="0">
                <a:latin typeface="Abadi" panose="020B0604020104020204" pitchFamily="34" charset="0"/>
              </a:rPr>
              <a:t>tatic constructor :</a:t>
            </a:r>
          </a:p>
          <a:p>
            <a:r>
              <a:rPr lang="en-IN" sz="2200" dirty="0">
                <a:latin typeface="Abadi" panose="020B0604020104020204" pitchFamily="34" charset="0"/>
              </a:rPr>
              <a:t>Static</a:t>
            </a:r>
            <a:r>
              <a:rPr lang="en-IN" sz="2200" i="0" dirty="0">
                <a:effectLst/>
                <a:latin typeface="Abadi" panose="020B0604020104020204" pitchFamily="34" charset="0"/>
              </a:rPr>
              <a:t> constructor is used to initialize the static members of a class.</a:t>
            </a:r>
            <a:endParaRPr lang="en-IN" sz="2200" i="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1900" b="1" i="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1900" b="1" dirty="0">
              <a:latin typeface="Abadi" panose="020B0604020104020204" pitchFamily="34" charset="0"/>
            </a:endParaRPr>
          </a:p>
          <a:p>
            <a:endParaRPr lang="en-IN" sz="19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EF9B2-4F50-95F3-3D66-FA895437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63003"/>
            <a:ext cx="9833548" cy="766357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latin typeface="Abadi" panose="020B0604020104020204" pitchFamily="34" charset="0"/>
              </a:rPr>
              <a:t>Access modifiers</a:t>
            </a:r>
            <a:endParaRPr lang="en-IN" sz="3600" dirty="0"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D0F7-69C3-5FF8-E3FE-E4000CD69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1432560"/>
            <a:ext cx="11084560" cy="4389119"/>
          </a:xfrm>
        </p:spPr>
        <p:txBody>
          <a:bodyPr>
            <a:noAutofit/>
          </a:bodyPr>
          <a:lstStyle/>
          <a:p>
            <a:r>
              <a:rPr lang="en-US" sz="220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Access modifiers help to restrict the scope of a class, constructor, variable, method, or data member.</a:t>
            </a:r>
          </a:p>
          <a:p>
            <a:r>
              <a:rPr lang="en-US" sz="220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Access modifiers </a:t>
            </a:r>
            <a:r>
              <a:rPr lang="en-IN" sz="220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 provides security, visibility for the components.</a:t>
            </a:r>
          </a:p>
          <a:p>
            <a:pPr marL="0" indent="0">
              <a:buNone/>
            </a:pPr>
            <a:endParaRPr lang="en-IN" sz="2000" i="0" dirty="0">
              <a:solidFill>
                <a:schemeClr val="tx2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IN" sz="2000" b="1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Types of Access Modifiers 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200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Private – access within the class.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200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Protected-access within the class and its sub-class.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IN" sz="2200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Internal – access within the assembly.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IN" sz="2200" dirty="0">
                <a:solidFill>
                  <a:schemeClr val="tx2"/>
                </a:solidFill>
                <a:latin typeface="Abadi" panose="020B0604020104020204" pitchFamily="34" charset="0"/>
              </a:rPr>
              <a:t>Protected Internal – access within the assembly or project and another  project which is having Is-a relationship.</a:t>
            </a:r>
            <a:endParaRPr lang="en-US" sz="2200" b="0" i="0" dirty="0">
              <a:solidFill>
                <a:schemeClr val="tx2"/>
              </a:solidFill>
              <a:effectLst/>
              <a:latin typeface="Abadi" panose="020B0604020104020204" pitchFamily="34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200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Public-access within the solution.</a:t>
            </a:r>
          </a:p>
          <a:p>
            <a:pPr marL="0" indent="0">
              <a:buNone/>
            </a:pPr>
            <a:endParaRPr lang="en-IN" sz="2000" b="1" i="0" dirty="0">
              <a:solidFill>
                <a:schemeClr val="tx2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101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1D4CF-E0BF-5DB0-E5CD-F8230752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Static classes</a:t>
            </a:r>
            <a:endParaRPr lang="en-IN">
              <a:solidFill>
                <a:schemeClr val="tx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7E368A-7D13-D12F-B567-EC3A383F4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0" y="1513840"/>
            <a:ext cx="9916632" cy="4603083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A class which is pre-fixed with static keyword is called Static class.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We cannot write instance members inside Static class.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Since , static classes does not have an instance constructor , It doesn’t allow to create an instance of class.</a:t>
            </a:r>
          </a:p>
          <a:p>
            <a:pPr>
              <a:lnSpc>
                <a:spcPct val="150000"/>
              </a:lnSpc>
            </a:pPr>
            <a:r>
              <a:rPr lang="en-US" sz="2200" b="0" i="0" dirty="0">
                <a:solidFill>
                  <a:srgbClr val="040C28"/>
                </a:solidFill>
                <a:effectLst/>
                <a:latin typeface="Abadi" panose="020B0604020104020204" pitchFamily="34" charset="0"/>
              </a:rPr>
              <a:t>Static classes are sealed by default and therefore cannot be inherited and cannot be inherits also.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Uses: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Static classes are used as a containers for static members like static methods, static constructors and static variables.</a:t>
            </a:r>
          </a:p>
        </p:txBody>
      </p:sp>
    </p:spTree>
    <p:extLst>
      <p:ext uri="{BB962C8B-B14F-4D97-AF65-F5344CB8AC3E}">
        <p14:creationId xmlns:p14="http://schemas.microsoft.com/office/powerpoint/2010/main" val="71773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F4469-4AF7-D4AD-9B76-6F42C9D8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84181"/>
            <a:ext cx="9833548" cy="980459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latin typeface="Abadi" panose="020B0604020104020204" pitchFamily="34" charset="0"/>
              </a:rPr>
              <a:t>Static methods</a:t>
            </a:r>
            <a:endParaRPr lang="en-IN" sz="3600" b="1" dirty="0"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7867-4745-71FE-C192-FC4022FC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148819"/>
            <a:ext cx="9833548" cy="316660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badi" panose="020B0604020104020204" pitchFamily="34" charset="0"/>
              </a:rPr>
              <a:t>A method which is declared with static keyword is called static methods.</a:t>
            </a:r>
          </a:p>
          <a:p>
            <a:r>
              <a:rPr lang="en-US" sz="2200" dirty="0">
                <a:latin typeface="Abadi" panose="020B0604020104020204" pitchFamily="34" charset="0"/>
              </a:rPr>
              <a:t>Static methods creates single copy inside the memory.</a:t>
            </a:r>
          </a:p>
          <a:p>
            <a:r>
              <a:rPr lang="en-US" sz="2200" dirty="0">
                <a:latin typeface="Abadi" panose="020B0604020104020204" pitchFamily="34" charset="0"/>
              </a:rPr>
              <a:t>Static methods access only static variables, it cannot access instance variables directly.</a:t>
            </a:r>
          </a:p>
          <a:p>
            <a:r>
              <a:rPr lang="en-IN" sz="2200" dirty="0">
                <a:latin typeface="Abadi" panose="020B0604020104020204" pitchFamily="34" charset="0"/>
              </a:rPr>
              <a:t>We can invoke the static methods –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" panose="020B0604020104020204" pitchFamily="34" charset="0"/>
              </a:rPr>
              <a:t>Directly.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" panose="020B0604020104020204" pitchFamily="34" charset="0"/>
              </a:rPr>
              <a:t>With the help of class name.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477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1198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</vt:lpstr>
      <vt:lpstr>-apple-system</vt:lpstr>
      <vt:lpstr>Arial</vt:lpstr>
      <vt:lpstr>Calibri</vt:lpstr>
      <vt:lpstr>Calibri Light</vt:lpstr>
      <vt:lpstr>Google Sans</vt:lpstr>
      <vt:lpstr>Wingdings</vt:lpstr>
      <vt:lpstr>Office Theme</vt:lpstr>
      <vt:lpstr>Presentation</vt:lpstr>
      <vt:lpstr>Why not Why OOPS</vt:lpstr>
      <vt:lpstr>Constructors</vt:lpstr>
      <vt:lpstr>Types of constructors</vt:lpstr>
      <vt:lpstr>PowerPoint Presentation</vt:lpstr>
      <vt:lpstr>PowerPoint Presentation</vt:lpstr>
      <vt:lpstr>Access modifiers</vt:lpstr>
      <vt:lpstr>Static classes</vt:lpstr>
      <vt:lpstr>Static methods</vt:lpstr>
      <vt:lpstr> Properties </vt:lpstr>
      <vt:lpstr>Sealed classes </vt:lpstr>
      <vt:lpstr>Sealed Method</vt:lpstr>
      <vt:lpstr>Partial classes </vt:lpstr>
      <vt:lpstr>Partial method </vt:lpstr>
      <vt:lpstr>Tuples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Chagam Reddy Maheswar Reddy</dc:creator>
  <cp:lastModifiedBy>Chagam Reddy Maheswar Reddy</cp:lastModifiedBy>
  <cp:revision>36</cp:revision>
  <dcterms:created xsi:type="dcterms:W3CDTF">2024-03-13T17:32:37Z</dcterms:created>
  <dcterms:modified xsi:type="dcterms:W3CDTF">2024-03-19T11:53:00Z</dcterms:modified>
</cp:coreProperties>
</file>