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DC96CB-8D8D-4900-B88A-9D641CE6B2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CC5F158-8930-4DF4-905C-94C232A2DD96}">
      <dgm:prSet/>
      <dgm:spPr/>
      <dgm:t>
        <a:bodyPr/>
        <a:lstStyle/>
        <a:p>
          <a:r>
            <a:rPr lang="en-IN" b="1" i="0"/>
            <a:t>CLR Loader:</a:t>
          </a:r>
          <a:endParaRPr lang="en-US"/>
        </a:p>
      </dgm:t>
    </dgm:pt>
    <dgm:pt modelId="{CEF2F17F-B96A-4C72-9F8D-5C0F3F6B8361}" type="parTrans" cxnId="{812D1D14-E20A-4BCB-AD7F-F4BE5795FF18}">
      <dgm:prSet/>
      <dgm:spPr/>
      <dgm:t>
        <a:bodyPr/>
        <a:lstStyle/>
        <a:p>
          <a:endParaRPr lang="en-US"/>
        </a:p>
      </dgm:t>
    </dgm:pt>
    <dgm:pt modelId="{57CBD20C-29F5-4869-BB69-D94A508D5E36}" type="sibTrans" cxnId="{812D1D14-E20A-4BCB-AD7F-F4BE5795FF18}">
      <dgm:prSet/>
      <dgm:spPr/>
      <dgm:t>
        <a:bodyPr/>
        <a:lstStyle/>
        <a:p>
          <a:endParaRPr lang="en-US"/>
        </a:p>
      </dgm:t>
    </dgm:pt>
    <dgm:pt modelId="{092E2BF7-F418-41EC-A3C2-2BFB4EB9CEA7}">
      <dgm:prSet/>
      <dgm:spPr/>
      <dgm:t>
        <a:bodyPr/>
        <a:lstStyle/>
        <a:p>
          <a:r>
            <a:rPr lang="fr-FR" b="1" i="0"/>
            <a:t>Various modules, resources, assemblies, etc</a:t>
          </a:r>
          <a:r>
            <a:rPr lang="fr-FR" b="1"/>
            <a:t>. </a:t>
          </a:r>
          <a:r>
            <a:rPr lang="en-US" b="1" i="0"/>
            <a:t>are loaded by the CLR loader.</a:t>
          </a:r>
          <a:endParaRPr lang="en-US"/>
        </a:p>
      </dgm:t>
    </dgm:pt>
    <dgm:pt modelId="{88BD24CE-AC36-4750-869A-A61D19FCEEBB}" type="parTrans" cxnId="{17212E18-32CD-40AE-9AE1-A4DC8DDF60CD}">
      <dgm:prSet/>
      <dgm:spPr/>
      <dgm:t>
        <a:bodyPr/>
        <a:lstStyle/>
        <a:p>
          <a:endParaRPr lang="en-US"/>
        </a:p>
      </dgm:t>
    </dgm:pt>
    <dgm:pt modelId="{1F84869F-2B8D-4E6C-A937-C7C2514C99F7}" type="sibTrans" cxnId="{17212E18-32CD-40AE-9AE1-A4DC8DDF60CD}">
      <dgm:prSet/>
      <dgm:spPr/>
      <dgm:t>
        <a:bodyPr/>
        <a:lstStyle/>
        <a:p>
          <a:endParaRPr lang="en-US"/>
        </a:p>
      </dgm:t>
    </dgm:pt>
    <dgm:pt modelId="{5EE9FFCC-0E49-4CB1-BF6E-9A809275B574}">
      <dgm:prSet/>
      <dgm:spPr/>
      <dgm:t>
        <a:bodyPr/>
        <a:lstStyle/>
        <a:p>
          <a:r>
            <a:rPr lang="en-IN" b="1" i="0"/>
            <a:t>CLR Loader </a:t>
          </a:r>
          <a:r>
            <a:rPr lang="en-US" b="0" i="0"/>
            <a:t>loads the modules on demand if they are actually required so that the program initialization time is faster and the resources consumed are lesser.</a:t>
          </a:r>
          <a:endParaRPr lang="en-US"/>
        </a:p>
      </dgm:t>
    </dgm:pt>
    <dgm:pt modelId="{6880A77B-72A4-4310-ADA7-7F011C815A40}" type="parTrans" cxnId="{287649AF-AAA0-473B-BE5B-E54E059A1470}">
      <dgm:prSet/>
      <dgm:spPr/>
      <dgm:t>
        <a:bodyPr/>
        <a:lstStyle/>
        <a:p>
          <a:endParaRPr lang="en-US"/>
        </a:p>
      </dgm:t>
    </dgm:pt>
    <dgm:pt modelId="{DEB41A04-83EC-4FC0-A51F-845733500341}" type="sibTrans" cxnId="{287649AF-AAA0-473B-BE5B-E54E059A1470}">
      <dgm:prSet/>
      <dgm:spPr/>
      <dgm:t>
        <a:bodyPr/>
        <a:lstStyle/>
        <a:p>
          <a:endParaRPr lang="en-US"/>
        </a:p>
      </dgm:t>
    </dgm:pt>
    <dgm:pt modelId="{BBE32AE5-FDB6-4CDF-A7CF-82AD3A80D110}" type="pres">
      <dgm:prSet presAssocID="{ACDC96CB-8D8D-4900-B88A-9D641CE6B293}" presName="root" presStyleCnt="0">
        <dgm:presLayoutVars>
          <dgm:dir/>
          <dgm:resizeHandles val="exact"/>
        </dgm:presLayoutVars>
      </dgm:prSet>
      <dgm:spPr/>
    </dgm:pt>
    <dgm:pt modelId="{BCD6AD55-9F8C-45E9-8ABF-C90FD8AD9D24}" type="pres">
      <dgm:prSet presAssocID="{8CC5F158-8930-4DF4-905C-94C232A2DD96}" presName="compNode" presStyleCnt="0"/>
      <dgm:spPr/>
    </dgm:pt>
    <dgm:pt modelId="{A5981219-118E-4741-9107-376D2005A802}" type="pres">
      <dgm:prSet presAssocID="{8CC5F158-8930-4DF4-905C-94C232A2DD96}" presName="bgRect" presStyleLbl="bgShp" presStyleIdx="0" presStyleCnt="3"/>
      <dgm:spPr/>
    </dgm:pt>
    <dgm:pt modelId="{7DC3365F-CDE0-4C73-8945-391A4DAD5DB5}" type="pres">
      <dgm:prSet presAssocID="{8CC5F158-8930-4DF4-905C-94C232A2DD9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980FC5C6-1839-4488-8135-900265018E9F}" type="pres">
      <dgm:prSet presAssocID="{8CC5F158-8930-4DF4-905C-94C232A2DD96}" presName="spaceRect" presStyleCnt="0"/>
      <dgm:spPr/>
    </dgm:pt>
    <dgm:pt modelId="{A748E46A-9124-4BB1-8811-DAC92F77E370}" type="pres">
      <dgm:prSet presAssocID="{8CC5F158-8930-4DF4-905C-94C232A2DD96}" presName="parTx" presStyleLbl="revTx" presStyleIdx="0" presStyleCnt="3">
        <dgm:presLayoutVars>
          <dgm:chMax val="0"/>
          <dgm:chPref val="0"/>
        </dgm:presLayoutVars>
      </dgm:prSet>
      <dgm:spPr/>
    </dgm:pt>
    <dgm:pt modelId="{0D2DCE99-4525-43E2-93C9-9761847CD8DB}" type="pres">
      <dgm:prSet presAssocID="{57CBD20C-29F5-4869-BB69-D94A508D5E36}" presName="sibTrans" presStyleCnt="0"/>
      <dgm:spPr/>
    </dgm:pt>
    <dgm:pt modelId="{C9209304-2C4F-42A3-8CD8-49C6A6D38EE8}" type="pres">
      <dgm:prSet presAssocID="{092E2BF7-F418-41EC-A3C2-2BFB4EB9CEA7}" presName="compNode" presStyleCnt="0"/>
      <dgm:spPr/>
    </dgm:pt>
    <dgm:pt modelId="{B2D85A02-24B2-4433-98B1-06ED08604581}" type="pres">
      <dgm:prSet presAssocID="{092E2BF7-F418-41EC-A3C2-2BFB4EB9CEA7}" presName="bgRect" presStyleLbl="bgShp" presStyleIdx="1" presStyleCnt="3"/>
      <dgm:spPr/>
    </dgm:pt>
    <dgm:pt modelId="{AD15E36B-3255-49E5-8D6A-0B2080C6F039}" type="pres">
      <dgm:prSet presAssocID="{092E2BF7-F418-41EC-A3C2-2BFB4EB9CEA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CD8C1B0-B5B8-4593-98E8-1C2AC32BD3E6}" type="pres">
      <dgm:prSet presAssocID="{092E2BF7-F418-41EC-A3C2-2BFB4EB9CEA7}" presName="spaceRect" presStyleCnt="0"/>
      <dgm:spPr/>
    </dgm:pt>
    <dgm:pt modelId="{E6D371EA-4388-4E76-A6B1-086C8D393AEA}" type="pres">
      <dgm:prSet presAssocID="{092E2BF7-F418-41EC-A3C2-2BFB4EB9CEA7}" presName="parTx" presStyleLbl="revTx" presStyleIdx="1" presStyleCnt="3">
        <dgm:presLayoutVars>
          <dgm:chMax val="0"/>
          <dgm:chPref val="0"/>
        </dgm:presLayoutVars>
      </dgm:prSet>
      <dgm:spPr/>
    </dgm:pt>
    <dgm:pt modelId="{60D2AAE1-81FE-47C0-88B3-F8B86243EB3F}" type="pres">
      <dgm:prSet presAssocID="{1F84869F-2B8D-4E6C-A937-C7C2514C99F7}" presName="sibTrans" presStyleCnt="0"/>
      <dgm:spPr/>
    </dgm:pt>
    <dgm:pt modelId="{09396313-9CAE-4573-974E-8F1B682FA18B}" type="pres">
      <dgm:prSet presAssocID="{5EE9FFCC-0E49-4CB1-BF6E-9A809275B574}" presName="compNode" presStyleCnt="0"/>
      <dgm:spPr/>
    </dgm:pt>
    <dgm:pt modelId="{99AAF375-8519-4C3C-8B03-92662D7B2B0F}" type="pres">
      <dgm:prSet presAssocID="{5EE9FFCC-0E49-4CB1-BF6E-9A809275B574}" presName="bgRect" presStyleLbl="bgShp" presStyleIdx="2" presStyleCnt="3"/>
      <dgm:spPr/>
    </dgm:pt>
    <dgm:pt modelId="{3A5A9EE6-1105-4E75-B343-9B69F14F8C3F}" type="pres">
      <dgm:prSet presAssocID="{5EE9FFCC-0E49-4CB1-BF6E-9A809275B57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5EED247-62DA-443C-ADD4-E80EDCA8FE97}" type="pres">
      <dgm:prSet presAssocID="{5EE9FFCC-0E49-4CB1-BF6E-9A809275B574}" presName="spaceRect" presStyleCnt="0"/>
      <dgm:spPr/>
    </dgm:pt>
    <dgm:pt modelId="{40086166-DB8F-4241-BBE9-017947BF6C38}" type="pres">
      <dgm:prSet presAssocID="{5EE9FFCC-0E49-4CB1-BF6E-9A809275B57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117D009-ABD1-4130-8C5E-E881090C574B}" type="presOf" srcId="{092E2BF7-F418-41EC-A3C2-2BFB4EB9CEA7}" destId="{E6D371EA-4388-4E76-A6B1-086C8D393AEA}" srcOrd="0" destOrd="0" presId="urn:microsoft.com/office/officeart/2018/2/layout/IconVerticalSolidList"/>
    <dgm:cxn modelId="{812D1D14-E20A-4BCB-AD7F-F4BE5795FF18}" srcId="{ACDC96CB-8D8D-4900-B88A-9D641CE6B293}" destId="{8CC5F158-8930-4DF4-905C-94C232A2DD96}" srcOrd="0" destOrd="0" parTransId="{CEF2F17F-B96A-4C72-9F8D-5C0F3F6B8361}" sibTransId="{57CBD20C-29F5-4869-BB69-D94A508D5E36}"/>
    <dgm:cxn modelId="{17212E18-32CD-40AE-9AE1-A4DC8DDF60CD}" srcId="{ACDC96CB-8D8D-4900-B88A-9D641CE6B293}" destId="{092E2BF7-F418-41EC-A3C2-2BFB4EB9CEA7}" srcOrd="1" destOrd="0" parTransId="{88BD24CE-AC36-4750-869A-A61D19FCEEBB}" sibTransId="{1F84869F-2B8D-4E6C-A937-C7C2514C99F7}"/>
    <dgm:cxn modelId="{FC80363B-3237-42EF-855A-EEB348E1EF24}" type="presOf" srcId="{ACDC96CB-8D8D-4900-B88A-9D641CE6B293}" destId="{BBE32AE5-FDB6-4CDF-A7CF-82AD3A80D110}" srcOrd="0" destOrd="0" presId="urn:microsoft.com/office/officeart/2018/2/layout/IconVerticalSolidList"/>
    <dgm:cxn modelId="{4B082190-3784-459E-97E8-E02F8D3C8B09}" type="presOf" srcId="{8CC5F158-8930-4DF4-905C-94C232A2DD96}" destId="{A748E46A-9124-4BB1-8811-DAC92F77E370}" srcOrd="0" destOrd="0" presId="urn:microsoft.com/office/officeart/2018/2/layout/IconVerticalSolidList"/>
    <dgm:cxn modelId="{287649AF-AAA0-473B-BE5B-E54E059A1470}" srcId="{ACDC96CB-8D8D-4900-B88A-9D641CE6B293}" destId="{5EE9FFCC-0E49-4CB1-BF6E-9A809275B574}" srcOrd="2" destOrd="0" parTransId="{6880A77B-72A4-4310-ADA7-7F011C815A40}" sibTransId="{DEB41A04-83EC-4FC0-A51F-845733500341}"/>
    <dgm:cxn modelId="{912B92B3-9069-4186-B89B-E55CC057209B}" type="presOf" srcId="{5EE9FFCC-0E49-4CB1-BF6E-9A809275B574}" destId="{40086166-DB8F-4241-BBE9-017947BF6C38}" srcOrd="0" destOrd="0" presId="urn:microsoft.com/office/officeart/2018/2/layout/IconVerticalSolidList"/>
    <dgm:cxn modelId="{F9933D67-B5DE-4044-A10B-0079CE7672FD}" type="presParOf" srcId="{BBE32AE5-FDB6-4CDF-A7CF-82AD3A80D110}" destId="{BCD6AD55-9F8C-45E9-8ABF-C90FD8AD9D24}" srcOrd="0" destOrd="0" presId="urn:microsoft.com/office/officeart/2018/2/layout/IconVerticalSolidList"/>
    <dgm:cxn modelId="{0A99669E-4DA9-4181-9128-68E6E45586D1}" type="presParOf" srcId="{BCD6AD55-9F8C-45E9-8ABF-C90FD8AD9D24}" destId="{A5981219-118E-4741-9107-376D2005A802}" srcOrd="0" destOrd="0" presId="urn:microsoft.com/office/officeart/2018/2/layout/IconVerticalSolidList"/>
    <dgm:cxn modelId="{E3B03081-EFDA-4285-AA19-57C4C266690F}" type="presParOf" srcId="{BCD6AD55-9F8C-45E9-8ABF-C90FD8AD9D24}" destId="{7DC3365F-CDE0-4C73-8945-391A4DAD5DB5}" srcOrd="1" destOrd="0" presId="urn:microsoft.com/office/officeart/2018/2/layout/IconVerticalSolidList"/>
    <dgm:cxn modelId="{9CAC2339-7A73-46C6-A947-8208070C0634}" type="presParOf" srcId="{BCD6AD55-9F8C-45E9-8ABF-C90FD8AD9D24}" destId="{980FC5C6-1839-4488-8135-900265018E9F}" srcOrd="2" destOrd="0" presId="urn:microsoft.com/office/officeart/2018/2/layout/IconVerticalSolidList"/>
    <dgm:cxn modelId="{893A1349-7656-4DB9-9068-B2254D7B84D7}" type="presParOf" srcId="{BCD6AD55-9F8C-45E9-8ABF-C90FD8AD9D24}" destId="{A748E46A-9124-4BB1-8811-DAC92F77E370}" srcOrd="3" destOrd="0" presId="urn:microsoft.com/office/officeart/2018/2/layout/IconVerticalSolidList"/>
    <dgm:cxn modelId="{9379B30D-0A7F-4D11-A9E7-85BDCB98A278}" type="presParOf" srcId="{BBE32AE5-FDB6-4CDF-A7CF-82AD3A80D110}" destId="{0D2DCE99-4525-43E2-93C9-9761847CD8DB}" srcOrd="1" destOrd="0" presId="urn:microsoft.com/office/officeart/2018/2/layout/IconVerticalSolidList"/>
    <dgm:cxn modelId="{C2C10A9D-6BE2-45B2-97B9-52F1AD81AE59}" type="presParOf" srcId="{BBE32AE5-FDB6-4CDF-A7CF-82AD3A80D110}" destId="{C9209304-2C4F-42A3-8CD8-49C6A6D38EE8}" srcOrd="2" destOrd="0" presId="urn:microsoft.com/office/officeart/2018/2/layout/IconVerticalSolidList"/>
    <dgm:cxn modelId="{47F72216-B0E4-4925-BDF8-0580F96DE57B}" type="presParOf" srcId="{C9209304-2C4F-42A3-8CD8-49C6A6D38EE8}" destId="{B2D85A02-24B2-4433-98B1-06ED08604581}" srcOrd="0" destOrd="0" presId="urn:microsoft.com/office/officeart/2018/2/layout/IconVerticalSolidList"/>
    <dgm:cxn modelId="{2195114D-60E7-4D43-814E-AC4B12B87FB1}" type="presParOf" srcId="{C9209304-2C4F-42A3-8CD8-49C6A6D38EE8}" destId="{AD15E36B-3255-49E5-8D6A-0B2080C6F039}" srcOrd="1" destOrd="0" presId="urn:microsoft.com/office/officeart/2018/2/layout/IconVerticalSolidList"/>
    <dgm:cxn modelId="{53FFC94A-B482-4DD8-929F-635B3C2E1365}" type="presParOf" srcId="{C9209304-2C4F-42A3-8CD8-49C6A6D38EE8}" destId="{7CD8C1B0-B5B8-4593-98E8-1C2AC32BD3E6}" srcOrd="2" destOrd="0" presId="urn:microsoft.com/office/officeart/2018/2/layout/IconVerticalSolidList"/>
    <dgm:cxn modelId="{439BC67D-4CE1-4F07-990A-7B3FBA76BF56}" type="presParOf" srcId="{C9209304-2C4F-42A3-8CD8-49C6A6D38EE8}" destId="{E6D371EA-4388-4E76-A6B1-086C8D393AEA}" srcOrd="3" destOrd="0" presId="urn:microsoft.com/office/officeart/2018/2/layout/IconVerticalSolidList"/>
    <dgm:cxn modelId="{B724FA8B-AAF3-4FDD-A009-D0D2073AD354}" type="presParOf" srcId="{BBE32AE5-FDB6-4CDF-A7CF-82AD3A80D110}" destId="{60D2AAE1-81FE-47C0-88B3-F8B86243EB3F}" srcOrd="3" destOrd="0" presId="urn:microsoft.com/office/officeart/2018/2/layout/IconVerticalSolidList"/>
    <dgm:cxn modelId="{6478D3AE-FAC7-480A-ACA4-3FBE6133B960}" type="presParOf" srcId="{BBE32AE5-FDB6-4CDF-A7CF-82AD3A80D110}" destId="{09396313-9CAE-4573-974E-8F1B682FA18B}" srcOrd="4" destOrd="0" presId="urn:microsoft.com/office/officeart/2018/2/layout/IconVerticalSolidList"/>
    <dgm:cxn modelId="{A24B2E17-929C-4DE6-8381-1E066BFB62B7}" type="presParOf" srcId="{09396313-9CAE-4573-974E-8F1B682FA18B}" destId="{99AAF375-8519-4C3C-8B03-92662D7B2B0F}" srcOrd="0" destOrd="0" presId="urn:microsoft.com/office/officeart/2018/2/layout/IconVerticalSolidList"/>
    <dgm:cxn modelId="{D978E42D-A937-4358-87C1-3E57666B8EDD}" type="presParOf" srcId="{09396313-9CAE-4573-974E-8F1B682FA18B}" destId="{3A5A9EE6-1105-4E75-B343-9B69F14F8C3F}" srcOrd="1" destOrd="0" presId="urn:microsoft.com/office/officeart/2018/2/layout/IconVerticalSolidList"/>
    <dgm:cxn modelId="{C2E9BE4A-93C4-425A-955E-07C55E68986D}" type="presParOf" srcId="{09396313-9CAE-4573-974E-8F1B682FA18B}" destId="{45EED247-62DA-443C-ADD4-E80EDCA8FE97}" srcOrd="2" destOrd="0" presId="urn:microsoft.com/office/officeart/2018/2/layout/IconVerticalSolidList"/>
    <dgm:cxn modelId="{36525695-5D3A-4E14-88F7-6A074889DBAF}" type="presParOf" srcId="{09396313-9CAE-4573-974E-8F1B682FA18B}" destId="{40086166-DB8F-4241-BBE9-017947BF6C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81219-118E-4741-9107-376D2005A802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C3365F-CDE0-4C73-8945-391A4DAD5DB5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8E46A-9124-4BB1-8811-DAC92F77E370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i="0" kern="1200"/>
            <a:t>CLR Loader:</a:t>
          </a:r>
          <a:endParaRPr lang="en-US" sz="2300" kern="1200"/>
        </a:p>
      </dsp:txBody>
      <dsp:txXfrm>
        <a:off x="1437631" y="531"/>
        <a:ext cx="9077968" cy="1244702"/>
      </dsp:txXfrm>
    </dsp:sp>
    <dsp:sp modelId="{B2D85A02-24B2-4433-98B1-06ED08604581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15E36B-3255-49E5-8D6A-0B2080C6F039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371EA-4388-4E76-A6B1-086C8D393AEA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1" i="0" kern="1200"/>
            <a:t>Various modules, resources, assemblies, etc</a:t>
          </a:r>
          <a:r>
            <a:rPr lang="fr-FR" sz="2300" b="1" kern="1200"/>
            <a:t>. </a:t>
          </a:r>
          <a:r>
            <a:rPr lang="en-US" sz="2300" b="1" i="0" kern="1200"/>
            <a:t>are loaded by the CLR loader.</a:t>
          </a:r>
          <a:endParaRPr lang="en-US" sz="2300" kern="1200"/>
        </a:p>
      </dsp:txBody>
      <dsp:txXfrm>
        <a:off x="1437631" y="1556410"/>
        <a:ext cx="9077968" cy="1244702"/>
      </dsp:txXfrm>
    </dsp:sp>
    <dsp:sp modelId="{99AAF375-8519-4C3C-8B03-92662D7B2B0F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A9EE6-1105-4E75-B343-9B69F14F8C3F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86166-DB8F-4241-BBE9-017947BF6C38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i="0" kern="1200"/>
            <a:t>CLR Loader </a:t>
          </a:r>
          <a:r>
            <a:rPr lang="en-US" sz="2300" b="0" i="0" kern="1200"/>
            <a:t>loads the modules on demand if they are actually required so that the program initialization time is faster and the resources consumed are lesser.</a:t>
          </a:r>
          <a:endParaRPr lang="en-US" sz="2300" kern="1200"/>
        </a:p>
      </dsp:txBody>
      <dsp:txXfrm>
        <a:off x="1437631" y="3112289"/>
        <a:ext cx="90779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07F83-F1A1-4D59-8315-F08DE3E55CA0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CBB41-EF21-4BF3-845D-C72FED3A5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65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2D8D-39C9-7F5C-D514-F06B13F73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C9375-4498-0279-8596-48F616789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D299A-B416-D13D-33DC-8E6FD1DA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20-03-2024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6E08A-0B62-CFD7-A16C-98976865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Epam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FB3AE-37D7-30B7-61A1-3FD1382C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937A-AF56-4CD1-B610-6FFCB9E85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48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BF6E-373D-C6E2-2B63-BD68BD43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71DB3-ED17-809E-9012-ED3462993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403DC-26E9-D8B3-2841-258E3D8F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20-03-2024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C79A4-0FAF-51EF-7FCC-707BA516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Epam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A9337-BD4E-671D-A77C-90F19B4A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937A-AF56-4CD1-B610-6FFCB9E85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07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1D607E-83B4-CF5C-7EE6-ECF54F3F5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3B54D-AF04-6273-6D4E-9DCDF521A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DBC08-D19A-1C65-23D2-118356BC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20-03-2024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43A9C-6723-33D2-182C-E98E8DBD0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Epam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041C1-6392-1E33-ADAE-4DD87373D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937A-AF56-4CD1-B610-6FFCB9E85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28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225B-FAE5-EF86-978E-67354D7A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05CC-6507-70D3-93D9-F75A1A8C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1D407-8DAF-33B8-4B0E-33029003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20-03-2024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C0F7A-A203-90D5-2A6D-5971E64B7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Epam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D10E2-76F6-7F1C-2CAE-00E6CAAC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937A-AF56-4CD1-B610-6FFCB9E85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76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EA3E-D182-47D2-030C-92E69292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DCCEB-76E1-6701-3A0A-5A8A74D8B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7E21D-FC92-977A-C76A-000C5FACE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20-03-2024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2A385-10C6-13E8-05B3-84203727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Epam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7FCDF-197A-5A64-06C0-51091641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937A-AF56-4CD1-B610-6FFCB9E85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11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4DCC-8C9F-78C9-2EA8-0D5823DEF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EF237-3063-E4D6-F9E3-40F49F932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E2E0B-FC92-40A2-FCFA-967CE9EA4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BBBC2-2FF2-7115-68A2-0BF30A6A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20-03-2024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5577D-2248-3BF2-3C3A-93A2C31D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Epam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B9CD9-C565-B46D-A6D8-1FE1CD30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937A-AF56-4CD1-B610-6FFCB9E85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88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D437-3FD7-4442-4E3B-3CB56D8B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CD037-B1D4-EE49-8107-78F72E772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69255-28F9-A60C-DEDA-405F5A35B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9066FB-710A-E903-F890-D5061A33F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D2F4B-1743-2BE0-FD57-BEC8566A0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5B60AD-8627-C9A7-D907-8F98705F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20-03-2024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65796-76C5-9C7E-BFA8-2D124531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Epam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167B09-1C6D-053A-185F-00035D3E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937A-AF56-4CD1-B610-6FFCB9E85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05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C5AB0-90BD-8D80-13BD-BFEDDDD4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8F728F-D69C-2816-8E0E-05F62B124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20-03-2024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9F0F1-CA1F-D5AB-EC9A-EE268C92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Epam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A73B9-34C1-54F1-1D88-4B692996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937A-AF56-4CD1-B610-6FFCB9E85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63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16CF6-94D3-F355-FD7A-A37E1344B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20-03-2024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49EE2D-48FB-E5C0-8D25-2D0FB550B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Epam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17A0A-D823-0408-A5F1-C92315CE4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937A-AF56-4CD1-B610-6FFCB9E85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2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765D-6C88-2B4B-1409-26EEC859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FD38B-3EC6-3492-CCBA-63F005666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C80BB-25F8-18B7-26DA-C7DF7C908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BABA8-6960-1039-801E-33566F9F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20-03-2024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256DB-2C2E-0C4B-6EF1-6B08073A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Epam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50989-BC02-5CBF-E182-356D5538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937A-AF56-4CD1-B610-6FFCB9E85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09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41CB-EE49-ED27-6688-45E5DE43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0CD648-5276-9253-BE18-FD998A309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F8996-C277-D4C4-FB84-964FEEE1D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4A7BF-D9A1-D85A-FBCB-76393DEE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20-03-2024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B0552-F4A4-F6BE-3A11-F4339AEF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Epam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7E55D-DDB7-B306-1B3C-5F865C728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937A-AF56-4CD1-B610-6FFCB9E85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24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B131F9-2AF5-B4BF-06E4-917A6426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20701-4FE3-8C7C-9317-FC4A7102B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F9DE4-6CCF-E944-3D26-E577758D0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20-03-2024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168D3-AA9E-2962-147F-E345E9DCF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Epam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49D7B-D1E4-27CD-BE8B-E8346D421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C937A-AF56-4CD1-B610-6FFCB9E85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96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75125-3C1B-7C4A-1436-6678EEAEE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2420007"/>
          </a:xfrm>
        </p:spPr>
        <p:txBody>
          <a:bodyPr anchor="b">
            <a:normAutofit/>
          </a:bodyPr>
          <a:lstStyle/>
          <a:p>
            <a:pPr algn="l"/>
            <a:r>
              <a:rPr lang="en-IN" sz="4000" b="1" i="0" dirty="0">
                <a:effectLst/>
                <a:latin typeface="Source Sans 3"/>
              </a:rPr>
              <a:t>Common Language Runtime Presentation</a:t>
            </a:r>
            <a:br>
              <a:rPr lang="en-IN" sz="7200" b="1" i="0" dirty="0">
                <a:effectLst/>
                <a:latin typeface="Source Sans 3"/>
              </a:rPr>
            </a:br>
            <a:endParaRPr lang="en-IN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F3409-29DA-2A23-10CD-15C062905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9200" y="3952241"/>
            <a:ext cx="7284720" cy="1473200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/>
              <a:t>                                     </a:t>
            </a:r>
            <a:r>
              <a:rPr lang="en-US" sz="2800" dirty="0">
                <a:latin typeface="Abadi" panose="020B0604020104020204" pitchFamily="34" charset="0"/>
              </a:rPr>
              <a:t>By</a:t>
            </a:r>
          </a:p>
          <a:p>
            <a:pPr algn="r"/>
            <a:r>
              <a:rPr lang="en-US" sz="2800" dirty="0" err="1">
                <a:latin typeface="Abadi" panose="020B0604020104020204" pitchFamily="34" charset="0"/>
              </a:rPr>
              <a:t>Ch.Maheswar</a:t>
            </a:r>
            <a:r>
              <a:rPr lang="en-US" sz="2800" dirty="0">
                <a:latin typeface="Abadi" panose="020B0604020104020204" pitchFamily="34" charset="0"/>
              </a:rPr>
              <a:t> Reddy</a:t>
            </a:r>
            <a:endParaRPr lang="en-IN" sz="2800" dirty="0"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080D8-6170-35FC-32AE-A1FF1B4E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20-03-2024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D96EB-08E9-D477-BB16-3DBB1AB8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Epam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82177-D58E-EB25-E4DE-AA29B5D0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937A-AF56-4CD1-B610-6FFCB9E85A5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80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2" descr="Net Common Language Runtime">
            <a:extLst>
              <a:ext uri="{FF2B5EF4-FFF2-40B4-BE49-F238E27FC236}">
                <a16:creationId xmlns:a16="http://schemas.microsoft.com/office/drawing/2014/main" id="{647F3D25-8461-F642-3EA3-BACD857D81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29"/>
          <a:stretch/>
        </p:blipFill>
        <p:spPr bwMode="auto">
          <a:xfrm>
            <a:off x="710424" y="554037"/>
            <a:ext cx="10574418" cy="561816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EEAF2-E666-1048-2BF1-77C793AF9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   </a:t>
            </a:r>
            <a:endParaRPr lang="en-IN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73728-B521-B615-89EE-55257B67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20-03-2024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68FDC2-E6AE-7F01-6186-FA6CA484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Epam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CED042-C13A-59EA-BCD7-DE487AA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937A-AF56-4CD1-B610-6FFCB9E85A5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543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64DBD-DD05-DB69-CAF0-F9880DECE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5840"/>
            <a:ext cx="10515600" cy="3896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i="0" dirty="0">
                <a:effectLst/>
                <a:latin typeface="Abadi" panose="020B0604020104020204" pitchFamily="34" charset="0"/>
              </a:rPr>
              <a:t>Base Class Library Support:</a:t>
            </a:r>
            <a:endParaRPr lang="en-IN" sz="2000" b="0" i="0" dirty="0">
              <a:effectLst/>
              <a:latin typeface="Abadi" panose="020B0604020104020204" pitchFamily="34" charset="0"/>
            </a:endParaRPr>
          </a:p>
          <a:p>
            <a:r>
              <a:rPr lang="en-US" sz="2000" b="0" i="0" dirty="0">
                <a:effectLst/>
                <a:latin typeface="Abadi" panose="020B0604020104020204" pitchFamily="34" charset="0"/>
              </a:rPr>
              <a:t>The Base Class Library (BCL) has a collection of libraries and functions.</a:t>
            </a:r>
          </a:p>
          <a:p>
            <a:r>
              <a:rPr lang="en-US" sz="2000" b="0" i="0" dirty="0">
                <a:effectLst/>
                <a:latin typeface="Abadi" panose="020B0604020104020204" pitchFamily="34" charset="0"/>
              </a:rPr>
              <a:t>The BCL contains multiple libraries such as </a:t>
            </a:r>
            <a:r>
              <a:rPr lang="en-US" sz="2000" b="0" i="1" dirty="0">
                <a:effectLst/>
                <a:latin typeface="Abadi" panose="020B0604020104020204" pitchFamily="34" charset="0"/>
              </a:rPr>
              <a:t>Collections</a:t>
            </a:r>
            <a:r>
              <a:rPr lang="en-US" sz="2000" b="0" i="0" dirty="0">
                <a:effectLst/>
                <a:latin typeface="Abadi" panose="020B0604020104020204" pitchFamily="34" charset="0"/>
              </a:rPr>
              <a:t>, </a:t>
            </a:r>
            <a:r>
              <a:rPr lang="en-US" sz="2000" b="0" i="1" dirty="0">
                <a:effectLst/>
                <a:latin typeface="Abadi" panose="020B0604020104020204" pitchFamily="34" charset="0"/>
              </a:rPr>
              <a:t>I/O</a:t>
            </a:r>
            <a:r>
              <a:rPr lang="en-US" sz="2000" b="0" i="0" dirty="0">
                <a:effectLst/>
                <a:latin typeface="Abadi" panose="020B0604020104020204" pitchFamily="34" charset="0"/>
              </a:rPr>
              <a:t>, </a:t>
            </a:r>
            <a:r>
              <a:rPr lang="en-US" sz="2000" b="0" i="1" dirty="0">
                <a:effectLst/>
                <a:latin typeface="Abadi" panose="020B0604020104020204" pitchFamily="34" charset="0"/>
              </a:rPr>
              <a:t>XML</a:t>
            </a:r>
            <a:r>
              <a:rPr lang="en-US" sz="2000" b="0" i="0" dirty="0">
                <a:effectLst/>
                <a:latin typeface="Abadi" panose="020B0604020104020204" pitchFamily="34" charset="0"/>
              </a:rPr>
              <a:t>, </a:t>
            </a:r>
            <a:r>
              <a:rPr lang="en-US" sz="2000" b="0" i="1" dirty="0" err="1">
                <a:effectLst/>
                <a:latin typeface="Abadi" panose="020B0604020104020204" pitchFamily="34" charset="0"/>
              </a:rPr>
              <a:t>DataType</a:t>
            </a:r>
            <a:r>
              <a:rPr lang="en-US" sz="2000" b="0" i="1" dirty="0">
                <a:effectLst/>
                <a:latin typeface="Abadi" panose="020B0604020104020204" pitchFamily="34" charset="0"/>
              </a:rPr>
              <a:t> definitions</a:t>
            </a:r>
            <a:r>
              <a:rPr lang="en-US" sz="2000" b="0" i="0" dirty="0">
                <a:effectLst/>
                <a:latin typeface="Abadi" panose="020B0604020104020204" pitchFamily="34" charset="0"/>
              </a:rPr>
              <a:t>, etc. for the multiple  </a:t>
            </a:r>
            <a:r>
              <a:rPr lang="en-US" sz="2000" b="0" i="1" dirty="0">
                <a:effectLst/>
                <a:latin typeface="Abadi" panose="020B0604020104020204" pitchFamily="34" charset="0"/>
              </a:rPr>
              <a:t>.NET</a:t>
            </a:r>
            <a:r>
              <a:rPr lang="en-US" sz="2000" b="0" i="0" dirty="0">
                <a:effectLst/>
                <a:latin typeface="Abadi" panose="020B0604020104020204" pitchFamily="34" charset="0"/>
              </a:rPr>
              <a:t> programming languages.</a:t>
            </a:r>
          </a:p>
          <a:p>
            <a:pPr marL="0" indent="0">
              <a:buNone/>
            </a:pPr>
            <a:endParaRPr lang="en-US" sz="2000" b="0" i="0" dirty="0"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IN" sz="2000" b="1" i="0" dirty="0">
                <a:effectLst/>
                <a:latin typeface="Abadi" panose="020B0604020104020204" pitchFamily="34" charset="0"/>
              </a:rPr>
              <a:t>Thread Support:</a:t>
            </a:r>
          </a:p>
          <a:p>
            <a:r>
              <a:rPr lang="en-US" sz="2000" b="0" i="0" dirty="0">
                <a:effectLst/>
                <a:latin typeface="Abadi" panose="020B0604020104020204" pitchFamily="34" charset="0"/>
              </a:rPr>
              <a:t>The thread support for managing the parallel execution of multiple threads in application.</a:t>
            </a:r>
          </a:p>
          <a:p>
            <a:r>
              <a:rPr lang="en-US" sz="2000" b="0" i="0" dirty="0">
                <a:effectLst/>
                <a:latin typeface="Abadi" panose="020B0604020104020204" pitchFamily="34" charset="0"/>
              </a:rPr>
              <a:t>The </a:t>
            </a:r>
            <a:r>
              <a:rPr lang="en-US" sz="2000" b="0" i="1" dirty="0" err="1">
                <a:effectLst/>
                <a:latin typeface="Abadi" panose="020B0604020104020204" pitchFamily="34" charset="0"/>
              </a:rPr>
              <a:t>System.Threading</a:t>
            </a:r>
            <a:r>
              <a:rPr lang="en-US" sz="2000" b="0" i="1" dirty="0">
                <a:effectLst/>
                <a:latin typeface="Abadi" panose="020B0604020104020204" pitchFamily="34" charset="0"/>
              </a:rPr>
              <a:t> class</a:t>
            </a:r>
            <a:r>
              <a:rPr lang="en-US" sz="2000" b="0" i="0" dirty="0">
                <a:effectLst/>
                <a:latin typeface="Abadi" panose="020B0604020104020204" pitchFamily="34" charset="0"/>
              </a:rPr>
              <a:t> is used as the base class for this.</a:t>
            </a:r>
          </a:p>
          <a:p>
            <a:pPr marL="0" indent="0">
              <a:buNone/>
            </a:pPr>
            <a:r>
              <a:rPr lang="en-US" sz="2000" dirty="0">
                <a:latin typeface="Abadi" panose="020B0604020104020204" pitchFamily="34" charset="0"/>
              </a:rPr>
              <a:t>Ex : Google Chrome which is having multiple tabs.</a:t>
            </a:r>
            <a:endParaRPr lang="en-IN" sz="2000" dirty="0"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814F-EB9F-07BB-13FE-8E25F341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20-03-2024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1F5C-44B9-7483-DCCC-6CB6BA090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Epam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2CCE0-9A17-8BFB-8F09-1CE53AF6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5BC937A-AF56-4CD1-B610-6FFCB9E85A55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54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33FEA-395C-CFD6-F6FF-C239A064D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700" b="1" i="0" dirty="0">
                <a:effectLst/>
                <a:latin typeface="Abadi" panose="020B0604020104020204" pitchFamily="34" charset="0"/>
              </a:rPr>
              <a:t>COM Marshaller:</a:t>
            </a:r>
          </a:p>
          <a:p>
            <a:r>
              <a:rPr lang="en-IN" sz="1700" dirty="0">
                <a:latin typeface="Abadi" panose="020B0604020104020204" pitchFamily="34" charset="0"/>
              </a:rPr>
              <a:t>COM Marshaller </a:t>
            </a:r>
            <a:r>
              <a:rPr lang="en-US" sz="1700" i="0" dirty="0">
                <a:effectLst/>
                <a:latin typeface="Abadi" panose="020B0604020104020204" pitchFamily="34" charset="0"/>
              </a:rPr>
              <a:t>provides communication between the COM </a:t>
            </a:r>
            <a:r>
              <a:rPr lang="en-IN" sz="1700" b="0" i="0" dirty="0">
                <a:effectLst/>
                <a:latin typeface="Abadi" panose="020B0604020104020204" pitchFamily="34" charset="0"/>
              </a:rPr>
              <a:t>(Component Object Model)</a:t>
            </a:r>
            <a:r>
              <a:rPr lang="en-US" sz="1700" i="0" dirty="0">
                <a:effectLst/>
                <a:latin typeface="Abadi" panose="020B0604020104020204" pitchFamily="34" charset="0"/>
              </a:rPr>
              <a:t> objects and the application.</a:t>
            </a:r>
          </a:p>
          <a:p>
            <a:pPr marL="0" indent="0">
              <a:buNone/>
            </a:pPr>
            <a:endParaRPr lang="en-US" sz="1700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IN" sz="1700" b="1" i="0" dirty="0">
                <a:effectLst/>
                <a:latin typeface="Abadi" panose="020B0604020104020204" pitchFamily="34" charset="0"/>
              </a:rPr>
              <a:t>Type Checker:</a:t>
            </a:r>
          </a:p>
          <a:p>
            <a:r>
              <a:rPr lang="en-US" sz="1700" i="0" dirty="0">
                <a:effectLst/>
                <a:latin typeface="Abadi" panose="020B0604020104020204" pitchFamily="34" charset="0"/>
              </a:rPr>
              <a:t>Type checker is used to check the type of the variables and verifies the standards of the variable by CLR.</a:t>
            </a:r>
          </a:p>
          <a:p>
            <a:r>
              <a:rPr lang="en-US" sz="1700" dirty="0">
                <a:latin typeface="Abadi" panose="020B0604020104020204" pitchFamily="34" charset="0"/>
              </a:rPr>
              <a:t>Here, standards means size of the data type for example if we trying to assign the 10’s digit number to the int data type if doesn’t work.</a:t>
            </a:r>
            <a:endParaRPr lang="en-US" sz="1700" i="0" dirty="0"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sz="1700" i="0" dirty="0"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IN" sz="1700" i="0" dirty="0"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IN" sz="1700" dirty="0"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A6818-0FB2-1ACA-7A40-5D7B1FB33D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5775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20-03-2024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C36BD-52A7-FD16-5C17-599ED39A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Epam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AD070-B1CB-F68E-717C-AFC647C36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5BC937A-AF56-4CD1-B610-6FFCB9E85A55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2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56371-0C4E-6843-7EA3-D985E6BB3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500" b="1" i="0" dirty="0">
                <a:effectLst/>
                <a:latin typeface="Abadi" panose="020B0604020104020204" pitchFamily="34" charset="0"/>
              </a:rPr>
              <a:t>Exception Manager: </a:t>
            </a:r>
          </a:p>
          <a:p>
            <a:r>
              <a:rPr lang="en-IN" sz="1500" i="0" dirty="0">
                <a:effectLst/>
                <a:latin typeface="Abadi" panose="020B0604020104020204" pitchFamily="34" charset="0"/>
              </a:rPr>
              <a:t>Exception Manager handles the exception . So, the normal flow of the program is continuing</a:t>
            </a:r>
            <a:r>
              <a:rPr lang="en-IN" sz="1500" dirty="0">
                <a:latin typeface="Abadi" panose="020B0604020104020204" pitchFamily="34" charset="0"/>
              </a:rPr>
              <a:t> or else it declares  the exception to intimate the programmer what type of exception is occurs.</a:t>
            </a:r>
          </a:p>
          <a:p>
            <a:pPr marL="0" indent="0">
              <a:buNone/>
            </a:pPr>
            <a:endParaRPr lang="en-IN" sz="1500" b="1" i="0" dirty="0">
              <a:effectLst/>
              <a:latin typeface="Nunito" pitchFamily="2" charset="0"/>
            </a:endParaRPr>
          </a:p>
          <a:p>
            <a:pPr marL="0" indent="0">
              <a:buNone/>
            </a:pPr>
            <a:r>
              <a:rPr lang="en-IN" sz="1500" b="1" dirty="0">
                <a:latin typeface="Abadi" panose="020B0604020104020204" pitchFamily="34" charset="0"/>
              </a:rPr>
              <a:t>Security Engine:</a:t>
            </a:r>
          </a:p>
          <a:p>
            <a:r>
              <a:rPr lang="en-IN" sz="1500" dirty="0">
                <a:latin typeface="Abadi" panose="020B0604020104020204" pitchFamily="34" charset="0"/>
              </a:rPr>
              <a:t>The security Engine in the CLR handles the security permissions at various level such as code level, folder level and machine level.</a:t>
            </a:r>
          </a:p>
          <a:p>
            <a:r>
              <a:rPr lang="en-IN" sz="1500" dirty="0">
                <a:latin typeface="Abadi" panose="020B0604020104020204" pitchFamily="34" charset="0"/>
              </a:rPr>
              <a:t>This is done using the various tools that are provided by the . Net Framework such as Automated Vulnerability scanning, Firewall.</a:t>
            </a:r>
          </a:p>
          <a:p>
            <a:pPr marL="0" indent="0">
              <a:buNone/>
            </a:pPr>
            <a:endParaRPr lang="en-IN" sz="1500" b="1" i="0" dirty="0">
              <a:effectLst/>
              <a:latin typeface="Nunito" pitchFamily="2" charset="0"/>
            </a:endParaRPr>
          </a:p>
          <a:p>
            <a:pPr marL="0" indent="0">
              <a:buNone/>
            </a:pPr>
            <a:endParaRPr lang="en-IN" sz="1500" b="1" i="0" dirty="0"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IN" sz="15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B18CE-84B2-5012-213C-ABF74F79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6334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20-03-2024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DF91D-370D-F43D-9816-D16969A8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Epam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BCA32-778C-2C15-9A6F-40A11ACE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7280" y="6356350"/>
            <a:ext cx="26334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5BC937A-AF56-4CD1-B610-6FFCB9E85A55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51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99B15-D97C-3923-D75F-086049251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900" b="1" i="0">
                <a:effectLst/>
                <a:latin typeface="Abadi" panose="020B0604020104020204" pitchFamily="34" charset="0"/>
              </a:rPr>
              <a:t>Debug Engine:</a:t>
            </a:r>
          </a:p>
          <a:p>
            <a:r>
              <a:rPr lang="en-IN" sz="1900">
                <a:latin typeface="Abadi" panose="020B0604020104020204" pitchFamily="34" charset="0"/>
              </a:rPr>
              <a:t>Debug engine is used to debug the different kind of errors and exceptions occurred in the application.</a:t>
            </a:r>
          </a:p>
          <a:p>
            <a:r>
              <a:rPr lang="en-IN" sz="1900">
                <a:latin typeface="Abadi" panose="020B0604020104020204" pitchFamily="34" charset="0"/>
              </a:rPr>
              <a:t>This means it finds the problem which is occurred int the program.</a:t>
            </a:r>
          </a:p>
          <a:p>
            <a:pPr marL="0" indent="0">
              <a:buNone/>
            </a:pPr>
            <a:r>
              <a:rPr lang="en-IN" sz="1900">
                <a:latin typeface="Abadi" panose="020B0604020104020204" pitchFamily="34" charset="0"/>
              </a:rPr>
              <a:t>Ex :     a = 100 , b = 100</a:t>
            </a:r>
          </a:p>
          <a:p>
            <a:pPr marL="0" indent="0">
              <a:buNone/>
            </a:pPr>
            <a:r>
              <a:rPr lang="en-IN" sz="1900">
                <a:latin typeface="Abadi" panose="020B0604020104020204" pitchFamily="34" charset="0"/>
              </a:rPr>
              <a:t>	sum =200 Correct</a:t>
            </a:r>
          </a:p>
          <a:p>
            <a:pPr marL="0" indent="0">
              <a:buNone/>
            </a:pPr>
            <a:r>
              <a:rPr lang="en-IN" sz="1900">
                <a:latin typeface="Abadi" panose="020B0604020104020204" pitchFamily="34" charset="0"/>
              </a:rPr>
              <a:t>	if  sum = 300 Incorrect</a:t>
            </a:r>
          </a:p>
          <a:p>
            <a:pPr marL="0" indent="0">
              <a:buNone/>
            </a:pPr>
            <a:r>
              <a:rPr lang="en-IN" sz="1900" b="1" i="0">
                <a:effectLst/>
                <a:latin typeface="Abadi" panose="020B0604020104020204" pitchFamily="34" charset="0"/>
              </a:rPr>
              <a:t>JIT Compiler(IL to Native Compilers ):</a:t>
            </a:r>
          </a:p>
          <a:p>
            <a:pPr marL="0" indent="0">
              <a:buNone/>
            </a:pPr>
            <a:r>
              <a:rPr lang="en-US" sz="1900" i="0">
                <a:effectLst/>
                <a:latin typeface="Abadi" panose="020B0604020104020204" pitchFamily="34" charset="0"/>
              </a:rPr>
              <a:t>The </a:t>
            </a:r>
            <a:r>
              <a:rPr lang="en-IN" sz="1900" b="1" i="0">
                <a:effectLst/>
                <a:latin typeface="Abadi" panose="020B0604020104020204" pitchFamily="34" charset="0"/>
              </a:rPr>
              <a:t> JIT Compiler </a:t>
            </a:r>
            <a:r>
              <a:rPr lang="en-US" sz="1900" i="0">
                <a:effectLst/>
                <a:latin typeface="Abadi" panose="020B0604020104020204" pitchFamily="34" charset="0"/>
              </a:rPr>
              <a:t>in the CLR converts the Microsoft Intermediate Language (MSIL) into the machine code</a:t>
            </a:r>
            <a:r>
              <a:rPr lang="en-IN" sz="1900">
                <a:latin typeface="Abadi" panose="020B0604020104020204" pitchFamily="34" charset="0"/>
              </a:rPr>
              <a:t>.</a:t>
            </a:r>
          </a:p>
          <a:p>
            <a:pPr marL="0" indent="0">
              <a:buNone/>
            </a:pPr>
            <a:endParaRPr lang="en-IN" sz="190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IN" sz="1900">
              <a:latin typeface="Abadi" panose="020B0604020104020204" pitchFamily="34" charset="0"/>
            </a:endParaRPr>
          </a:p>
          <a:p>
            <a:endParaRPr lang="en-IN" sz="1900">
              <a:latin typeface="Abadi" panose="020B0604020104020204" pitchFamily="34" charset="0"/>
            </a:endParaRPr>
          </a:p>
          <a:p>
            <a:endParaRPr lang="en-IN" sz="190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IN" sz="1900"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6C97B-8B42-AB22-CAB7-89C5DA9A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20-03-2024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D8DD2-383D-C67E-948F-DCD81161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Epam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401D-325E-2DCB-AB8B-CBF6282D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5BC937A-AF56-4CD1-B610-6FFCB9E85A55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4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Padlock on computer motherboard">
            <a:extLst>
              <a:ext uri="{FF2B5EF4-FFF2-40B4-BE49-F238E27FC236}">
                <a16:creationId xmlns:a16="http://schemas.microsoft.com/office/drawing/2014/main" id="{A07ACAD0-21F1-6F4C-0DAD-D96D12DA3A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94" r="35347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9DE16-8E1D-0AB6-E25C-C8875B38F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1345324"/>
            <a:ext cx="5247340" cy="489475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400" b="1" i="0" dirty="0">
                <a:effectLst/>
                <a:latin typeface="Abadi" panose="020B0604020104020204" pitchFamily="34" charset="0"/>
              </a:rPr>
              <a:t>Code Manager:</a:t>
            </a:r>
          </a:p>
          <a:p>
            <a:pPr>
              <a:lnSpc>
                <a:spcPct val="100000"/>
              </a:lnSpc>
            </a:pPr>
            <a:r>
              <a:rPr lang="en-IN" sz="1400" dirty="0">
                <a:latin typeface="Abadi" panose="020B0604020104020204" pitchFamily="34" charset="0"/>
              </a:rPr>
              <a:t>Code manager is used to manage the code during execution.</a:t>
            </a:r>
          </a:p>
          <a:p>
            <a:pPr>
              <a:lnSpc>
                <a:spcPct val="100000"/>
              </a:lnSpc>
            </a:pPr>
            <a:r>
              <a:rPr lang="en-US" sz="1400" b="0" i="0" dirty="0">
                <a:effectLst/>
                <a:latin typeface="Abadi" panose="020B0604020104020204" pitchFamily="34" charset="0"/>
              </a:rPr>
              <a:t>The managed code is converted to intermediate language by a language-specific compiler.</a:t>
            </a:r>
          </a:p>
          <a:p>
            <a:pPr>
              <a:lnSpc>
                <a:spcPct val="100000"/>
              </a:lnSpc>
            </a:pPr>
            <a:r>
              <a:rPr lang="en-IN" sz="1400" dirty="0">
                <a:latin typeface="Abadi" panose="020B0604020104020204" pitchFamily="34" charset="0"/>
              </a:rPr>
              <a:t>Code Manager allocating the memory to the variables or to the objects.</a:t>
            </a:r>
            <a:endParaRPr lang="en-US" sz="1400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IN" sz="1400" b="1" i="0" dirty="0">
                <a:effectLst/>
                <a:latin typeface="Abadi" panose="020B0604020104020204" pitchFamily="34" charset="0"/>
              </a:rPr>
              <a:t>Garbage Collector:</a:t>
            </a:r>
          </a:p>
          <a:p>
            <a:r>
              <a:rPr lang="en-IN" sz="1400" i="0" dirty="0">
                <a:effectLst/>
                <a:latin typeface="Abadi" panose="020B0604020104020204" pitchFamily="34" charset="0"/>
              </a:rPr>
              <a:t>Garbage Collector has the feature of automatic memory management.</a:t>
            </a:r>
          </a:p>
          <a:p>
            <a:r>
              <a:rPr lang="en-IN" sz="1400" i="0" dirty="0">
                <a:effectLst/>
                <a:latin typeface="Abadi" panose="020B0604020104020204" pitchFamily="34" charset="0"/>
              </a:rPr>
              <a:t>It removes the unreferred objects and releases the memory space.</a:t>
            </a:r>
          </a:p>
          <a:p>
            <a:pPr marL="0" indent="0">
              <a:buNone/>
            </a:pPr>
            <a:endParaRPr lang="en-IN" sz="1400" dirty="0">
              <a:latin typeface="Abadi" panose="020B0604020104020204" pitchFamily="34" charset="0"/>
            </a:endParaRPr>
          </a:p>
          <a:p>
            <a:endParaRPr lang="en-IN" sz="1400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IN" sz="1400" dirty="0"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49DFF-F3F3-0FD9-C3F2-3B4B99F9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895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rgbClr val="FFFFFF"/>
                </a:solidFill>
              </a:rPr>
              <a:t>20-03-2024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E0933-D27C-0F5F-1E72-325B4E9B2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05024" y="6356350"/>
            <a:ext cx="4323832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IN">
                <a:solidFill>
                  <a:schemeClr val="tx1"/>
                </a:solidFill>
              </a:rPr>
              <a:t>Epam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76B17-0AB5-0D46-08E9-1D2FFB64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5BC937A-AF56-4CD1-B610-6FFCB9E85A55}" type="slidenum">
              <a:rPr lang="en-IN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642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C62F8-E7E0-5B3A-7EEC-06F29EF8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5775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20-03-2024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7C8A3-73B1-EBD1-0A2A-7BE30315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Epam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5B3C2-6D7C-8F7E-4C7D-83553BF3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5BC937A-AF56-4CD1-B610-6FFCB9E85A55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DC421EE-8BC3-A82D-AE0A-83FF2DE6DC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13101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6113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DE342-D9FC-749C-8D55-27B846214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Abadi" panose="020B0604020104020204" pitchFamily="34" charset="0"/>
              </a:rPr>
              <a:t>Thank you</a:t>
            </a:r>
            <a:endParaRPr lang="en-IN" sz="4000" dirty="0"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5A317-1678-175D-4846-881C99D8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rgbClr val="FFFFFF"/>
                </a:solidFill>
              </a:rPr>
              <a:t>20-03-2024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C851F-3924-C08C-9188-A37644E2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Epam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09EE1-5A05-A325-B84E-475BCFF8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5BC937A-AF56-4CD1-B610-6FFCB9E85A55}" type="slidenum">
              <a:rPr lang="en-IN" smtClean="0"/>
              <a:pPr>
                <a:spcAft>
                  <a:spcPts val="600"/>
                </a:spcAft>
              </a:pPr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186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480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Abadi</vt:lpstr>
      <vt:lpstr>Arial</vt:lpstr>
      <vt:lpstr>Calibri</vt:lpstr>
      <vt:lpstr>Calibri Light</vt:lpstr>
      <vt:lpstr>Nunito</vt:lpstr>
      <vt:lpstr>Source Sans 3</vt:lpstr>
      <vt:lpstr>Office Theme</vt:lpstr>
      <vt:lpstr>Common Language Runtime Presentation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Language Runtime Presentation </dc:title>
  <dc:creator>Chagam Reddy Maheswar Reddy</dc:creator>
  <cp:lastModifiedBy>Chagam Reddy Maheswar Reddy</cp:lastModifiedBy>
  <cp:revision>17</cp:revision>
  <dcterms:created xsi:type="dcterms:W3CDTF">2024-03-20T06:15:27Z</dcterms:created>
  <dcterms:modified xsi:type="dcterms:W3CDTF">2024-03-20T09:36:43Z</dcterms:modified>
</cp:coreProperties>
</file>