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xmlns=""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hat.openai.com/" TargetMode="External"/><Relationship Id="rId7" Type="http://schemas.openxmlformats.org/officeDocument/2006/relationships/hyperlink" Target="https://towardsdatascience.com/a-comprehensive-guide-to-convolutional-neural-networks-the-eli5-way-3bd2b1164a53" TargetMode="External"/><Relationship Id="rId2" Type="http://schemas.openxmlformats.org/officeDocument/2006/relationships/hyperlink" Target="https://www.kaggle.com/datasets/msambare/fer2013" TargetMode="External"/><Relationship Id="rId1" Type="http://schemas.openxmlformats.org/officeDocument/2006/relationships/slideLayout" Target="../slideLayouts/slideLayout1.xml"/><Relationship Id="rId6" Type="http://schemas.openxmlformats.org/officeDocument/2006/relationships/hyperlink" Target="https://www.wikipedia.org/" TargetMode="External"/><Relationship Id="rId5" Type="http://schemas.openxmlformats.org/officeDocument/2006/relationships/hyperlink" Target="https://ieeexplore.ieee.org/Xplore/home.jsp" TargetMode="External"/><Relationship Id="rId4" Type="http://schemas.openxmlformats.org/officeDocument/2006/relationships/hyperlink" Target="https://www.javatpoint.com/kera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dirty="0" smtClean="0">
                <a:ln w="1905"/>
                <a:latin typeface="Söhne"/>
              </a:rPr>
              <a:t>HUMAN EMOTION IN 3D </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286380" y="3143248"/>
            <a:ext cx="5110993"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smtClean="0">
                <a:solidFill>
                  <a:schemeClr val="tx2">
                    <a:lumMod val="75000"/>
                  </a:schemeClr>
                </a:solidFill>
              </a:rPr>
              <a:t>V. Mahesh        </a:t>
            </a:r>
            <a:r>
              <a:rPr lang="en-US" b="1" dirty="0">
                <a:solidFill>
                  <a:schemeClr val="tx2">
                    <a:lumMod val="75000"/>
                  </a:schemeClr>
                </a:solidFill>
              </a:rPr>
              <a:t>- </a:t>
            </a:r>
            <a:r>
              <a:rPr lang="en-US" b="1" dirty="0" smtClean="0">
                <a:solidFill>
                  <a:schemeClr val="tx2">
                    <a:lumMod val="75000"/>
                  </a:schemeClr>
                </a:solidFill>
              </a:rPr>
              <a:t>20H51A0526</a:t>
            </a:r>
            <a:endParaRPr lang="en-US" b="1" dirty="0">
              <a:solidFill>
                <a:schemeClr val="tx2">
                  <a:lumMod val="75000"/>
                </a:schemeClr>
              </a:solidFill>
            </a:endParaRPr>
          </a:p>
          <a:p>
            <a:r>
              <a:rPr lang="en-US" b="1" dirty="0" smtClean="0">
                <a:solidFill>
                  <a:schemeClr val="tx2">
                    <a:lumMod val="75000"/>
                  </a:schemeClr>
                </a:solidFill>
              </a:rPr>
              <a:t>N. </a:t>
            </a:r>
            <a:r>
              <a:rPr lang="en-US" b="1" dirty="0" err="1" smtClean="0">
                <a:solidFill>
                  <a:schemeClr val="tx2">
                    <a:lumMod val="75000"/>
                  </a:schemeClr>
                </a:solidFill>
              </a:rPr>
              <a:t>Keerthi</a:t>
            </a:r>
            <a:r>
              <a:rPr lang="en-US" b="1" dirty="0" smtClean="0">
                <a:solidFill>
                  <a:schemeClr val="tx2">
                    <a:lumMod val="75000"/>
                  </a:schemeClr>
                </a:solidFill>
              </a:rPr>
              <a:t>         </a:t>
            </a:r>
            <a:r>
              <a:rPr lang="en-US" b="1" dirty="0">
                <a:solidFill>
                  <a:schemeClr val="tx2">
                    <a:lumMod val="75000"/>
                  </a:schemeClr>
                </a:solidFill>
              </a:rPr>
              <a:t>- </a:t>
            </a:r>
            <a:r>
              <a:rPr lang="en-US" b="1" dirty="0" smtClean="0">
                <a:solidFill>
                  <a:schemeClr val="tx2">
                    <a:lumMod val="75000"/>
                  </a:schemeClr>
                </a:solidFill>
              </a:rPr>
              <a:t>20H51A0542</a:t>
            </a:r>
            <a:endParaRPr lang="en-US" b="1" dirty="0">
              <a:solidFill>
                <a:schemeClr val="tx2">
                  <a:lumMod val="75000"/>
                </a:schemeClr>
              </a:solidFill>
            </a:endParaRPr>
          </a:p>
          <a:p>
            <a:r>
              <a:rPr lang="en-US" b="1" dirty="0" smtClean="0">
                <a:solidFill>
                  <a:schemeClr val="tx2">
                    <a:lumMod val="75000"/>
                  </a:schemeClr>
                </a:solidFill>
              </a:rPr>
              <a:t>T. Ajay               </a:t>
            </a:r>
            <a:r>
              <a:rPr lang="en-US" b="1" dirty="0">
                <a:solidFill>
                  <a:schemeClr val="tx2">
                    <a:lumMod val="75000"/>
                  </a:schemeClr>
                </a:solidFill>
              </a:rPr>
              <a:t>- </a:t>
            </a:r>
            <a:r>
              <a:rPr lang="en-US" b="1" dirty="0" smtClean="0">
                <a:solidFill>
                  <a:schemeClr val="tx2">
                    <a:lumMod val="75000"/>
                  </a:schemeClr>
                </a:solidFill>
              </a:rPr>
              <a:t>20H51A05M0</a:t>
            </a:r>
            <a:endParaRPr lang="en-US" b="1" dirty="0">
              <a:solidFill>
                <a:schemeClr val="tx2">
                  <a:lumMod val="75000"/>
                </a:schemeClr>
              </a:solidFill>
            </a:endParaRPr>
          </a:p>
        </p:txBody>
      </p:sp>
      <p:sp>
        <p:nvSpPr>
          <p:cNvPr id="4" name="TextBox 3"/>
          <p:cNvSpPr txBox="1"/>
          <p:nvPr/>
        </p:nvSpPr>
        <p:spPr>
          <a:xfrm>
            <a:off x="155574" y="4419600"/>
            <a:ext cx="7921625" cy="147732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 </a:t>
            </a:r>
            <a:r>
              <a:rPr lang="en-US" sz="2000" b="1" dirty="0" smtClean="0"/>
              <a:t>Dr. G .Ravi Kumar</a:t>
            </a:r>
            <a:endParaRPr lang="en-US" sz="2000" b="1" dirty="0"/>
          </a:p>
          <a:p>
            <a:r>
              <a:rPr lang="en-US" sz="2000" b="1" dirty="0"/>
              <a:t>Associate Professor </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xmlns="" val="2653993737"/>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4DFFA99E-F018-8D26-1DF7-316E0E020E5A}"/>
              </a:ext>
            </a:extLst>
          </p:cNvPr>
          <p:cNvSpPr txBox="1"/>
          <p:nvPr/>
        </p:nvSpPr>
        <p:spPr>
          <a:xfrm>
            <a:off x="238539" y="3200400"/>
            <a:ext cx="4409661" cy="400110"/>
          </a:xfrm>
          <a:prstGeom prst="rect">
            <a:avLst/>
          </a:prstGeom>
          <a:noFill/>
        </p:spPr>
        <p:txBody>
          <a:bodyPr wrap="square" rtlCol="0">
            <a:spAutoFit/>
          </a:bodyPr>
          <a:lstStyle/>
          <a:p>
            <a:r>
              <a:rPr lang="en-US" sz="2000" b="1" dirty="0">
                <a:solidFill>
                  <a:schemeClr val="tx2">
                    <a:lumMod val="75000"/>
                  </a:schemeClr>
                </a:solidFill>
              </a:rPr>
              <a:t>Batch </a:t>
            </a:r>
            <a:r>
              <a:rPr lang="en-US" sz="2000" b="1" dirty="0" smtClean="0">
                <a:solidFill>
                  <a:schemeClr val="tx2">
                    <a:lumMod val="75000"/>
                  </a:schemeClr>
                </a:solidFill>
              </a:rPr>
              <a:t>No:83</a:t>
            </a:r>
            <a:endParaRPr lang="en-US" sz="2000" b="1" dirty="0">
              <a:solidFill>
                <a:schemeClr val="tx2">
                  <a:lumMod val="75000"/>
                </a:schemeClr>
              </a:solidFill>
            </a:endParaRPr>
          </a:p>
        </p:txBody>
      </p:sp>
      <p:sp>
        <p:nvSpPr>
          <p:cNvPr id="7" name="TextBox 6">
            <a:extLst>
              <a:ext uri="{FF2B5EF4-FFF2-40B4-BE49-F238E27FC236}">
                <a16:creationId xmlns:a16="http://schemas.microsoft.com/office/drawing/2014/main" xmlns=""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xmlns="" id="{3F13253E-781A-5B0F-2AA5-B01E1DAA7EAF}"/>
              </a:ext>
            </a:extLst>
          </p:cNvPr>
          <p:cNvSpPr txBox="1"/>
          <p:nvPr/>
        </p:nvSpPr>
        <p:spPr>
          <a:xfrm>
            <a:off x="457200" y="1752600"/>
            <a:ext cx="8153400" cy="36933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smtClean="0">
                <a:latin typeface="Times New Roman" pitchFamily="18" charset="0"/>
                <a:cs typeface="Times New Roman" pitchFamily="18" charset="0"/>
              </a:rPr>
              <a:t>Understanding emotions in textual conversations can be a challenging Problem in absence of facial expressions and voice modulations. The emotion of the user whose messages are on the left, could be interpreted as angry or sad. </a:t>
            </a:r>
          </a:p>
          <a:p>
            <a:pPr marL="285750" indent="-285750" algn="just">
              <a:lnSpc>
                <a:spcPct val="150000"/>
              </a:lnSpc>
              <a:buFont typeface="Wingdings" panose="05000000000000000000" pitchFamily="2" charset="2"/>
              <a:buChar char="q"/>
            </a:pPr>
            <a:r>
              <a:rPr lang="en-US" dirty="0" smtClean="0">
                <a:latin typeface="Times New Roman" pitchFamily="18" charset="0"/>
                <a:cs typeface="Times New Roman" pitchFamily="18" charset="0"/>
              </a:rPr>
              <a:t>The challenge of understanding emotions is further compounded by difficulty in understanding context, sarcasm, class size imbalance, natural language ambiguity and rapidly growing Internet slang. </a:t>
            </a:r>
          </a:p>
          <a:p>
            <a:pPr marL="285750" indent="-285750" algn="just">
              <a:lnSpc>
                <a:spcPct val="150000"/>
              </a:lnSpc>
              <a:buFont typeface="Wingdings" panose="05000000000000000000" pitchFamily="2" charset="2"/>
              <a:buChar char="q"/>
            </a:pPr>
            <a:r>
              <a:rPr lang="en-US" dirty="0" smtClean="0">
                <a:latin typeface="Times New Roman" pitchFamily="18" charset="0"/>
                <a:cs typeface="Times New Roman" pitchFamily="18" charset="0"/>
              </a:rPr>
              <a:t>However, big data and powerful deep learning algorithms have paved way for us to attack this problem statement</a:t>
            </a:r>
            <a:r>
              <a:rPr lang="en-US" dirty="0" smtClean="0"/>
              <a:t>.</a:t>
            </a:r>
          </a:p>
          <a:p>
            <a:pPr marL="285750" indent="-285750" algn="just">
              <a:buFont typeface="Wingdings" panose="05000000000000000000" pitchFamily="2" charset="2"/>
              <a:buChar char="q"/>
            </a:pPr>
            <a:endParaRPr lang="en-IN" dirty="0"/>
          </a:p>
        </p:txBody>
      </p:sp>
      <p:sp>
        <p:nvSpPr>
          <p:cNvPr id="5" name="Rectangle 4"/>
          <p:cNvSpPr/>
          <p:nvPr/>
        </p:nvSpPr>
        <p:spPr>
          <a:xfrm>
            <a:off x="571472" y="1714488"/>
            <a:ext cx="7858180" cy="2862322"/>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Rectangle 4"/>
          <p:cNvSpPr/>
          <p:nvPr/>
        </p:nvSpPr>
        <p:spPr>
          <a:xfrm>
            <a:off x="500034" y="1500175"/>
            <a:ext cx="8001056" cy="3970318"/>
          </a:xfrm>
          <a:prstGeom prst="rect">
            <a:avLst/>
          </a:prstGeom>
        </p:spPr>
        <p:txBody>
          <a:bodyPr wrap="square">
            <a:spAutoFit/>
          </a:bodyPr>
          <a:lstStyle/>
          <a:p>
            <a:pPr algn="just">
              <a:lnSpc>
                <a:spcPct val="150000"/>
              </a:lnSpc>
              <a:buFont typeface="Wingdings" pitchFamily="2" charset="2"/>
              <a:buChar char="q"/>
            </a:pPr>
            <a:r>
              <a:rPr lang="en-US" dirty="0" smtClean="0"/>
              <a:t> </a:t>
            </a:r>
            <a:r>
              <a:rPr lang="en-US" dirty="0" smtClean="0">
                <a:latin typeface="Times New Roman" pitchFamily="18" charset="0"/>
                <a:cs typeface="Times New Roman" pitchFamily="18" charset="0"/>
              </a:rPr>
              <a:t>The objective of this research is to produce an automatic facial emotion detection system to identify different emotions based on these experiments the system could identify several people that are sad, surprised, and happy, in fear, are angry, etc.</a:t>
            </a:r>
            <a:r>
              <a:rPr lang="en-US" dirty="0" smtClean="0"/>
              <a:t> </a:t>
            </a:r>
          </a:p>
          <a:p>
            <a:pPr algn="just">
              <a:lnSpc>
                <a:spcPct val="150000"/>
              </a:lnSpc>
              <a:buFont typeface="Wingdings" pitchFamily="2" charset="2"/>
              <a:buChar char="q"/>
            </a:pPr>
            <a:r>
              <a:rPr lang="en-US" dirty="0" smtClean="0">
                <a:latin typeface="Times New Roman" pitchFamily="18" charset="0"/>
                <a:cs typeface="Times New Roman" pitchFamily="18" charset="0"/>
              </a:rPr>
              <a:t>This project focuses on using 3D technology to understand and convey human emotions. It involves studying how people express their feelings, creating 3D characters that can realistically display the emotions.</a:t>
            </a:r>
          </a:p>
          <a:p>
            <a:pPr algn="just">
              <a:lnSpc>
                <a:spcPct val="150000"/>
              </a:lnSpc>
              <a:buFont typeface="Wingdings" pitchFamily="2" charset="2"/>
              <a:buChar char="q"/>
            </a:pPr>
            <a:r>
              <a:rPr lang="en-US" dirty="0" smtClean="0">
                <a:latin typeface="Times New Roman" pitchFamily="18" charset="0"/>
                <a:cs typeface="Times New Roman" pitchFamily="18" charset="0"/>
              </a:rPr>
              <a:t>Additionally, the project includes teaching the system to recognize users' emotional states through their actions, such as facial expressions or speech or text. </a:t>
            </a:r>
            <a:r>
              <a:rPr lang="en-US" dirty="0" smtClean="0"/>
              <a:t/>
            </a:r>
            <a:br>
              <a:rPr lang="en-US" dirty="0" smtClean="0"/>
            </a:br>
            <a:endParaRPr lang="en-US" dirty="0"/>
          </a:p>
        </p:txBody>
      </p:sp>
    </p:spTree>
    <p:extLst>
      <p:ext uri="{BB962C8B-B14F-4D97-AF65-F5344CB8AC3E}">
        <p14:creationId xmlns:p14="http://schemas.microsoft.com/office/powerpoint/2010/main" xmlns=""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mc:Choice xmlns:pslz="http://schemas.microsoft.com/office/powerpoint/2016/slidezoom" xmlns=""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xmlns="" xmlns:pslz="http://schemas.microsoft.com/office/powerpoint/2016/slidezoom"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xmlns=""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xmlns="" val="3408194494"/>
              </p:ext>
            </p:extLst>
          </p:nvPr>
        </p:nvGraphicFramePr>
        <p:xfrm>
          <a:off x="214281" y="475038"/>
          <a:ext cx="8836955" cy="8642290"/>
        </p:xfrm>
        <a:graphic>
          <a:graphicData uri="http://schemas.openxmlformats.org/drawingml/2006/table">
            <a:tbl>
              <a:tblPr firstRow="1" bandRow="1">
                <a:tableStyleId>{5C22544A-7EE6-4342-B048-85BDC9FD1C3A}</a:tableStyleId>
              </a:tblPr>
              <a:tblGrid>
                <a:gridCol w="615395">
                  <a:extLst>
                    <a:ext uri="{9D8B030D-6E8A-4147-A177-3AD203B41FA5}">
                      <a16:colId xmlns:a16="http://schemas.microsoft.com/office/drawing/2014/main" xmlns="" val="432745929"/>
                    </a:ext>
                  </a:extLst>
                </a:gridCol>
                <a:gridCol w="1599184">
                  <a:extLst>
                    <a:ext uri="{9D8B030D-6E8A-4147-A177-3AD203B41FA5}">
                      <a16:colId xmlns:a16="http://schemas.microsoft.com/office/drawing/2014/main" xmlns="" val="1998233565"/>
                    </a:ext>
                  </a:extLst>
                </a:gridCol>
                <a:gridCol w="1785950">
                  <a:extLst>
                    <a:ext uri="{9D8B030D-6E8A-4147-A177-3AD203B41FA5}">
                      <a16:colId xmlns:a16="http://schemas.microsoft.com/office/drawing/2014/main" xmlns="" val="3760181125"/>
                    </a:ext>
                  </a:extLst>
                </a:gridCol>
                <a:gridCol w="1332901">
                  <a:extLst>
                    <a:ext uri="{9D8B030D-6E8A-4147-A177-3AD203B41FA5}">
                      <a16:colId xmlns:a16="http://schemas.microsoft.com/office/drawing/2014/main" xmlns="" val="1470764825"/>
                    </a:ext>
                  </a:extLst>
                </a:gridCol>
                <a:gridCol w="1881809">
                  <a:extLst>
                    <a:ext uri="{9D8B030D-6E8A-4147-A177-3AD203B41FA5}">
                      <a16:colId xmlns:a16="http://schemas.microsoft.com/office/drawing/2014/main" xmlns="" val="3423994347"/>
                    </a:ext>
                  </a:extLst>
                </a:gridCol>
                <a:gridCol w="1621716">
                  <a:extLst>
                    <a:ext uri="{9D8B030D-6E8A-4147-A177-3AD203B41FA5}">
                      <a16:colId xmlns:a16="http://schemas.microsoft.com/office/drawing/2014/main" xmlns="" val="635663868"/>
                    </a:ext>
                  </a:extLst>
                </a:gridCol>
              </a:tblGrid>
              <a:tr h="622315">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2028130">
                <a:tc>
                  <a:txBody>
                    <a:bodyPr/>
                    <a:lstStyle/>
                    <a:p>
                      <a:r>
                        <a:rPr lang="en-US" dirty="0"/>
                        <a:t>1</a:t>
                      </a:r>
                      <a:endParaRPr lang="en-IN" dirty="0"/>
                    </a:p>
                  </a:txBody>
                  <a:tcPr/>
                </a:tc>
                <a:tc>
                  <a:txBody>
                    <a:bodyPr/>
                    <a:lstStyle/>
                    <a:p>
                      <a:r>
                        <a:rPr lang="en-US" sz="1100" dirty="0" smtClean="0">
                          <a:latin typeface="Times New Roman" pitchFamily="18" charset="0"/>
                          <a:cs typeface="Times New Roman" pitchFamily="18" charset="0"/>
                        </a:rPr>
                        <a:t>Hong Yuan Cao </a:t>
                      </a:r>
                      <a:r>
                        <a:rPr lang="en-US" sz="1100" b="0" i="0" dirty="0" smtClean="0">
                          <a:solidFill>
                            <a:schemeClr val="dk1"/>
                          </a:solidFill>
                          <a:latin typeface="Times New Roman" pitchFamily="18" charset="0"/>
                          <a:ea typeface="+mn-ea"/>
                          <a:cs typeface="Times New Roman" pitchFamily="18" charset="0"/>
                        </a:rPr>
                        <a:t>International Conference on Ubiquitous Computing and Communications -</a:t>
                      </a:r>
                      <a:r>
                        <a:rPr lang="en-US" sz="1100" dirty="0" smtClean="0">
                          <a:latin typeface="Times New Roman" pitchFamily="18" charset="0"/>
                          <a:cs typeface="Times New Roman" pitchFamily="18" charset="0"/>
                        </a:rPr>
                        <a:t>2021</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propose a method of using machines to analyze the emotional changes of learners during facial expression changes to an accurate learning state, such as interest, boredom, confusion, etc. </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Facial Expression Study Based on 3D Facial Emotion Recognition</a:t>
                      </a:r>
                      <a:endParaRPr lang="en-IN" sz="1100" dirty="0">
                        <a:latin typeface="Times New Roman" pitchFamily="18" charset="0"/>
                        <a:cs typeface="Times New Roman" pitchFamily="18" charset="0"/>
                      </a:endParaRPr>
                    </a:p>
                  </a:txBody>
                  <a:tcPr/>
                </a:tc>
                <a:tc>
                  <a:txBody>
                    <a:bodyPr/>
                    <a:lstStyle/>
                    <a:p>
                      <a:pPr algn="l"/>
                      <a:r>
                        <a:rPr lang="en-US" sz="1100" dirty="0" smtClean="0">
                          <a:latin typeface="Times New Roman" pitchFamily="18" charset="0"/>
                          <a:cs typeface="Times New Roman" pitchFamily="18" charset="0"/>
                        </a:rPr>
                        <a:t>Proposed</a:t>
                      </a:r>
                      <a:r>
                        <a:rPr lang="en-US" sz="1100" baseline="0" dirty="0" smtClean="0">
                          <a:latin typeface="Times New Roman" pitchFamily="18" charset="0"/>
                          <a:cs typeface="Times New Roman" pitchFamily="18" charset="0"/>
                        </a:rPr>
                        <a:t> </a:t>
                      </a:r>
                      <a:r>
                        <a:rPr lang="en-US" sz="1100" dirty="0" smtClean="0">
                          <a:latin typeface="Times New Roman" pitchFamily="18" charset="0"/>
                          <a:cs typeface="Times New Roman" pitchFamily="18" charset="0"/>
                        </a:rPr>
                        <a:t>two new methods:</a:t>
                      </a:r>
                    </a:p>
                    <a:p>
                      <a:pPr algn="l">
                        <a:buFont typeface="Arial" pitchFamily="34" charset="0"/>
                        <a:buChar char="•"/>
                      </a:pPr>
                      <a:r>
                        <a:rPr lang="en-US" sz="1100" dirty="0" smtClean="0">
                          <a:latin typeface="Times New Roman" pitchFamily="18" charset="0"/>
                          <a:cs typeface="Times New Roman" pitchFamily="18" charset="0"/>
                        </a:rPr>
                        <a:t>The first method is to reconstruct a single</a:t>
                      </a:r>
                      <a:r>
                        <a:rPr lang="en-US" sz="1100" baseline="0" dirty="0" smtClean="0">
                          <a:latin typeface="Times New Roman" pitchFamily="18" charset="0"/>
                          <a:cs typeface="Times New Roman" pitchFamily="18" charset="0"/>
                        </a:rPr>
                        <a:t> 2D </a:t>
                      </a:r>
                      <a:r>
                        <a:rPr lang="en-US" sz="1100" dirty="0" smtClean="0">
                          <a:latin typeface="Times New Roman" pitchFamily="18" charset="0"/>
                          <a:cs typeface="Times New Roman" pitchFamily="18" charset="0"/>
                        </a:rPr>
                        <a:t>image into a </a:t>
                      </a:r>
                      <a:r>
                        <a:rPr lang="en-US" sz="1100" baseline="0" dirty="0" smtClean="0">
                          <a:latin typeface="Times New Roman" pitchFamily="18" charset="0"/>
                          <a:cs typeface="Times New Roman" pitchFamily="18" charset="0"/>
                        </a:rPr>
                        <a:t> 3D </a:t>
                      </a:r>
                      <a:r>
                        <a:rPr lang="en-US" sz="1100" dirty="0" smtClean="0">
                          <a:latin typeface="Times New Roman" pitchFamily="18" charset="0"/>
                          <a:cs typeface="Times New Roman" pitchFamily="18" charset="0"/>
                        </a:rPr>
                        <a:t>image. </a:t>
                      </a:r>
                    </a:p>
                    <a:p>
                      <a:pPr algn="l">
                        <a:buFont typeface="Arial" pitchFamily="34" charset="0"/>
                        <a:buChar char="•"/>
                      </a:pPr>
                      <a:r>
                        <a:rPr lang="en-US" sz="1100" dirty="0" smtClean="0">
                          <a:latin typeface="Times New Roman" pitchFamily="18" charset="0"/>
                          <a:cs typeface="Times New Roman" pitchFamily="18" charset="0"/>
                        </a:rPr>
                        <a:t>The second new method is to use the camera to capture the changes in the facial expressions to judge the learner’s state after completing the construction of the 3D face model.</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The two-dimensional face image recorded by the camera is converted into a three-dimensional face model, use the new fast algorithms so that the accuracy of emotion recognition is higher</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xmlns="" val="3097843794"/>
                  </a:ext>
                </a:extLst>
              </a:tr>
              <a:tr h="1928826">
                <a:tc>
                  <a:txBody>
                    <a:bodyPr/>
                    <a:lstStyle/>
                    <a:p>
                      <a:r>
                        <a:rPr lang="en-US" dirty="0"/>
                        <a:t>2</a:t>
                      </a:r>
                      <a:endParaRPr lang="en-IN" dirty="0"/>
                    </a:p>
                  </a:txBody>
                  <a:tcPr/>
                </a:tc>
                <a:tc>
                  <a:txBody>
                    <a:bodyPr/>
                    <a:lstStyle/>
                    <a:p>
                      <a:r>
                        <a:rPr lang="en-US" sz="1100" b="0" i="0" dirty="0" smtClean="0">
                          <a:solidFill>
                            <a:schemeClr val="dk1"/>
                          </a:solidFill>
                          <a:latin typeface="Times New Roman" pitchFamily="18" charset="0"/>
                          <a:ea typeface="+mn-ea"/>
                          <a:cs typeface="Times New Roman" pitchFamily="18" charset="0"/>
                        </a:rPr>
                        <a:t>J. </a:t>
                      </a:r>
                      <a:r>
                        <a:rPr lang="en-US" sz="1100" b="0" i="0" dirty="0" err="1" smtClean="0">
                          <a:solidFill>
                            <a:schemeClr val="dk1"/>
                          </a:solidFill>
                          <a:latin typeface="Times New Roman" pitchFamily="18" charset="0"/>
                          <a:ea typeface="+mn-ea"/>
                          <a:cs typeface="Times New Roman" pitchFamily="18" charset="0"/>
                        </a:rPr>
                        <a:t>Wainer</a:t>
                      </a:r>
                      <a:r>
                        <a:rPr lang="en-US" sz="1100" b="0" i="0" dirty="0" smtClean="0">
                          <a:solidFill>
                            <a:schemeClr val="dk1"/>
                          </a:solidFill>
                          <a:latin typeface="Times New Roman" pitchFamily="18" charset="0"/>
                          <a:ea typeface="+mn-ea"/>
                          <a:cs typeface="Times New Roman" pitchFamily="18" charset="0"/>
                        </a:rPr>
                        <a:t>, B. Robins, F. </a:t>
                      </a:r>
                      <a:r>
                        <a:rPr lang="en-US" sz="1100" b="0" i="0" dirty="0" err="1" smtClean="0">
                          <a:solidFill>
                            <a:schemeClr val="dk1"/>
                          </a:solidFill>
                          <a:latin typeface="Times New Roman" pitchFamily="18" charset="0"/>
                          <a:ea typeface="+mn-ea"/>
                          <a:cs typeface="Times New Roman" pitchFamily="18" charset="0"/>
                        </a:rPr>
                        <a:t>Amirabdollahian</a:t>
                      </a:r>
                      <a:r>
                        <a:rPr lang="en-US" sz="1100" b="0" i="0" dirty="0" smtClean="0">
                          <a:solidFill>
                            <a:schemeClr val="dk1"/>
                          </a:solidFill>
                          <a:latin typeface="Times New Roman" pitchFamily="18" charset="0"/>
                          <a:ea typeface="+mn-ea"/>
                          <a:cs typeface="Times New Roman" pitchFamily="18" charset="0"/>
                        </a:rPr>
                        <a:t>, and K. </a:t>
                      </a:r>
                      <a:r>
                        <a:rPr lang="en-US" sz="1100" b="0" i="0" dirty="0" err="1" smtClean="0">
                          <a:solidFill>
                            <a:schemeClr val="dk1"/>
                          </a:solidFill>
                          <a:latin typeface="Times New Roman" pitchFamily="18" charset="0"/>
                          <a:ea typeface="+mn-ea"/>
                          <a:cs typeface="Times New Roman" pitchFamily="18" charset="0"/>
                        </a:rPr>
                        <a:t>Dauten-hahn</a:t>
                      </a:r>
                      <a:r>
                        <a:rPr lang="en-US" sz="1100" b="0" i="0" dirty="0" smtClean="0">
                          <a:solidFill>
                            <a:schemeClr val="dk1"/>
                          </a:solidFill>
                          <a:latin typeface="Times New Roman" pitchFamily="18" charset="0"/>
                          <a:ea typeface="+mn-ea"/>
                          <a:cs typeface="Times New Roman" pitchFamily="18" charset="0"/>
                        </a:rPr>
                        <a:t>.</a:t>
                      </a:r>
                    </a:p>
                    <a:p>
                      <a:r>
                        <a:rPr lang="en-US" sz="1100" b="0" i="0" dirty="0" smtClean="0">
                          <a:solidFill>
                            <a:schemeClr val="dk1"/>
                          </a:solidFill>
                          <a:latin typeface="Times New Roman" pitchFamily="18" charset="0"/>
                          <a:ea typeface="+mn-ea"/>
                          <a:cs typeface="Times New Roman" pitchFamily="18" charset="0"/>
                        </a:rPr>
                        <a:t>International Society for Autism Research Annual Meeting, 2018. </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develop a social robot system that can assist in the therapy of children with Autism Spectrum Disorder (ASD),</a:t>
                      </a:r>
                      <a:r>
                        <a:rPr lang="en-US" sz="1100" b="0" i="0" baseline="0" dirty="0" smtClean="0">
                          <a:solidFill>
                            <a:schemeClr val="dk1"/>
                          </a:solidFill>
                          <a:latin typeface="Times New Roman" pitchFamily="18" charset="0"/>
                          <a:ea typeface="+mn-ea"/>
                          <a:cs typeface="Times New Roman" pitchFamily="18" charset="0"/>
                        </a:rPr>
                        <a:t> and </a:t>
                      </a:r>
                      <a:r>
                        <a:rPr lang="en-US" sz="1100" b="0" i="0" dirty="0" smtClean="0">
                          <a:solidFill>
                            <a:schemeClr val="dk1"/>
                          </a:solidFill>
                          <a:latin typeface="Times New Roman" pitchFamily="18" charset="0"/>
                          <a:ea typeface="+mn-ea"/>
                          <a:cs typeface="Times New Roman" pitchFamily="18" charset="0"/>
                        </a:rPr>
                        <a:t>challenges associated with this task, such as the need for accurate 3D pose estimation of the child, the design of effective social stories, and the development of a user-friendly interface for the therapist.</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3D Human Sensing, Action and Emotion Recognition in Robot Assisted Therapy of Children with Autism</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A social robot system that uses a humanoid robot to deliver social stories to children and</a:t>
                      </a:r>
                      <a:r>
                        <a:rPr lang="en-US" sz="1100" b="0" i="0" baseline="0" dirty="0" smtClean="0">
                          <a:solidFill>
                            <a:schemeClr val="dk1"/>
                          </a:solidFill>
                          <a:latin typeface="Times New Roman" pitchFamily="18" charset="0"/>
                          <a:ea typeface="+mn-ea"/>
                          <a:cs typeface="Times New Roman" pitchFamily="18" charset="0"/>
                        </a:rPr>
                        <a:t> </a:t>
                      </a:r>
                      <a:r>
                        <a:rPr lang="en-US" sz="1100" b="0" i="0" dirty="0" smtClean="0">
                          <a:solidFill>
                            <a:schemeClr val="dk1"/>
                          </a:solidFill>
                          <a:latin typeface="Times New Roman" pitchFamily="18" charset="0"/>
                          <a:ea typeface="+mn-ea"/>
                          <a:cs typeface="Times New Roman" pitchFamily="18" charset="0"/>
                        </a:rPr>
                        <a:t>monitor their responses. The system uses state-of-the-art 3D human pose reconstruction methods to accurately estimate the child's pose and analyze their responses to the social stories. The system also includes a user-friendly interface for the therapist to control the robot and monitor the child's progress. </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The proposed social robot system that uses a humanoid robot to deliver social stories to children with ASD and monitor their responses, with the ultimate goal of improving their communication and social skills. </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xmlns="" val="3396774005"/>
                  </a:ext>
                </a:extLst>
              </a:tr>
              <a:tr h="1098047">
                <a:tc>
                  <a:txBody>
                    <a:bodyPr/>
                    <a:lstStyle/>
                    <a:p>
                      <a:r>
                        <a:rPr lang="en-US" dirty="0"/>
                        <a:t>3</a:t>
                      </a:r>
                      <a:endParaRPr lang="en-IN" dirty="0"/>
                    </a:p>
                  </a:txBody>
                  <a:tcPr/>
                </a:tc>
                <a:tc>
                  <a:txBody>
                    <a:bodyPr/>
                    <a:lstStyle/>
                    <a:p>
                      <a:r>
                        <a:rPr lang="en-US" sz="1100" b="0" i="0" dirty="0" smtClean="0">
                          <a:solidFill>
                            <a:schemeClr val="dk1"/>
                          </a:solidFill>
                          <a:latin typeface="Times New Roman" pitchFamily="18" charset="0"/>
                          <a:ea typeface="+mn-ea"/>
                          <a:cs typeface="Times New Roman" pitchFamily="18" charset="0"/>
                        </a:rPr>
                        <a:t>M. A. </a:t>
                      </a:r>
                      <a:r>
                        <a:rPr lang="en-US" sz="1100" b="0" i="0" dirty="0" err="1" smtClean="0">
                          <a:solidFill>
                            <a:schemeClr val="dk1"/>
                          </a:solidFill>
                          <a:latin typeface="Times New Roman" pitchFamily="18" charset="0"/>
                          <a:ea typeface="+mn-ea"/>
                          <a:cs typeface="Times New Roman" pitchFamily="18" charset="0"/>
                        </a:rPr>
                        <a:t>Cheema</a:t>
                      </a:r>
                      <a:r>
                        <a:rPr lang="en-US" sz="1100" b="0" i="0" dirty="0" smtClean="0">
                          <a:solidFill>
                            <a:schemeClr val="dk1"/>
                          </a:solidFill>
                          <a:latin typeface="Times New Roman" pitchFamily="18" charset="0"/>
                          <a:ea typeface="+mn-ea"/>
                          <a:cs typeface="Times New Roman" pitchFamily="18" charset="0"/>
                        </a:rPr>
                        <a:t>, M. </a:t>
                      </a:r>
                      <a:r>
                        <a:rPr lang="en-US" sz="1100" b="0" i="0" dirty="0" err="1" smtClean="0">
                          <a:solidFill>
                            <a:schemeClr val="dk1"/>
                          </a:solidFill>
                          <a:latin typeface="Times New Roman" pitchFamily="18" charset="0"/>
                          <a:ea typeface="+mn-ea"/>
                          <a:cs typeface="Times New Roman" pitchFamily="18" charset="0"/>
                        </a:rPr>
                        <a:t>Bennamoun</a:t>
                      </a:r>
                      <a:r>
                        <a:rPr lang="en-US" sz="1100" b="0" i="0" dirty="0" smtClean="0">
                          <a:solidFill>
                            <a:schemeClr val="dk1"/>
                          </a:solidFill>
                          <a:latin typeface="Times New Roman" pitchFamily="18" charset="0"/>
                          <a:ea typeface="+mn-ea"/>
                          <a:cs typeface="Times New Roman" pitchFamily="18" charset="0"/>
                        </a:rPr>
                        <a:t>, and S. </a:t>
                      </a:r>
                      <a:r>
                        <a:rPr lang="en-US" sz="1100" b="0" i="0" dirty="0" err="1" smtClean="0">
                          <a:solidFill>
                            <a:schemeClr val="dk1"/>
                          </a:solidFill>
                          <a:latin typeface="Times New Roman" pitchFamily="18" charset="0"/>
                          <a:ea typeface="+mn-ea"/>
                          <a:cs typeface="Times New Roman" pitchFamily="18" charset="0"/>
                        </a:rPr>
                        <a:t>Boussaid</a:t>
                      </a:r>
                      <a:r>
                        <a:rPr lang="en-US" sz="1100" b="0" i="0" dirty="0" smtClean="0">
                          <a:solidFill>
                            <a:schemeClr val="dk1"/>
                          </a:solidFill>
                          <a:latin typeface="Times New Roman" pitchFamily="18" charset="0"/>
                          <a:ea typeface="+mn-ea"/>
                          <a:cs typeface="Times New Roman" pitchFamily="18" charset="0"/>
                        </a:rPr>
                        <a:t>. Applied Sciences-2019.</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analyze the limitations and strengths of traditional and deep-learning facial expression recognition (FER) techniques, with a focus on the use of 3D facial data. </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3D Approaches and Challenges in Facial Expression Recognition.</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adopt a multimodal 2D+3D analysis for FER, which combines the strengths of both 2D and 3D techniques to overcome the limitations of pure three-dimensional approaches. </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In our future work, we plan to include deep learning techniques, working on a private database containing three-dimensional videos and psychological validation of labeled emotions, to perform emotion recognition in the wild</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xmlns="" val="715288033"/>
                  </a:ext>
                </a:extLst>
              </a:tr>
              <a:tr h="1098047">
                <a:tc>
                  <a:txBody>
                    <a:bodyPr/>
                    <a:lstStyle/>
                    <a:p>
                      <a:r>
                        <a:rPr lang="en-US" sz="1100" dirty="0">
                          <a:latin typeface="Times New Roman" pitchFamily="18" charset="0"/>
                          <a:cs typeface="Times New Roman" pitchFamily="18" charset="0"/>
                        </a:rPr>
                        <a:t>4</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Sung-Woo </a:t>
                      </a:r>
                      <a:r>
                        <a:rPr lang="en-US" sz="1100" b="0" i="0" dirty="0" err="1" smtClean="0">
                          <a:solidFill>
                            <a:schemeClr val="dk1"/>
                          </a:solidFill>
                          <a:latin typeface="Times New Roman" pitchFamily="18" charset="0"/>
                          <a:ea typeface="+mn-ea"/>
                          <a:cs typeface="Times New Roman" pitchFamily="18" charset="0"/>
                        </a:rPr>
                        <a:t>Byun</a:t>
                      </a:r>
                      <a:r>
                        <a:rPr lang="en-US" sz="1100" b="0" i="0" dirty="0" smtClean="0">
                          <a:solidFill>
                            <a:schemeClr val="dk1"/>
                          </a:solidFill>
                          <a:latin typeface="Times New Roman" pitchFamily="18" charset="0"/>
                          <a:ea typeface="+mn-ea"/>
                          <a:cs typeface="Times New Roman" pitchFamily="18" charset="0"/>
                        </a:rPr>
                        <a:t> and </a:t>
                      </a:r>
                      <a:r>
                        <a:rPr lang="en-US" sz="1100" b="0" i="0" dirty="0" err="1" smtClean="0">
                          <a:solidFill>
                            <a:schemeClr val="dk1"/>
                          </a:solidFill>
                          <a:latin typeface="Times New Roman" pitchFamily="18" charset="0"/>
                          <a:ea typeface="+mn-ea"/>
                          <a:cs typeface="Times New Roman" pitchFamily="18" charset="0"/>
                        </a:rPr>
                        <a:t>Seok-Pil</a:t>
                      </a:r>
                      <a:r>
                        <a:rPr lang="en-US" sz="1100" b="0" i="0" dirty="0" smtClean="0">
                          <a:solidFill>
                            <a:schemeClr val="dk1"/>
                          </a:solidFill>
                          <a:latin typeface="Times New Roman" pitchFamily="18" charset="0"/>
                          <a:ea typeface="+mn-ea"/>
                          <a:cs typeface="Times New Roman" pitchFamily="18" charset="0"/>
                        </a:rPr>
                        <a:t> Lee.</a:t>
                      </a:r>
                      <a:r>
                        <a:rPr lang="en-US" sz="1100" b="0" i="0" baseline="0" dirty="0" smtClean="0">
                          <a:solidFill>
                            <a:schemeClr val="dk1"/>
                          </a:solidFill>
                          <a:latin typeface="Times New Roman" pitchFamily="18" charset="0"/>
                          <a:ea typeface="+mn-ea"/>
                          <a:cs typeface="Times New Roman" pitchFamily="18" charset="0"/>
                        </a:rPr>
                        <a:t> </a:t>
                      </a:r>
                      <a:r>
                        <a:rPr lang="en-US" sz="1100" b="0" i="0" dirty="0" smtClean="0">
                          <a:solidFill>
                            <a:schemeClr val="dk1"/>
                          </a:solidFill>
                          <a:latin typeface="Times New Roman" pitchFamily="18" charset="0"/>
                          <a:ea typeface="+mn-ea"/>
                          <a:cs typeface="Times New Roman" pitchFamily="18" charset="0"/>
                        </a:rPr>
                        <a:t>Multimedia Tools and Applications-2021.</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The challenge of combining speech signals and image data to recognize human emotions accurately. While people generally perceive emotions based on speech and facial expressions, </a:t>
                      </a:r>
                      <a:endParaRPr lang="en-IN" sz="11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smtClean="0">
                          <a:latin typeface="Times New Roman" pitchFamily="18" charset="0"/>
                          <a:cs typeface="Times New Roman" pitchFamily="18" charset="0"/>
                        </a:rPr>
                        <a:t>Human emotion recognition based on the weighted integration method using image sequences and acoustic features.</a:t>
                      </a:r>
                      <a:endParaRPr lang="en-IN" sz="1100" dirty="0" smtClean="0">
                        <a:latin typeface="Times New Roman" pitchFamily="18" charset="0"/>
                        <a:cs typeface="Times New Roman" pitchFamily="18" charset="0"/>
                      </a:endParaRPr>
                    </a:p>
                    <a:p>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recognize emotions by synchronizing speech signals and image sequences</a:t>
                      </a:r>
                      <a:r>
                        <a:rPr lang="en-US" sz="1100" b="0" i="0" baseline="0" dirty="0" smtClean="0">
                          <a:solidFill>
                            <a:schemeClr val="dk1"/>
                          </a:solidFill>
                          <a:latin typeface="Times New Roman" pitchFamily="18" charset="0"/>
                          <a:ea typeface="+mn-ea"/>
                          <a:cs typeface="Times New Roman" pitchFamily="18" charset="0"/>
                        </a:rPr>
                        <a:t> and </a:t>
                      </a:r>
                      <a:r>
                        <a:rPr lang="en-US" sz="1100" b="0" i="0" dirty="0" smtClean="0">
                          <a:solidFill>
                            <a:schemeClr val="dk1"/>
                          </a:solidFill>
                          <a:latin typeface="Times New Roman" pitchFamily="18" charset="0"/>
                          <a:ea typeface="+mn-ea"/>
                          <a:cs typeface="Times New Roman" pitchFamily="18" charset="0"/>
                        </a:rPr>
                        <a:t>three deep networks to process the image sequences and speech signals separately.</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When </a:t>
                      </a:r>
                      <a:r>
                        <a:rPr lang="en-IN" sz="1100" baseline="0" dirty="0" smtClean="0">
                          <a:latin typeface="Times New Roman" pitchFamily="18" charset="0"/>
                          <a:cs typeface="Times New Roman" pitchFamily="18" charset="0"/>
                        </a:rPr>
                        <a:t>we use other data sets we can get more accuracy. </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xmlns=""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xmlns="" val="63233045"/>
              </p:ext>
            </p:extLst>
          </p:nvPr>
        </p:nvGraphicFramePr>
        <p:xfrm>
          <a:off x="59636" y="451726"/>
          <a:ext cx="8941901" cy="10039297"/>
        </p:xfrm>
        <a:graphic>
          <a:graphicData uri="http://schemas.openxmlformats.org/drawingml/2006/table">
            <a:tbl>
              <a:tblPr firstRow="1" bandRow="1">
                <a:tableStyleId>{5C22544A-7EE6-4342-B048-85BDC9FD1C3A}</a:tableStyleId>
              </a:tblPr>
              <a:tblGrid>
                <a:gridCol w="553304">
                  <a:extLst>
                    <a:ext uri="{9D8B030D-6E8A-4147-A177-3AD203B41FA5}">
                      <a16:colId xmlns:a16="http://schemas.microsoft.com/office/drawing/2014/main" xmlns="" val="432745929"/>
                    </a:ext>
                  </a:extLst>
                </a:gridCol>
                <a:gridCol w="1315854">
                  <a:extLst>
                    <a:ext uri="{9D8B030D-6E8A-4147-A177-3AD203B41FA5}">
                      <a16:colId xmlns:a16="http://schemas.microsoft.com/office/drawing/2014/main" xmlns="" val="1998233565"/>
                    </a:ext>
                  </a:extLst>
                </a:gridCol>
                <a:gridCol w="1714512">
                  <a:extLst>
                    <a:ext uri="{9D8B030D-6E8A-4147-A177-3AD203B41FA5}">
                      <a16:colId xmlns:a16="http://schemas.microsoft.com/office/drawing/2014/main" xmlns="" val="3760181125"/>
                    </a:ext>
                  </a:extLst>
                </a:gridCol>
                <a:gridCol w="1812718">
                  <a:extLst>
                    <a:ext uri="{9D8B030D-6E8A-4147-A177-3AD203B41FA5}">
                      <a16:colId xmlns:a16="http://schemas.microsoft.com/office/drawing/2014/main" xmlns="" val="1470764825"/>
                    </a:ext>
                  </a:extLst>
                </a:gridCol>
                <a:gridCol w="1830620">
                  <a:extLst>
                    <a:ext uri="{9D8B030D-6E8A-4147-A177-3AD203B41FA5}">
                      <a16:colId xmlns:a16="http://schemas.microsoft.com/office/drawing/2014/main" xmlns="" val="3423994347"/>
                    </a:ext>
                  </a:extLst>
                </a:gridCol>
                <a:gridCol w="1714893">
                  <a:extLst>
                    <a:ext uri="{9D8B030D-6E8A-4147-A177-3AD203B41FA5}">
                      <a16:colId xmlns:a16="http://schemas.microsoft.com/office/drawing/2014/main" xmlns="" val="635663868"/>
                    </a:ext>
                  </a:extLst>
                </a:gridCol>
              </a:tblGrid>
              <a:tr h="1352497">
                <a:tc>
                  <a:txBody>
                    <a:bodyPr/>
                    <a:lstStyle/>
                    <a:p>
                      <a:pPr algn="ctr"/>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751387">
                <a:tc>
                  <a:txBody>
                    <a:bodyPr/>
                    <a:lstStyle/>
                    <a:p>
                      <a:r>
                        <a:rPr lang="en-US" dirty="0"/>
                        <a:t>5</a:t>
                      </a:r>
                      <a:endParaRPr lang="en-IN" dirty="0"/>
                    </a:p>
                  </a:txBody>
                  <a:tcPr/>
                </a:tc>
                <a:tc>
                  <a:txBody>
                    <a:bodyPr/>
                    <a:lstStyle/>
                    <a:p>
                      <a:r>
                        <a:rPr lang="en-US" sz="1100" b="0" i="0" dirty="0" err="1" smtClean="0">
                          <a:solidFill>
                            <a:schemeClr val="dk1"/>
                          </a:solidFill>
                          <a:latin typeface="Times New Roman" pitchFamily="18" charset="0"/>
                          <a:ea typeface="+mn-ea"/>
                          <a:cs typeface="Times New Roman" pitchFamily="18" charset="0"/>
                        </a:rPr>
                        <a:t>Dilbag</a:t>
                      </a:r>
                      <a:r>
                        <a:rPr lang="en-US" sz="1100" b="0" i="0" dirty="0" smtClean="0">
                          <a:solidFill>
                            <a:schemeClr val="dk1"/>
                          </a:solidFill>
                          <a:latin typeface="Times New Roman" pitchFamily="18" charset="0"/>
                          <a:ea typeface="+mn-ea"/>
                          <a:cs typeface="Times New Roman" pitchFamily="18" charset="0"/>
                        </a:rPr>
                        <a:t> Singh. International Journal of Image, Graphics and Signal Processing -2012. </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develop a system for recognizing human emotions based on facial expressions.</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Human Emotion Recognition System</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A human emotion recognition system that uses feature extraction of facial expressions in combination with neural network for the recognition of different facial emotions.</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In future work I will also try to add the application of Gabor filter based feature extraction in combination with neural network for the recognition of different facial emotions with more accuracy and better performance.</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xmlns="" val="3097843794"/>
                  </a:ext>
                </a:extLst>
              </a:tr>
              <a:tr h="676249">
                <a:tc>
                  <a:txBody>
                    <a:bodyPr/>
                    <a:lstStyle/>
                    <a:p>
                      <a:r>
                        <a:rPr lang="en-US" dirty="0"/>
                        <a:t>6</a:t>
                      </a:r>
                      <a:endParaRPr lang="en-IN" dirty="0"/>
                    </a:p>
                  </a:txBody>
                  <a:tcPr/>
                </a:tc>
                <a:tc>
                  <a:txBody>
                    <a:bodyPr/>
                    <a:lstStyle/>
                    <a:p>
                      <a:r>
                        <a:rPr lang="en-US" sz="1100" b="0" i="0" dirty="0" err="1" smtClean="0">
                          <a:solidFill>
                            <a:schemeClr val="dk1"/>
                          </a:solidFill>
                          <a:latin typeface="Times New Roman" pitchFamily="18" charset="0"/>
                          <a:ea typeface="+mn-ea"/>
                          <a:cs typeface="Times New Roman" pitchFamily="18" charset="0"/>
                        </a:rPr>
                        <a:t>Yansong</a:t>
                      </a:r>
                      <a:r>
                        <a:rPr lang="en-US" sz="1100" b="0" i="0" dirty="0" smtClean="0">
                          <a:solidFill>
                            <a:schemeClr val="dk1"/>
                          </a:solidFill>
                          <a:latin typeface="Times New Roman" pitchFamily="18" charset="0"/>
                          <a:ea typeface="+mn-ea"/>
                          <a:cs typeface="Times New Roman" pitchFamily="18" charset="0"/>
                        </a:rPr>
                        <a:t> Su, </a:t>
                      </a:r>
                      <a:r>
                        <a:rPr lang="en-US" sz="1100" b="0" i="0" dirty="0" err="1" smtClean="0">
                          <a:solidFill>
                            <a:schemeClr val="dk1"/>
                          </a:solidFill>
                          <a:latin typeface="Times New Roman" pitchFamily="18" charset="0"/>
                          <a:ea typeface="+mn-ea"/>
                          <a:cs typeface="Times New Roman" pitchFamily="18" charset="0"/>
                        </a:rPr>
                        <a:t>Zhiqiang</a:t>
                      </a:r>
                      <a:r>
                        <a:rPr lang="en-US" sz="1100" b="0" i="0" dirty="0" smtClean="0">
                          <a:solidFill>
                            <a:schemeClr val="dk1"/>
                          </a:solidFill>
                          <a:latin typeface="Times New Roman" pitchFamily="18" charset="0"/>
                          <a:ea typeface="+mn-ea"/>
                          <a:cs typeface="Times New Roman" pitchFamily="18" charset="0"/>
                        </a:rPr>
                        <a:t> Zhang, </a:t>
                      </a:r>
                      <a:r>
                        <a:rPr lang="en-US" sz="1100" b="0" i="0" dirty="0" err="1" smtClean="0">
                          <a:solidFill>
                            <a:schemeClr val="dk1"/>
                          </a:solidFill>
                          <a:latin typeface="Times New Roman" pitchFamily="18" charset="0"/>
                          <a:ea typeface="+mn-ea"/>
                          <a:cs typeface="Times New Roman" pitchFamily="18" charset="0"/>
                        </a:rPr>
                        <a:t>Xiaoyu</a:t>
                      </a:r>
                      <a:r>
                        <a:rPr lang="en-US" sz="1100" b="0" i="0" dirty="0" smtClean="0">
                          <a:solidFill>
                            <a:schemeClr val="dk1"/>
                          </a:solidFill>
                          <a:latin typeface="Times New Roman" pitchFamily="18" charset="0"/>
                          <a:ea typeface="+mn-ea"/>
                          <a:cs typeface="Times New Roman" pitchFamily="18" charset="0"/>
                        </a:rPr>
                        <a:t> Tang, and </a:t>
                      </a:r>
                      <a:r>
                        <a:rPr lang="en-US" sz="1100" b="0" i="0" dirty="0" err="1" smtClean="0">
                          <a:solidFill>
                            <a:schemeClr val="dk1"/>
                          </a:solidFill>
                          <a:latin typeface="Times New Roman" pitchFamily="18" charset="0"/>
                          <a:ea typeface="+mn-ea"/>
                          <a:cs typeface="Times New Roman" pitchFamily="18" charset="0"/>
                        </a:rPr>
                        <a:t>Xiaoli</a:t>
                      </a:r>
                      <a:r>
                        <a:rPr lang="en-US" sz="1100" b="0" i="0" dirty="0" smtClean="0">
                          <a:solidFill>
                            <a:schemeClr val="dk1"/>
                          </a:solidFill>
                          <a:latin typeface="Times New Roman" pitchFamily="18" charset="0"/>
                          <a:ea typeface="+mn-ea"/>
                          <a:cs typeface="Times New Roman" pitchFamily="18" charset="0"/>
                        </a:rPr>
                        <a:t> Li. Frontiers in Neuroscience -2022. </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develop a approach to emotion recognition using EEG data and a </a:t>
                      </a:r>
                      <a:r>
                        <a:rPr lang="en-US" sz="1100" b="0" i="0" dirty="0" err="1" smtClean="0">
                          <a:solidFill>
                            <a:schemeClr val="dk1"/>
                          </a:solidFill>
                          <a:latin typeface="Times New Roman" pitchFamily="18" charset="0"/>
                          <a:ea typeface="+mn-ea"/>
                          <a:cs typeface="Times New Roman" pitchFamily="18" charset="0"/>
                        </a:rPr>
                        <a:t>multiscale</a:t>
                      </a:r>
                      <a:r>
                        <a:rPr lang="en-US" sz="1100" b="0" i="0" dirty="0" smtClean="0">
                          <a:solidFill>
                            <a:schemeClr val="dk1"/>
                          </a:solidFill>
                          <a:latin typeface="Times New Roman" pitchFamily="18" charset="0"/>
                          <a:ea typeface="+mn-ea"/>
                          <a:cs typeface="Times New Roman" pitchFamily="18" charset="0"/>
                        </a:rPr>
                        <a:t> 3D </a:t>
                      </a:r>
                      <a:r>
                        <a:rPr lang="en-US" sz="1100" b="0" i="0" dirty="0" err="1" smtClean="0">
                          <a:solidFill>
                            <a:schemeClr val="dk1"/>
                          </a:solidFill>
                          <a:latin typeface="Times New Roman" pitchFamily="18" charset="0"/>
                          <a:ea typeface="+mn-ea"/>
                          <a:cs typeface="Times New Roman" pitchFamily="18" charset="0"/>
                        </a:rPr>
                        <a:t>convolutional</a:t>
                      </a:r>
                      <a:r>
                        <a:rPr lang="en-US" sz="1100" b="0" i="0" dirty="0" smtClean="0">
                          <a:solidFill>
                            <a:schemeClr val="dk1"/>
                          </a:solidFill>
                          <a:latin typeface="Times New Roman" pitchFamily="18" charset="0"/>
                          <a:ea typeface="+mn-ea"/>
                          <a:cs typeface="Times New Roman" pitchFamily="18" charset="0"/>
                        </a:rPr>
                        <a:t> network. The authors aim to address the limitations of traditional machine learning-based emotion recognition methods</a:t>
                      </a:r>
                      <a:endParaRPr lang="en-IN" sz="1100" dirty="0">
                        <a:latin typeface="Times New Roman" pitchFamily="18" charset="0"/>
                        <a:cs typeface="Times New Roman" pitchFamily="18" charset="0"/>
                      </a:endParaRPr>
                    </a:p>
                  </a:txBody>
                  <a:tcPr/>
                </a:tc>
                <a:tc>
                  <a:txBody>
                    <a:bodyPr/>
                    <a:lstStyle/>
                    <a:p>
                      <a:r>
                        <a:rPr lang="en-US" sz="1100" b="0" i="0" dirty="0" err="1" smtClean="0">
                          <a:solidFill>
                            <a:schemeClr val="dk1"/>
                          </a:solidFill>
                          <a:latin typeface="Times New Roman" pitchFamily="18" charset="0"/>
                          <a:ea typeface="+mn-ea"/>
                          <a:cs typeface="Times New Roman" pitchFamily="18" charset="0"/>
                        </a:rPr>
                        <a:t>Multiscale</a:t>
                      </a:r>
                      <a:r>
                        <a:rPr lang="en-US" sz="1100" b="0" i="0" dirty="0" smtClean="0">
                          <a:solidFill>
                            <a:schemeClr val="dk1"/>
                          </a:solidFill>
                          <a:latin typeface="Times New Roman" pitchFamily="18" charset="0"/>
                          <a:ea typeface="+mn-ea"/>
                          <a:cs typeface="Times New Roman" pitchFamily="18" charset="0"/>
                        </a:rPr>
                        <a:t> 3D </a:t>
                      </a:r>
                      <a:r>
                        <a:rPr lang="en-US" sz="1100" b="0" i="0" dirty="0" err="1" smtClean="0">
                          <a:solidFill>
                            <a:schemeClr val="dk1"/>
                          </a:solidFill>
                          <a:latin typeface="Times New Roman" pitchFamily="18" charset="0"/>
                          <a:ea typeface="+mn-ea"/>
                          <a:cs typeface="Times New Roman" pitchFamily="18" charset="0"/>
                        </a:rPr>
                        <a:t>convolutional</a:t>
                      </a:r>
                      <a:r>
                        <a:rPr lang="en-US" sz="1100" b="0" i="0" dirty="0" smtClean="0">
                          <a:solidFill>
                            <a:schemeClr val="dk1"/>
                          </a:solidFill>
                          <a:latin typeface="Times New Roman" pitchFamily="18" charset="0"/>
                          <a:ea typeface="+mn-ea"/>
                          <a:cs typeface="Times New Roman" pitchFamily="18" charset="0"/>
                        </a:rPr>
                        <a:t> network for emotion recognition based on electroencephalogram (EEG) data.</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A</a:t>
                      </a:r>
                      <a:r>
                        <a:rPr lang="en-US" sz="1100" b="0" i="0" baseline="0" dirty="0" smtClean="0">
                          <a:solidFill>
                            <a:schemeClr val="dk1"/>
                          </a:solidFill>
                          <a:latin typeface="Times New Roman" pitchFamily="18" charset="0"/>
                          <a:ea typeface="+mn-ea"/>
                          <a:cs typeface="Times New Roman" pitchFamily="18" charset="0"/>
                        </a:rPr>
                        <a:t> </a:t>
                      </a:r>
                      <a:r>
                        <a:rPr lang="en-US" sz="1100" b="0" i="0" dirty="0" err="1" smtClean="0">
                          <a:solidFill>
                            <a:schemeClr val="dk1"/>
                          </a:solidFill>
                          <a:latin typeface="Times New Roman" pitchFamily="18" charset="0"/>
                          <a:ea typeface="+mn-ea"/>
                          <a:cs typeface="Times New Roman" pitchFamily="18" charset="0"/>
                        </a:rPr>
                        <a:t>multiscale</a:t>
                      </a:r>
                      <a:r>
                        <a:rPr lang="en-US" sz="1100" b="0" i="0" dirty="0" smtClean="0">
                          <a:solidFill>
                            <a:schemeClr val="dk1"/>
                          </a:solidFill>
                          <a:latin typeface="Times New Roman" pitchFamily="18" charset="0"/>
                          <a:ea typeface="+mn-ea"/>
                          <a:cs typeface="Times New Roman" pitchFamily="18" charset="0"/>
                        </a:rPr>
                        <a:t> 3D </a:t>
                      </a:r>
                      <a:r>
                        <a:rPr lang="en-US" sz="1100" b="0" i="0" dirty="0" err="1" smtClean="0">
                          <a:solidFill>
                            <a:schemeClr val="dk1"/>
                          </a:solidFill>
                          <a:latin typeface="Times New Roman" pitchFamily="18" charset="0"/>
                          <a:ea typeface="+mn-ea"/>
                          <a:cs typeface="Times New Roman" pitchFamily="18" charset="0"/>
                        </a:rPr>
                        <a:t>convolutional</a:t>
                      </a:r>
                      <a:r>
                        <a:rPr lang="en-US" sz="1100" b="0" i="0" dirty="0" smtClean="0">
                          <a:solidFill>
                            <a:schemeClr val="dk1"/>
                          </a:solidFill>
                          <a:latin typeface="Times New Roman" pitchFamily="18" charset="0"/>
                          <a:ea typeface="+mn-ea"/>
                          <a:cs typeface="Times New Roman" pitchFamily="18" charset="0"/>
                        </a:rPr>
                        <a:t> network for emotion recognition based on electroencephalogram (EEG) data</a:t>
                      </a:r>
                      <a:r>
                        <a:rPr lang="en-US" sz="1100" b="0" i="0" baseline="0" dirty="0" smtClean="0">
                          <a:solidFill>
                            <a:schemeClr val="dk1"/>
                          </a:solidFill>
                          <a:latin typeface="Times New Roman" pitchFamily="18" charset="0"/>
                          <a:ea typeface="+mn-ea"/>
                          <a:cs typeface="Times New Roman" pitchFamily="18" charset="0"/>
                        </a:rPr>
                        <a:t> and </a:t>
                      </a:r>
                      <a:r>
                        <a:rPr lang="en-US" sz="1100" b="0" i="0" dirty="0" smtClean="0">
                          <a:solidFill>
                            <a:schemeClr val="dk1"/>
                          </a:solidFill>
                          <a:latin typeface="Times New Roman" pitchFamily="18" charset="0"/>
                          <a:ea typeface="+mn-ea"/>
                          <a:cs typeface="Times New Roman" pitchFamily="18" charset="0"/>
                        </a:rPr>
                        <a:t>developed a 3D </a:t>
                      </a:r>
                      <a:r>
                        <a:rPr lang="en-US" sz="1100" b="0" i="0" dirty="0" err="1" smtClean="0">
                          <a:solidFill>
                            <a:schemeClr val="dk1"/>
                          </a:solidFill>
                          <a:latin typeface="Times New Roman" pitchFamily="18" charset="0"/>
                          <a:ea typeface="+mn-ea"/>
                          <a:cs typeface="Times New Roman" pitchFamily="18" charset="0"/>
                        </a:rPr>
                        <a:t>convolutional</a:t>
                      </a:r>
                      <a:r>
                        <a:rPr lang="en-US" sz="1100" b="0" i="0" dirty="0" smtClean="0">
                          <a:solidFill>
                            <a:schemeClr val="dk1"/>
                          </a:solidFill>
                          <a:latin typeface="Times New Roman" pitchFamily="18" charset="0"/>
                          <a:ea typeface="+mn-ea"/>
                          <a:cs typeface="Times New Roman" pitchFamily="18" charset="0"/>
                        </a:rPr>
                        <a:t> neural network (CNN) with </a:t>
                      </a:r>
                      <a:r>
                        <a:rPr lang="en-US" sz="1100" b="0" i="0" dirty="0" err="1" smtClean="0">
                          <a:solidFill>
                            <a:schemeClr val="dk1"/>
                          </a:solidFill>
                          <a:latin typeface="Times New Roman" pitchFamily="18" charset="0"/>
                          <a:ea typeface="+mn-ea"/>
                          <a:cs typeface="Times New Roman" pitchFamily="18" charset="0"/>
                        </a:rPr>
                        <a:t>multiscale</a:t>
                      </a:r>
                      <a:r>
                        <a:rPr lang="en-US" sz="1100" b="0" i="0" dirty="0" smtClean="0">
                          <a:solidFill>
                            <a:schemeClr val="dk1"/>
                          </a:solidFill>
                          <a:latin typeface="Times New Roman" pitchFamily="18" charset="0"/>
                          <a:ea typeface="+mn-ea"/>
                          <a:cs typeface="Times New Roman" pitchFamily="18" charset="0"/>
                        </a:rPr>
                        <a:t> </a:t>
                      </a:r>
                      <a:r>
                        <a:rPr lang="en-US" sz="1100" b="0" i="0" dirty="0" err="1" smtClean="0">
                          <a:solidFill>
                            <a:schemeClr val="dk1"/>
                          </a:solidFill>
                          <a:latin typeface="Times New Roman" pitchFamily="18" charset="0"/>
                          <a:ea typeface="+mn-ea"/>
                          <a:cs typeface="Times New Roman" pitchFamily="18" charset="0"/>
                        </a:rPr>
                        <a:t>convolutional</a:t>
                      </a:r>
                      <a:r>
                        <a:rPr lang="en-US" sz="1100" b="0" i="0" dirty="0" smtClean="0">
                          <a:solidFill>
                            <a:schemeClr val="dk1"/>
                          </a:solidFill>
                          <a:latin typeface="Times New Roman" pitchFamily="18" charset="0"/>
                          <a:ea typeface="+mn-ea"/>
                          <a:cs typeface="Times New Roman" pitchFamily="18" charset="0"/>
                        </a:rPr>
                        <a:t> kernels to automatically extract features from EEG signals for emotion recognition. </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There are some of</a:t>
                      </a:r>
                      <a:r>
                        <a:rPr lang="en-US" sz="1100" baseline="0" dirty="0" smtClean="0">
                          <a:latin typeface="Times New Roman" pitchFamily="18" charset="0"/>
                          <a:cs typeface="Times New Roman" pitchFamily="18" charset="0"/>
                        </a:rPr>
                        <a:t> t</a:t>
                      </a:r>
                      <a:r>
                        <a:rPr lang="en-US" sz="1100" dirty="0" smtClean="0">
                          <a:latin typeface="Times New Roman" pitchFamily="18" charset="0"/>
                          <a:cs typeface="Times New Roman" pitchFamily="18" charset="0"/>
                        </a:rPr>
                        <a:t>he limitations of the model include the exploratory interpretability of the </a:t>
                      </a:r>
                      <a:r>
                        <a:rPr lang="en-US" sz="1100" dirty="0" err="1" smtClean="0">
                          <a:latin typeface="Times New Roman" pitchFamily="18" charset="0"/>
                          <a:cs typeface="Times New Roman" pitchFamily="18" charset="0"/>
                        </a:rPr>
                        <a:t>convolutional</a:t>
                      </a:r>
                      <a:r>
                        <a:rPr lang="en-US" sz="1100" dirty="0" smtClean="0">
                          <a:latin typeface="Times New Roman" pitchFamily="18" charset="0"/>
                          <a:cs typeface="Times New Roman" pitchFamily="18" charset="0"/>
                        </a:rPr>
                        <a:t> model. We can use different models to overcome the limitations.</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xmlns="" val="3396774005"/>
                  </a:ext>
                </a:extLst>
              </a:tr>
              <a:tr h="1082950">
                <a:tc>
                  <a:txBody>
                    <a:bodyPr/>
                    <a:lstStyle/>
                    <a:p>
                      <a:r>
                        <a:rPr lang="en-US" dirty="0"/>
                        <a:t>7</a:t>
                      </a:r>
                      <a:endParaRPr lang="en-IN" dirty="0"/>
                    </a:p>
                  </a:txBody>
                  <a:tcPr/>
                </a:tc>
                <a:tc>
                  <a:txBody>
                    <a:bodyPr/>
                    <a:lstStyle/>
                    <a:p>
                      <a:r>
                        <a:rPr lang="en-US" sz="1100" b="0" i="0" dirty="0" err="1" smtClean="0">
                          <a:solidFill>
                            <a:schemeClr val="dk1"/>
                          </a:solidFill>
                          <a:latin typeface="Times New Roman" pitchFamily="18" charset="0"/>
                          <a:ea typeface="+mn-ea"/>
                          <a:cs typeface="Times New Roman" pitchFamily="18" charset="0"/>
                        </a:rPr>
                        <a:t>Punidha</a:t>
                      </a:r>
                      <a:r>
                        <a:rPr lang="en-US" sz="1100" b="0" i="0" dirty="0" smtClean="0">
                          <a:solidFill>
                            <a:schemeClr val="dk1"/>
                          </a:solidFill>
                          <a:latin typeface="Times New Roman" pitchFamily="18" charset="0"/>
                          <a:ea typeface="+mn-ea"/>
                          <a:cs typeface="Times New Roman" pitchFamily="18" charset="0"/>
                        </a:rPr>
                        <a:t> A, </a:t>
                      </a:r>
                      <a:r>
                        <a:rPr lang="en-US" sz="1100" b="0" i="0" dirty="0" err="1" smtClean="0">
                          <a:solidFill>
                            <a:schemeClr val="dk1"/>
                          </a:solidFill>
                          <a:latin typeface="Times New Roman" pitchFamily="18" charset="0"/>
                          <a:ea typeface="+mn-ea"/>
                          <a:cs typeface="Times New Roman" pitchFamily="18" charset="0"/>
                        </a:rPr>
                        <a:t>Inba</a:t>
                      </a:r>
                      <a:r>
                        <a:rPr lang="en-US" sz="1100" b="0" i="0" dirty="0" smtClean="0">
                          <a:solidFill>
                            <a:schemeClr val="dk1"/>
                          </a:solidFill>
                          <a:latin typeface="Times New Roman" pitchFamily="18" charset="0"/>
                          <a:ea typeface="+mn-ea"/>
                          <a:cs typeface="Times New Roman" pitchFamily="18" charset="0"/>
                        </a:rPr>
                        <a:t>. S, </a:t>
                      </a:r>
                      <a:r>
                        <a:rPr lang="en-US" sz="1100" b="0" i="0" dirty="0" err="1" smtClean="0">
                          <a:solidFill>
                            <a:schemeClr val="dk1"/>
                          </a:solidFill>
                          <a:latin typeface="Times New Roman" pitchFamily="18" charset="0"/>
                          <a:ea typeface="+mn-ea"/>
                          <a:cs typeface="Times New Roman" pitchFamily="18" charset="0"/>
                        </a:rPr>
                        <a:t>Pavithra</a:t>
                      </a:r>
                      <a:r>
                        <a:rPr lang="en-US" sz="1100" b="0" i="0" dirty="0" smtClean="0">
                          <a:solidFill>
                            <a:schemeClr val="dk1"/>
                          </a:solidFill>
                          <a:latin typeface="Times New Roman" pitchFamily="18" charset="0"/>
                          <a:ea typeface="+mn-ea"/>
                          <a:cs typeface="Times New Roman" pitchFamily="18" charset="0"/>
                        </a:rPr>
                        <a:t>. K.S., </a:t>
                      </a:r>
                      <a:r>
                        <a:rPr lang="en-US" sz="1100" b="0" i="0" dirty="0" err="1" smtClean="0">
                          <a:solidFill>
                            <a:schemeClr val="dk1"/>
                          </a:solidFill>
                          <a:latin typeface="Times New Roman" pitchFamily="18" charset="0"/>
                          <a:ea typeface="+mn-ea"/>
                          <a:cs typeface="Times New Roman" pitchFamily="18" charset="0"/>
                        </a:rPr>
                        <a:t>Ameer</a:t>
                      </a:r>
                      <a:r>
                        <a:rPr lang="en-US" sz="1100" b="0" i="0" dirty="0" smtClean="0">
                          <a:solidFill>
                            <a:schemeClr val="dk1"/>
                          </a:solidFill>
                          <a:latin typeface="Times New Roman" pitchFamily="18" charset="0"/>
                          <a:ea typeface="+mn-ea"/>
                          <a:cs typeface="Times New Roman" pitchFamily="18" charset="0"/>
                        </a:rPr>
                        <a:t> </a:t>
                      </a:r>
                      <a:r>
                        <a:rPr lang="en-US" sz="1100" b="0" i="0" dirty="0" err="1" smtClean="0">
                          <a:solidFill>
                            <a:schemeClr val="dk1"/>
                          </a:solidFill>
                          <a:latin typeface="Times New Roman" pitchFamily="18" charset="0"/>
                          <a:ea typeface="+mn-ea"/>
                          <a:cs typeface="Times New Roman" pitchFamily="18" charset="0"/>
                        </a:rPr>
                        <a:t>Shathali</a:t>
                      </a:r>
                      <a:r>
                        <a:rPr lang="en-US" sz="1100" b="0" i="0" dirty="0" smtClean="0">
                          <a:solidFill>
                            <a:schemeClr val="dk1"/>
                          </a:solidFill>
                          <a:latin typeface="Times New Roman" pitchFamily="18" charset="0"/>
                          <a:ea typeface="+mn-ea"/>
                          <a:cs typeface="Times New Roman" pitchFamily="18" charset="0"/>
                        </a:rPr>
                        <a:t>. M, and </a:t>
                      </a:r>
                      <a:r>
                        <a:rPr lang="en-US" sz="1100" b="0" i="0" dirty="0" err="1" smtClean="0">
                          <a:solidFill>
                            <a:schemeClr val="dk1"/>
                          </a:solidFill>
                          <a:latin typeface="Times New Roman" pitchFamily="18" charset="0"/>
                          <a:ea typeface="+mn-ea"/>
                          <a:cs typeface="Times New Roman" pitchFamily="18" charset="0"/>
                        </a:rPr>
                        <a:t>Athibarasakthi.SSRN</a:t>
                      </a:r>
                      <a:r>
                        <a:rPr lang="en-US" sz="1100" b="0" i="0" dirty="0" smtClean="0">
                          <a:solidFill>
                            <a:schemeClr val="dk1"/>
                          </a:solidFill>
                          <a:latin typeface="Times New Roman" pitchFamily="18" charset="0"/>
                          <a:ea typeface="+mn-ea"/>
                          <a:cs typeface="Times New Roman" pitchFamily="18" charset="0"/>
                        </a:rPr>
                        <a:t> Electronic Journal-2020. </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the detection of human emotions using machine learning techniques</a:t>
                      </a:r>
                      <a:r>
                        <a:rPr lang="en-US" sz="1100" b="0" i="0" baseline="0" dirty="0" smtClean="0">
                          <a:solidFill>
                            <a:schemeClr val="dk1"/>
                          </a:solidFill>
                          <a:latin typeface="Times New Roman" pitchFamily="18" charset="0"/>
                          <a:ea typeface="+mn-ea"/>
                          <a:cs typeface="Times New Roman" pitchFamily="18" charset="0"/>
                        </a:rPr>
                        <a:t> </a:t>
                      </a:r>
                      <a:r>
                        <a:rPr lang="en-US" sz="1100" b="0" i="0" dirty="0" smtClean="0">
                          <a:solidFill>
                            <a:schemeClr val="dk1"/>
                          </a:solidFill>
                          <a:latin typeface="Times New Roman" pitchFamily="18" charset="0"/>
                          <a:ea typeface="+mn-ea"/>
                          <a:cs typeface="Times New Roman" pitchFamily="18" charset="0"/>
                        </a:rPr>
                        <a:t>and monitoring system for elderly people based on technology that involves recognizing emotions from video images. </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Human Emotion Detection using Machine Learning Techniques</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A monitoring system for elderly people that uses machine learning techniques to detect emotions from video images. The system involves three main steps: image acquisition, feature extraction, and classification.</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Future work should aim to enhance the accuracy and reliability of sentiment prediction models from video information, enabling more precise identification of mental health issues and stress levels</a:t>
                      </a:r>
                      <a:r>
                        <a:rPr lang="en-US" b="0" i="0" dirty="0" smtClean="0">
                          <a:solidFill>
                            <a:schemeClr val="dk1"/>
                          </a:solidFill>
                          <a:latin typeface="+mn-lt"/>
                          <a:ea typeface="+mn-ea"/>
                          <a:cs typeface="+mn-cs"/>
                        </a:rPr>
                        <a:t>. </a:t>
                      </a:r>
                      <a:endParaRPr lang="en-IN" dirty="0"/>
                    </a:p>
                  </a:txBody>
                  <a:tcPr/>
                </a:tc>
                <a:extLst>
                  <a:ext uri="{0D108BD9-81ED-4DB2-BD59-A6C34878D82A}">
                    <a16:rowId xmlns:a16="http://schemas.microsoft.com/office/drawing/2014/main" xmlns="" val="715288033"/>
                  </a:ext>
                </a:extLst>
              </a:tr>
              <a:tr h="1113663">
                <a:tc>
                  <a:txBody>
                    <a:bodyPr/>
                    <a:lstStyle/>
                    <a:p>
                      <a:r>
                        <a:rPr lang="en-US" dirty="0"/>
                        <a:t>8</a:t>
                      </a:r>
                      <a:endParaRPr lang="en-IN" dirty="0"/>
                    </a:p>
                  </a:txBody>
                  <a:tcPr/>
                </a:tc>
                <a:tc>
                  <a:txBody>
                    <a:bodyPr/>
                    <a:lstStyle/>
                    <a:p>
                      <a:r>
                        <a:rPr lang="en-IN" sz="1100" dirty="0" err="1" smtClean="0">
                          <a:latin typeface="Times New Roman" pitchFamily="18" charset="0"/>
                          <a:cs typeface="Times New Roman" pitchFamily="18" charset="0"/>
                        </a:rPr>
                        <a:t>Wafa</a:t>
                      </a:r>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Mellouk</a:t>
                      </a:r>
                      <a:r>
                        <a:rPr lang="en-IN" sz="1100" dirty="0" smtClean="0">
                          <a:latin typeface="Times New Roman" pitchFamily="18" charset="0"/>
                          <a:cs typeface="Times New Roman" pitchFamily="18" charset="0"/>
                        </a:rPr>
                        <a:t> and</a:t>
                      </a:r>
                      <a:r>
                        <a:rPr lang="en-IN" sz="1100" baseline="0" dirty="0" smtClean="0">
                          <a:latin typeface="Times New Roman" pitchFamily="18" charset="0"/>
                          <a:cs typeface="Times New Roman" pitchFamily="18" charset="0"/>
                        </a:rPr>
                        <a:t> </a:t>
                      </a:r>
                      <a:r>
                        <a:rPr lang="en-IN" sz="1100" baseline="0" dirty="0" err="1" smtClean="0">
                          <a:latin typeface="Times New Roman" pitchFamily="18" charset="0"/>
                          <a:cs typeface="Times New Roman" pitchFamily="18" charset="0"/>
                        </a:rPr>
                        <a:t>Abdelkar</a:t>
                      </a:r>
                      <a:r>
                        <a:rPr lang="en-IN" sz="1100" baseline="0" dirty="0" smtClean="0">
                          <a:latin typeface="Times New Roman" pitchFamily="18" charset="0"/>
                          <a:cs typeface="Times New Roman" pitchFamily="18" charset="0"/>
                        </a:rPr>
                        <a:t> </a:t>
                      </a:r>
                      <a:r>
                        <a:rPr lang="en-IN" sz="1100" baseline="0" dirty="0" err="1" smtClean="0">
                          <a:latin typeface="Times New Roman" pitchFamily="18" charset="0"/>
                          <a:cs typeface="Times New Roman" pitchFamily="18" charset="0"/>
                        </a:rPr>
                        <a:t>Benyettou</a:t>
                      </a:r>
                      <a:r>
                        <a:rPr lang="en-IN" sz="1100" baseline="0" dirty="0" smtClean="0">
                          <a:latin typeface="Times New Roman" pitchFamily="18" charset="0"/>
                          <a:cs typeface="Times New Roman" pitchFamily="18" charset="0"/>
                        </a:rPr>
                        <a:t>. </a:t>
                      </a:r>
                      <a:r>
                        <a:rPr lang="en-IN" sz="1100" baseline="0" dirty="0" err="1" smtClean="0">
                          <a:latin typeface="Times New Roman" pitchFamily="18" charset="0"/>
                          <a:cs typeface="Times New Roman" pitchFamily="18" charset="0"/>
                        </a:rPr>
                        <a:t>Procedia</a:t>
                      </a:r>
                      <a:r>
                        <a:rPr lang="en-IN" sz="1100" baseline="0" dirty="0" smtClean="0">
                          <a:latin typeface="Times New Roman" pitchFamily="18" charset="0"/>
                          <a:cs typeface="Times New Roman" pitchFamily="18" charset="0"/>
                        </a:rPr>
                        <a:t> Computer Science journal -2020</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To explore the current</a:t>
                      </a:r>
                      <a:r>
                        <a:rPr lang="en-US" sz="1100" b="0" i="0" baseline="0" dirty="0" smtClean="0">
                          <a:solidFill>
                            <a:schemeClr val="dk1"/>
                          </a:solidFill>
                          <a:latin typeface="Times New Roman" pitchFamily="18" charset="0"/>
                          <a:ea typeface="+mn-ea"/>
                          <a:cs typeface="Times New Roman" pitchFamily="18" charset="0"/>
                        </a:rPr>
                        <a:t> </a:t>
                      </a:r>
                      <a:r>
                        <a:rPr lang="en-US" sz="1100" b="0" i="0" dirty="0" smtClean="0">
                          <a:solidFill>
                            <a:schemeClr val="dk1"/>
                          </a:solidFill>
                          <a:latin typeface="Times New Roman" pitchFamily="18" charset="0"/>
                          <a:ea typeface="+mn-ea"/>
                          <a:cs typeface="Times New Roman" pitchFamily="18" charset="0"/>
                        </a:rPr>
                        <a:t>techniques and challenges in facial</a:t>
                      </a:r>
                      <a:r>
                        <a:rPr lang="en-US" sz="1100" b="0" i="0" baseline="0" dirty="0" smtClean="0">
                          <a:solidFill>
                            <a:schemeClr val="dk1"/>
                          </a:solidFill>
                          <a:latin typeface="Times New Roman" pitchFamily="18" charset="0"/>
                          <a:ea typeface="+mn-ea"/>
                          <a:cs typeface="Times New Roman" pitchFamily="18" charset="0"/>
                        </a:rPr>
                        <a:t> </a:t>
                      </a:r>
                      <a:r>
                        <a:rPr lang="en-US" sz="1100" b="0" i="0" dirty="0" smtClean="0">
                          <a:solidFill>
                            <a:schemeClr val="dk1"/>
                          </a:solidFill>
                          <a:latin typeface="Times New Roman" pitchFamily="18" charset="0"/>
                          <a:ea typeface="+mn-ea"/>
                          <a:cs typeface="Times New Roman" pitchFamily="18" charset="0"/>
                        </a:rPr>
                        <a:t>emotion recognition using deep learning</a:t>
                      </a:r>
                      <a:r>
                        <a:rPr lang="en-US" sz="1100" b="0" i="0" baseline="0" dirty="0" smtClean="0">
                          <a:solidFill>
                            <a:schemeClr val="dk1"/>
                          </a:solidFill>
                          <a:latin typeface="Times New Roman" pitchFamily="18" charset="0"/>
                          <a:ea typeface="+mn-ea"/>
                          <a:cs typeface="Times New Roman" pitchFamily="18" charset="0"/>
                        </a:rPr>
                        <a:t> and </a:t>
                      </a:r>
                      <a:r>
                        <a:rPr lang="en-US" sz="1100" b="0" i="0" dirty="0" smtClean="0">
                          <a:solidFill>
                            <a:schemeClr val="dk1"/>
                          </a:solidFill>
                          <a:latin typeface="Times New Roman" pitchFamily="18" charset="0"/>
                          <a:ea typeface="+mn-ea"/>
                          <a:cs typeface="Times New Roman" pitchFamily="18" charset="0"/>
                        </a:rPr>
                        <a:t> solutions to improve the accuracy and</a:t>
                      </a:r>
                      <a:r>
                        <a:rPr lang="en-US" sz="1100" b="0" i="0" baseline="0" dirty="0" smtClean="0">
                          <a:solidFill>
                            <a:schemeClr val="dk1"/>
                          </a:solidFill>
                          <a:latin typeface="Times New Roman" pitchFamily="18" charset="0"/>
                          <a:ea typeface="+mn-ea"/>
                          <a:cs typeface="Times New Roman" pitchFamily="18" charset="0"/>
                        </a:rPr>
                        <a:t> </a:t>
                      </a:r>
                      <a:r>
                        <a:rPr lang="en-US" sz="1100" b="0" i="0" dirty="0" smtClean="0">
                          <a:solidFill>
                            <a:schemeClr val="dk1"/>
                          </a:solidFill>
                          <a:latin typeface="Times New Roman" pitchFamily="18" charset="0"/>
                          <a:ea typeface="+mn-ea"/>
                          <a:cs typeface="Times New Roman" pitchFamily="18" charset="0"/>
                        </a:rPr>
                        <a:t>of facial emotion recognition systems.</a:t>
                      </a:r>
                      <a:endParaRPr lang="en-IN"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Facial emotion recognition using deep learning</a:t>
                      </a:r>
                      <a:endParaRPr lang="en-IN" sz="1100" dirty="0">
                        <a:latin typeface="Times New Roman" pitchFamily="18" charset="0"/>
                        <a:cs typeface="Times New Roman" pitchFamily="18" charset="0"/>
                      </a:endParaRPr>
                    </a:p>
                  </a:txBody>
                  <a:tcPr/>
                </a:tc>
                <a:tc>
                  <a:txBody>
                    <a:bodyPr/>
                    <a:lstStyle/>
                    <a:p>
                      <a:r>
                        <a:rPr lang="en-US" sz="1100" b="0" i="0" dirty="0" smtClean="0">
                          <a:solidFill>
                            <a:schemeClr val="dk1"/>
                          </a:solidFill>
                          <a:latin typeface="Times New Roman" pitchFamily="18" charset="0"/>
                          <a:ea typeface="+mn-ea"/>
                          <a:cs typeface="Times New Roman" pitchFamily="18" charset="0"/>
                        </a:rPr>
                        <a:t>Authors</a:t>
                      </a:r>
                      <a:r>
                        <a:rPr lang="en-US" sz="1100" b="0" i="0" baseline="0" dirty="0" smtClean="0">
                          <a:solidFill>
                            <a:schemeClr val="dk1"/>
                          </a:solidFill>
                          <a:latin typeface="Times New Roman" pitchFamily="18" charset="0"/>
                          <a:ea typeface="+mn-ea"/>
                          <a:cs typeface="Times New Roman" pitchFamily="18" charset="0"/>
                        </a:rPr>
                        <a:t> provided  </a:t>
                      </a:r>
                      <a:r>
                        <a:rPr lang="en-US" sz="1100" b="0" i="0" dirty="0" smtClean="0">
                          <a:solidFill>
                            <a:schemeClr val="dk1"/>
                          </a:solidFill>
                          <a:latin typeface="Times New Roman" pitchFamily="18" charset="0"/>
                          <a:ea typeface="+mn-ea"/>
                          <a:cs typeface="Times New Roman" pitchFamily="18" charset="0"/>
                        </a:rPr>
                        <a:t>a comprehensive research</a:t>
                      </a:r>
                      <a:r>
                        <a:rPr lang="en-US" sz="1100" b="0" i="0" baseline="0" dirty="0" smtClean="0">
                          <a:solidFill>
                            <a:schemeClr val="dk1"/>
                          </a:solidFill>
                          <a:latin typeface="Times New Roman" pitchFamily="18" charset="0"/>
                          <a:ea typeface="+mn-ea"/>
                          <a:cs typeface="Times New Roman" pitchFamily="18" charset="0"/>
                        </a:rPr>
                        <a:t> </a:t>
                      </a:r>
                      <a:r>
                        <a:rPr lang="en-US" sz="1100" b="0" i="0" dirty="0" smtClean="0">
                          <a:solidFill>
                            <a:schemeClr val="dk1"/>
                          </a:solidFill>
                          <a:latin typeface="Times New Roman" pitchFamily="18" charset="0"/>
                          <a:ea typeface="+mn-ea"/>
                          <a:cs typeface="Times New Roman" pitchFamily="18" charset="0"/>
                        </a:rPr>
                        <a:t>of recent works on automatic facial emotion recognition via deep learning. They discuss the various deep neural network architectures and databases used in these works and compare the proposed methods and results obtained</a:t>
                      </a:r>
                      <a:r>
                        <a:rPr lang="en-US" sz="1100" b="0" i="0" baseline="0" dirty="0" smtClean="0">
                          <a:solidFill>
                            <a:schemeClr val="dk1"/>
                          </a:solidFill>
                          <a:latin typeface="Times New Roman" pitchFamily="18" charset="0"/>
                          <a:ea typeface="+mn-ea"/>
                          <a:cs typeface="Times New Roman" pitchFamily="18" charset="0"/>
                        </a:rPr>
                        <a:t> and </a:t>
                      </a:r>
                      <a:r>
                        <a:rPr lang="en-US" sz="1100" b="0" i="0" dirty="0" smtClean="0">
                          <a:solidFill>
                            <a:schemeClr val="dk1"/>
                          </a:solidFill>
                          <a:latin typeface="Times New Roman" pitchFamily="18" charset="0"/>
                          <a:ea typeface="+mn-ea"/>
                          <a:cs typeface="Times New Roman" pitchFamily="18" charset="0"/>
                        </a:rPr>
                        <a:t>potential solutions to improve the accuracy and robustness of facial emotion recognition systems, such as the use of larger databases, more powerful deep learning architectures, and multimodal analysis.</a:t>
                      </a:r>
                    </a:p>
                  </a:txBody>
                  <a:tcPr/>
                </a:tc>
                <a:tc>
                  <a:txBody>
                    <a:bodyPr/>
                    <a:lstStyle/>
                    <a:p>
                      <a:r>
                        <a:rPr lang="en-US" sz="1100" dirty="0" smtClean="0">
                          <a:latin typeface="Times New Roman" pitchFamily="18" charset="0"/>
                          <a:cs typeface="Times New Roman" pitchFamily="18" charset="0"/>
                        </a:rPr>
                        <a:t>Future work in Facial Emotion Recognition should focus on recognizing a broader range of emotions and expanding databases for improved model training. Advanced deep learning architectures, including combinations of CNNs and LSTM or newer models like Transformers, will be critical in achieving more accurate and nuanced emotion recognition.</a:t>
                      </a:r>
                      <a:endParaRPr lang="en-IN" sz="1100" dirty="0">
                        <a:latin typeface="Times New Roman" pitchFamily="18" charset="0"/>
                        <a:cs typeface="Times New Roman" pitchFamily="18" charset="0"/>
                      </a:endParaRPr>
                    </a:p>
                  </a:txBody>
                  <a:tcPr/>
                </a:tc>
                <a:extLst>
                  <a:ext uri="{0D108BD9-81ED-4DB2-BD59-A6C34878D82A}">
                    <a16:rowId xmlns:a16="http://schemas.microsoft.com/office/drawing/2014/main" xmlns="" val="3764279788"/>
                  </a:ext>
                </a:extLst>
              </a:tr>
            </a:tbl>
          </a:graphicData>
        </a:graphic>
      </p:graphicFrame>
    </p:spTree>
    <p:extLst>
      <p:ext uri="{BB962C8B-B14F-4D97-AF65-F5344CB8AC3E}">
        <p14:creationId xmlns:p14="http://schemas.microsoft.com/office/powerpoint/2010/main" xmlns=""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Rectangle 3"/>
          <p:cNvSpPr/>
          <p:nvPr/>
        </p:nvSpPr>
        <p:spPr>
          <a:xfrm>
            <a:off x="571472" y="1357298"/>
            <a:ext cx="8001056" cy="4613058"/>
          </a:xfrm>
          <a:prstGeom prst="rect">
            <a:avLst/>
          </a:prstGeom>
        </p:spPr>
        <p:txBody>
          <a:bodyPr wrap="square">
            <a:spAutoFit/>
          </a:bodyPr>
          <a:lstStyle/>
          <a:p>
            <a:pPr algn="just">
              <a:lnSpc>
                <a:spcPct val="150000"/>
              </a:lnSpc>
              <a:buFont typeface="Wingdings" pitchFamily="2" charset="2"/>
              <a:buChar char="q"/>
            </a:pPr>
            <a:r>
              <a:rPr lang="en-US" dirty="0" smtClean="0"/>
              <a:t> </a:t>
            </a:r>
            <a:r>
              <a:rPr lang="en-US" dirty="0" smtClean="0">
                <a:latin typeface="Times New Roman" pitchFamily="18" charset="0"/>
                <a:cs typeface="Times New Roman" pitchFamily="18" charset="0"/>
              </a:rPr>
              <a:t>The implementation of a project on human emotions in a 3D context involves It begins with careful project planning, setting clear objectives, and defining the scope. Subsequently, thorough research on human emotions, including data collection and analysis, is essential to understand how emotions are expressed. </a:t>
            </a:r>
          </a:p>
          <a:p>
            <a:pPr algn="just">
              <a:lnSpc>
                <a:spcPct val="150000"/>
              </a:lnSpc>
              <a:buFont typeface="Wingdings" pitchFamily="2" charset="2"/>
              <a:buChar char="q"/>
            </a:pPr>
            <a:r>
              <a:rPr lang="en-US" dirty="0" smtClean="0">
                <a:latin typeface="Times New Roman" pitchFamily="18" charset="0"/>
                <a:cs typeface="Times New Roman" pitchFamily="18" charset="0"/>
              </a:rPr>
              <a:t>The integration of emotion recognition algorithms allows the system to interpret user input, such as speech and facial expressions, to understand their emotional state.</a:t>
            </a:r>
          </a:p>
          <a:p>
            <a:pPr algn="just">
              <a:lnSpc>
                <a:spcPct val="150000"/>
              </a:lnSpc>
              <a:buFont typeface="Wingdings" pitchFamily="2" charset="2"/>
              <a:buChar char="q"/>
            </a:pPr>
            <a:r>
              <a:rPr lang="en-US" dirty="0" smtClean="0">
                <a:latin typeface="Times New Roman" pitchFamily="18" charset="0"/>
                <a:cs typeface="Times New Roman" pitchFamily="18" charset="0"/>
              </a:rPr>
              <a:t> Furthermore, the project should remain adaptable for future development, with the potential to expand its emotional range and embrace emerging technologies. </a:t>
            </a:r>
          </a:p>
          <a:p>
            <a:pPr algn="just">
              <a:lnSpc>
                <a:spcPct val="150000"/>
              </a:lnSpc>
              <a:buFont typeface="Wingdings" pitchFamily="2" charset="2"/>
              <a:buChar char="q"/>
            </a:pPr>
            <a:r>
              <a:rPr lang="en-US" dirty="0" smtClean="0">
                <a:latin typeface="Times New Roman" pitchFamily="18" charset="0"/>
                <a:cs typeface="Times New Roman" pitchFamily="18" charset="0"/>
              </a:rPr>
              <a:t>The ultimate goal of this project is to create an engaging and educational 3D experience that deepens users' understanding of human emotions and offers applications in education, therapy.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4" name="Rectangle 3"/>
          <p:cNvSpPr/>
          <p:nvPr/>
        </p:nvSpPr>
        <p:spPr>
          <a:xfrm>
            <a:off x="642910" y="1357297"/>
            <a:ext cx="7929618" cy="4385816"/>
          </a:xfrm>
          <a:prstGeom prst="rect">
            <a:avLst/>
          </a:prstGeom>
        </p:spPr>
        <p:txBody>
          <a:bodyPr wrap="square">
            <a:spAutoFit/>
          </a:bodyPr>
          <a:lstStyle/>
          <a:p>
            <a:pPr algn="just">
              <a:lnSpc>
                <a:spcPct val="150000"/>
              </a:lnSpc>
              <a:buFont typeface="Wingdings" pitchFamily="2" charset="2"/>
              <a:buChar char="q"/>
            </a:pPr>
            <a:r>
              <a:rPr lang="en-US" dirty="0" smtClean="0">
                <a:latin typeface="Times New Roman" pitchFamily="18" charset="0"/>
                <a:cs typeface="Times New Roman" pitchFamily="18" charset="0"/>
              </a:rPr>
              <a:t>The result of implementing a project focused on human emotions in a 3D and users to interact with 3D characters in a way that effectively conveys and simulates emotions. Users can explore and understand emotions more deeply, both in themselves and in others.</a:t>
            </a:r>
          </a:p>
          <a:p>
            <a:pPr algn="just">
              <a:lnSpc>
                <a:spcPct val="150000"/>
              </a:lnSpc>
              <a:buFont typeface="Wingdings" pitchFamily="2" charset="2"/>
              <a:buChar char="q"/>
            </a:pPr>
            <a:r>
              <a:rPr lang="en-US" dirty="0" smtClean="0">
                <a:latin typeface="Times New Roman" pitchFamily="18" charset="0"/>
                <a:cs typeface="Times New Roman" pitchFamily="18" charset="0"/>
              </a:rPr>
              <a:t> By using existing technologies, we can make this happen faster and better. It's all about making emotions in 3D feel real and engaging. </a:t>
            </a:r>
          </a:p>
          <a:p>
            <a:pPr algn="just">
              <a:lnSpc>
                <a:spcPct val="150000"/>
              </a:lnSpc>
              <a:buFont typeface="Wingdings" pitchFamily="2" charset="2"/>
              <a:buChar char="q"/>
            </a:pPr>
            <a:r>
              <a:rPr lang="en-US" dirty="0" smtClean="0">
                <a:latin typeface="Times New Roman" pitchFamily="18" charset="0"/>
                <a:cs typeface="Times New Roman" pitchFamily="18" charset="0"/>
              </a:rPr>
              <a:t> It can be used for education and therapy, helping people understand and manage their emotions better. In simple terms, it's about creating an awesome 3D experience that teaches and explores emotions.</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6" name="Rectangle 5"/>
          <p:cNvSpPr/>
          <p:nvPr/>
        </p:nvSpPr>
        <p:spPr>
          <a:xfrm>
            <a:off x="571472" y="1500174"/>
            <a:ext cx="8072494" cy="4939814"/>
          </a:xfrm>
          <a:prstGeom prst="rect">
            <a:avLst/>
          </a:prstGeom>
        </p:spPr>
        <p:txBody>
          <a:bodyPr wrap="square">
            <a:spAutoFit/>
          </a:bodyPr>
          <a:lstStyle/>
          <a:p>
            <a:pPr algn="just">
              <a:lnSpc>
                <a:spcPct val="150000"/>
              </a:lnSpc>
              <a:buFont typeface="Wingdings" pitchFamily="2" charset="2"/>
              <a:buChar char="q"/>
            </a:pPr>
            <a:r>
              <a:rPr lang="en-US" dirty="0" smtClean="0">
                <a:latin typeface="Times New Roman" pitchFamily="18" charset="0"/>
                <a:cs typeface="Times New Roman" pitchFamily="18" charset="0"/>
              </a:rPr>
              <a:t> In conclusion, the result can be a powerful tool for helping individuals better understand and manage their emotions, while also providing a unique platform to facilitate emotional learning.</a:t>
            </a:r>
          </a:p>
          <a:p>
            <a:pPr algn="just">
              <a:lnSpc>
                <a:spcPct val="150000"/>
              </a:lnSpc>
              <a:buFont typeface="Wingdings" pitchFamily="2" charset="2"/>
              <a:buChar char="q"/>
            </a:pPr>
            <a:r>
              <a:rPr lang="en-US" dirty="0" smtClean="0">
                <a:latin typeface="Times New Roman" pitchFamily="18" charset="0"/>
                <a:cs typeface="Times New Roman" pitchFamily="18" charset="0"/>
              </a:rPr>
              <a:t> The success of such a project ultimately hinges on its ability to authentically convey and simulate human emotions within the 3D environment, and to do so with the utmost sensitivity and ethical consideration.</a:t>
            </a:r>
          </a:p>
          <a:p>
            <a:pPr algn="just">
              <a:lnSpc>
                <a:spcPct val="150000"/>
              </a:lnSpc>
              <a:buFont typeface="Wingdings" pitchFamily="2" charset="2"/>
              <a:buChar char="q"/>
            </a:pPr>
            <a:r>
              <a:rPr lang="en-US" dirty="0" smtClean="0">
                <a:latin typeface="Times New Roman" pitchFamily="18" charset="0"/>
                <a:cs typeface="Times New Roman" pitchFamily="18" charset="0"/>
              </a:rPr>
              <a:t> Furthermore, the project's impact can be measured through user feedback and its real-world applications, whether in therapy, education, or other fields where emotional understanding is required. </a:t>
            </a:r>
          </a:p>
          <a:p>
            <a:pPr algn="just">
              <a:buFont typeface="Wingdings" pitchFamily="2" charset="2"/>
              <a:buChar char="q"/>
            </a:pPr>
            <a:endParaRPr lang="en-US" dirty="0" smtClean="0">
              <a:latin typeface="Times New Roman" pitchFamily="18" charset="0"/>
              <a:cs typeface="Times New Roman" pitchFamily="18" charset="0"/>
            </a:endParaRPr>
          </a:p>
          <a:p>
            <a:pPr algn="just">
              <a:buFont typeface="Wingdings" pitchFamily="2" charset="2"/>
              <a:buChar char="q"/>
            </a:pPr>
            <a:endParaRPr lang="en-US" dirty="0" smtClean="0">
              <a:latin typeface="Times New Roman" pitchFamily="18" charset="0"/>
              <a:cs typeface="Times New Roman" pitchFamily="18" charset="0"/>
            </a:endParaRPr>
          </a:p>
          <a:p>
            <a:pPr algn="just">
              <a:buFont typeface="Wingdings" pitchFamily="2" charset="2"/>
              <a:buChar char="q"/>
            </a:pPr>
            <a:endParaRPr lang="en-US" dirty="0" smtClean="0">
              <a:latin typeface="Times New Roman" pitchFamily="18" charset="0"/>
              <a:cs typeface="Times New Roman" pitchFamily="18" charset="0"/>
            </a:endParaRPr>
          </a:p>
          <a:p>
            <a:pPr algn="just">
              <a:buFont typeface="Wingdings" pitchFamily="2" charset="2"/>
              <a:buChar char="q"/>
            </a:pP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xmlns="" id="{28C3374C-97C9-B030-0A6A-D67D3237CDAF}"/>
              </a:ext>
            </a:extLst>
          </p:cNvPr>
          <p:cNvSpPr txBox="1"/>
          <p:nvPr/>
        </p:nvSpPr>
        <p:spPr>
          <a:xfrm>
            <a:off x="381000" y="1447800"/>
            <a:ext cx="8228760" cy="5632311"/>
          </a:xfrm>
          <a:prstGeom prst="rect">
            <a:avLst/>
          </a:prstGeom>
          <a:noFill/>
        </p:spPr>
        <p:txBody>
          <a:bodyPr wrap="square" rtlCol="0">
            <a:spAutoFit/>
          </a:bodyPr>
          <a:lstStyle/>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US" dirty="0" smtClean="0">
                <a:hlinkClick r:id="rId2"/>
              </a:rPr>
              <a:t>https://www.kaggle.com/datasets/msambare/fer2013</a:t>
            </a:r>
            <a:endParaRPr lang="en-US"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hlinkClick r:id="rId3"/>
              </a:rPr>
              <a:t>ChatGPT (openai.com</a:t>
            </a:r>
            <a:r>
              <a:rPr lang="en-IN" dirty="0" smtClean="0">
                <a:hlinkClick r:id="rId3"/>
              </a:rPr>
              <a:t>)</a:t>
            </a:r>
            <a:endParaRPr lang="en-IN" dirty="0" smtClean="0"/>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US" dirty="0" smtClean="0">
                <a:hlinkClick r:id="rId4"/>
              </a:rPr>
              <a:t>https://www.javatpoint.com/keras</a:t>
            </a:r>
            <a:endParaRPr lang="en-IN" u="sng" dirty="0" smtClean="0">
              <a:solidFill>
                <a:schemeClr val="accent1"/>
              </a:solidFill>
            </a:endParaRPr>
          </a:p>
          <a:p>
            <a:pPr marL="285750" indent="-285750"/>
            <a:endParaRPr lang="en-IN" dirty="0"/>
          </a:p>
          <a:p>
            <a:pPr marL="285750" indent="-285750">
              <a:buFont typeface="Wingdings" panose="05000000000000000000" pitchFamily="2" charset="2"/>
              <a:buChar char="q"/>
            </a:pPr>
            <a:r>
              <a:rPr lang="en-IN" dirty="0">
                <a:hlinkClick r:id="rId5"/>
              </a:rPr>
              <a:t>IEEE Xplore</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hlinkClick r:id="rId6"/>
              </a:rPr>
              <a:t>Wikipedia</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US" dirty="0" smtClean="0">
                <a:hlinkClick r:id="rId7"/>
              </a:rPr>
              <a:t>https://towardsdatascience.com/a-comprehensive-guide-to-convolutional-neural-networks-the-eli5-way-3bd2b1164a53</a:t>
            </a:r>
            <a:endParaRPr lang="en-US" dirty="0" smtClean="0"/>
          </a:p>
          <a:p>
            <a:pPr marL="285750" indent="-285750">
              <a:buFont typeface="Wingdings" panose="05000000000000000000" pitchFamily="2" charset="2"/>
              <a:buChar char="q"/>
            </a:pPr>
            <a:endParaRPr lang="en-IN" u="sng" dirty="0" smtClean="0">
              <a:solidFill>
                <a:schemeClr val="accent1"/>
              </a:solidFill>
            </a:endParaRP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endParaRPr lang="en-IN" dirty="0"/>
          </a:p>
          <a:p>
            <a:endParaRPr lang="en-IN" dirty="0"/>
          </a:p>
          <a:p>
            <a:pPr marL="285750" indent="-285750">
              <a:buFont typeface="Wingdings" panose="05000000000000000000" pitchFamily="2" charset="2"/>
              <a:buChar char="§"/>
            </a:pPr>
            <a:endParaRPr lang="en-IN" dirty="0"/>
          </a:p>
          <a:p>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7159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 </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xmlns="" id="{9937E47C-2CB3-03DC-C5E3-70AD638C6749}"/>
              </a:ext>
            </a:extLst>
          </p:cNvPr>
          <p:cNvSpPr txBox="1"/>
          <p:nvPr/>
        </p:nvSpPr>
        <p:spPr>
          <a:xfrm>
            <a:off x="457200" y="1651575"/>
            <a:ext cx="8305800" cy="4939814"/>
          </a:xfrm>
          <a:prstGeom prst="rect">
            <a:avLst/>
          </a:prstGeom>
          <a:noFill/>
        </p:spPr>
        <p:txBody>
          <a:bodyPr wrap="square" rtlCol="0">
            <a:spAutoFit/>
          </a:bodyPr>
          <a:lstStyle/>
          <a:p>
            <a:pPr algn="just">
              <a:lnSpc>
                <a:spcPct val="150000"/>
              </a:lnSpc>
              <a:buFont typeface="Arial" pitchFamily="34" charset="0"/>
              <a:buChar char="•"/>
            </a:pPr>
            <a:r>
              <a:rPr lang="en-US" dirty="0" smtClean="0">
                <a:latin typeface="Times New Roman" pitchFamily="18" charset="0"/>
                <a:ea typeface="+mn-lt"/>
                <a:cs typeface="Times New Roman" pitchFamily="18" charset="0"/>
              </a:rPr>
              <a:t>Face detection, which is an effortless task for humans, is complex to perform on machines. The interaction between human beings and computers will be more natural if computers are able to perceive and respond to human non-verbal communication such as emotion.   </a:t>
            </a:r>
          </a:p>
          <a:p>
            <a:pPr algn="just">
              <a:lnSpc>
                <a:spcPct val="150000"/>
              </a:lnSpc>
              <a:buFont typeface="Arial" pitchFamily="34" charset="0"/>
              <a:buChar char="•"/>
            </a:pPr>
            <a:r>
              <a:rPr lang="en-US" dirty="0" smtClean="0">
                <a:latin typeface="Times New Roman" pitchFamily="18" charset="0"/>
                <a:ea typeface="+mn-lt"/>
                <a:cs typeface="Times New Roman" pitchFamily="18" charset="0"/>
              </a:rPr>
              <a:t>This project uses a combination of techniques in two topics; face detection and recognition. The first step is detection of face in sequential frames containing face. </a:t>
            </a:r>
          </a:p>
          <a:p>
            <a:pPr algn="just">
              <a:lnSpc>
                <a:spcPct val="150000"/>
              </a:lnSpc>
              <a:buFont typeface="Arial" pitchFamily="34" charset="0"/>
              <a:buChar char="•"/>
            </a:pPr>
            <a:r>
              <a:rPr lang="en-US" dirty="0" smtClean="0">
                <a:latin typeface="Times New Roman" pitchFamily="18" charset="0"/>
                <a:ea typeface="+mn-lt"/>
                <a:cs typeface="Times New Roman" pitchFamily="18" charset="0"/>
              </a:rPr>
              <a:t>Emotions are reflected from speech, hand and gestures of the body and through facial expressions. </a:t>
            </a:r>
          </a:p>
          <a:p>
            <a:pPr algn="just">
              <a:lnSpc>
                <a:spcPct val="150000"/>
              </a:lnSpc>
              <a:buFont typeface="Arial" pitchFamily="34" charset="0"/>
              <a:buChar char="•"/>
            </a:pPr>
            <a:r>
              <a:rPr lang="en-US" dirty="0" smtClean="0">
                <a:latin typeface="Times New Roman" pitchFamily="18" charset="0"/>
                <a:ea typeface="+mn-lt"/>
                <a:cs typeface="Times New Roman" pitchFamily="18" charset="0"/>
              </a:rPr>
              <a:t>The main objective of this project is to make a web app to </a:t>
            </a:r>
            <a:r>
              <a:rPr lang="en-IN" altLang="en-US" dirty="0" smtClean="0">
                <a:latin typeface="Times New Roman" pitchFamily="18" charset="0"/>
                <a:ea typeface="+mn-lt"/>
                <a:cs typeface="Times New Roman" pitchFamily="18" charset="0"/>
              </a:rPr>
              <a:t>upload an image to</a:t>
            </a:r>
            <a:r>
              <a:rPr lang="en-US" dirty="0" smtClean="0">
                <a:latin typeface="Times New Roman" pitchFamily="18" charset="0"/>
                <a:ea typeface="+mn-lt"/>
                <a:cs typeface="Times New Roman" pitchFamily="18" charset="0"/>
              </a:rPr>
              <a:t> detect emotions and make a 3d render </a:t>
            </a:r>
            <a:r>
              <a:rPr lang="en-IN" altLang="en-US" dirty="0" smtClean="0">
                <a:latin typeface="Times New Roman" pitchFamily="18" charset="0"/>
                <a:ea typeface="+mn-lt"/>
                <a:cs typeface="Times New Roman" pitchFamily="18" charset="0"/>
              </a:rPr>
              <a:t>face.</a:t>
            </a:r>
            <a:r>
              <a:rPr lang="en-US" dirty="0" smtClean="0">
                <a:latin typeface="Times New Roman" pitchFamily="18" charset="0"/>
                <a:ea typeface="+mn-lt"/>
                <a:cs typeface="Times New Roman" pitchFamily="18" charset="0"/>
              </a:rPr>
              <a:t> </a:t>
            </a:r>
            <a:endParaRPr lang="en-US" dirty="0" smtClean="0">
              <a:latin typeface="Times New Roman" pitchFamily="18" charset="0"/>
              <a:cs typeface="Times New Roman" pitchFamily="18" charset="0"/>
            </a:endParaRPr>
          </a:p>
          <a:p>
            <a:pPr algn="just">
              <a:lnSpc>
                <a:spcPct val="150000"/>
              </a:lnSpc>
            </a:pPr>
            <a:endParaRPr lang="en-IN" dirty="0" smtClean="0">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214282" y="1285860"/>
            <a:ext cx="8715436" cy="5826210"/>
          </a:xfrm>
          <a:prstGeom prst="rect">
            <a:avLst/>
          </a:prstGeom>
          <a:noFill/>
        </p:spPr>
        <p:txBody>
          <a:bodyPr wrap="square" rtlCol="0">
            <a:spAutoFit/>
          </a:bodyPr>
          <a:lstStyle/>
          <a:p>
            <a:pPr algn="just">
              <a:lnSpc>
                <a:spcPct val="170000"/>
              </a:lnSpc>
              <a:buFont typeface="Wingdings" pitchFamily="2" charset="2"/>
              <a:buChar char="Ø"/>
            </a:pPr>
            <a:r>
              <a:rPr lang="en-IN" dirty="0" smtClean="0">
                <a:latin typeface="Times New Roman" pitchFamily="18" charset="0"/>
                <a:cs typeface="Times New Roman" pitchFamily="18" charset="0"/>
              </a:rPr>
              <a:t>Facial expressions play an important role in expressing internal emotions and intentions and are one of the most significant non-verbal ways in daily emotional communication. Nowadays, there is a considerable demand for improving performance in facial expression recognition.</a:t>
            </a:r>
          </a:p>
          <a:p>
            <a:pPr algn="just">
              <a:lnSpc>
                <a:spcPct val="170000"/>
              </a:lnSpc>
              <a:buFont typeface="Wingdings" pitchFamily="2" charset="2"/>
              <a:buChar char="Ø"/>
            </a:pPr>
            <a:r>
              <a:rPr lang="en-IN" dirty="0" smtClean="0">
                <a:latin typeface="Times New Roman" pitchFamily="18" charset="0"/>
                <a:cs typeface="Times New Roman" pitchFamily="18" charset="0"/>
              </a:rPr>
              <a:t>Facial Expression Recognition is a computer-based technology that uses mathematical algorithms to analyze faces in images or video. The facial analysis is developed in three primary phases: face detection, facial landmark detection, and facial expression and emotion classification.</a:t>
            </a:r>
          </a:p>
          <a:p>
            <a:pPr algn="just">
              <a:lnSpc>
                <a:spcPct val="170000"/>
              </a:lnSpc>
              <a:buFont typeface="Wingdings" pitchFamily="2" charset="2"/>
              <a:buChar char="Ø"/>
            </a:pPr>
            <a:r>
              <a:rPr lang="en-IN" dirty="0" smtClean="0">
                <a:latin typeface="Times New Roman" pitchFamily="18" charset="0"/>
                <a:cs typeface="Times New Roman" pitchFamily="18" charset="0"/>
              </a:rPr>
              <a:t> facial expression analysis and recognition (FER) have emerged as an active research topic with applications in several different areas, including the human-computer interaction domain. </a:t>
            </a:r>
          </a:p>
          <a:p>
            <a:pPr marL="285750" indent="-285750" algn="just">
              <a:buFont typeface="Wingdings" panose="05000000000000000000" pitchFamily="2" charset="2"/>
              <a:buChar char="q"/>
            </a:pPr>
            <a:endParaRPr lang="en-US" b="0" i="0" dirty="0">
              <a:effectLst/>
            </a:endParaRPr>
          </a:p>
          <a:p>
            <a:pPr algn="just"/>
            <a:endParaRPr lang="en-US" b="0" i="0"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xmlns="" id="{B2775364-F303-0D57-6456-42326AEA936D}"/>
              </a:ext>
            </a:extLst>
          </p:cNvPr>
          <p:cNvSpPr txBox="1"/>
          <p:nvPr/>
        </p:nvSpPr>
        <p:spPr>
          <a:xfrm flipH="1">
            <a:off x="457199" y="1752000"/>
            <a:ext cx="8305800" cy="4197239"/>
          </a:xfrm>
          <a:prstGeom prst="rect">
            <a:avLst/>
          </a:prstGeom>
          <a:noFill/>
        </p:spPr>
        <p:txBody>
          <a:bodyPr wrap="square" rtlCol="0">
            <a:spAutoFit/>
          </a:bodyPr>
          <a:lstStyle/>
          <a:p>
            <a:pPr algn="just">
              <a:lnSpc>
                <a:spcPct val="150000"/>
              </a:lnSpc>
              <a:buFont typeface="Arial" pitchFamily="34" charset="0"/>
              <a:buChar char="•"/>
            </a:pPr>
            <a:r>
              <a:rPr lang="en-US" dirty="0" smtClean="0">
                <a:latin typeface="Times New Roman" pitchFamily="18" charset="0"/>
                <a:cs typeface="Times New Roman" pitchFamily="18" charset="0"/>
              </a:rPr>
              <a:t>To investigate how emotions are spatially represented in a 3D environment, such as a virtual reality (VR) or augmented reality (AR) setting.</a:t>
            </a:r>
          </a:p>
          <a:p>
            <a:pPr algn="just">
              <a:lnSpc>
                <a:spcPct val="150000"/>
              </a:lnSpc>
              <a:buFont typeface="Arial" pitchFamily="34" charset="0"/>
              <a:buChar char="•"/>
            </a:pPr>
            <a:r>
              <a:rPr lang="en-US" dirty="0" smtClean="0">
                <a:latin typeface="Times New Roman" pitchFamily="18" charset="0"/>
                <a:cs typeface="Times New Roman" pitchFamily="18" charset="0"/>
              </a:rPr>
              <a:t>To examine if specific emotions are associated with distinct spatial patterns or locations within a 3D space.</a:t>
            </a:r>
          </a:p>
          <a:p>
            <a:pPr algn="just">
              <a:lnSpc>
                <a:spcPct val="150000"/>
              </a:lnSpc>
              <a:buFont typeface="Arial" pitchFamily="34" charset="0"/>
              <a:buChar char="•"/>
            </a:pPr>
            <a:r>
              <a:rPr lang="en-US" dirty="0" smtClean="0">
                <a:latin typeface="Times New Roman" pitchFamily="18" charset="0"/>
                <a:cs typeface="Times New Roman" pitchFamily="18" charset="0"/>
              </a:rPr>
              <a:t>To develop innovative 3D visualization techniques that can represent emotional states and dynamics in real-time or as an output of data analysis.</a:t>
            </a:r>
          </a:p>
          <a:p>
            <a:pPr algn="just">
              <a:lnSpc>
                <a:spcPct val="150000"/>
              </a:lnSpc>
              <a:buFont typeface="Arial" pitchFamily="34" charset="0"/>
              <a:buChar char="•"/>
            </a:pPr>
            <a:r>
              <a:rPr lang="en-US" dirty="0" smtClean="0">
                <a:latin typeface="Times New Roman" pitchFamily="18" charset="0"/>
                <a:cs typeface="Times New Roman" pitchFamily="18" charset="0"/>
              </a:rPr>
              <a:t>To examine the effectiveness of 3D visualization in conveying emotional information compared to traditional 2D representations.</a:t>
            </a:r>
          </a:p>
          <a:p>
            <a:pPr algn="just">
              <a:lnSpc>
                <a:spcPct val="150000"/>
              </a:lnSpc>
              <a:buFont typeface="Arial" pitchFamily="34" charset="0"/>
              <a:buChar char="•"/>
            </a:pPr>
            <a:r>
              <a:rPr lang="en-US" dirty="0" smtClean="0">
                <a:latin typeface="Times New Roman" pitchFamily="18" charset="0"/>
                <a:cs typeface="Times New Roman" pitchFamily="18" charset="0"/>
              </a:rPr>
              <a:t>To investigate how emotions influence spatial navigation and decision-making in 3D environments.</a:t>
            </a:r>
            <a:endParaRPr lang="en-US" b="0" i="0" dirty="0">
              <a:solidFill>
                <a:srgbClr val="374151"/>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10902</TotalTime>
  <Words>2015</Words>
  <Application>Microsoft Office PowerPoint</Application>
  <PresentationFormat>On-screen Show (4:3)</PresentationFormat>
  <Paragraphs>168</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Dell</cp:lastModifiedBy>
  <cp:revision>769</cp:revision>
  <dcterms:modified xsi:type="dcterms:W3CDTF">2023-10-31T06:08:06Z</dcterms:modified>
</cp:coreProperties>
</file>