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57" r:id="rId2"/>
    <p:sldId id="259" r:id="rId3"/>
    <p:sldId id="270" r:id="rId4"/>
    <p:sldId id="272" r:id="rId5"/>
    <p:sldId id="27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7920"/>
    <a:srgbClr val="1EB7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556" autoAdjust="0"/>
  </p:normalViewPr>
  <p:slideViewPr>
    <p:cSldViewPr snapToGrid="0">
      <p:cViewPr varScale="1">
        <p:scale>
          <a:sx n="114" d="100"/>
          <a:sy n="114" d="100"/>
        </p:scale>
        <p:origin x="41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156040-AF98-4F2C-9909-9F2439F6F588}" type="doc">
      <dgm:prSet loTypeId="urn:microsoft.com/office/officeart/2005/8/layout/chevron1" loCatId="process" qsTypeId="urn:microsoft.com/office/officeart/2005/8/quickstyle/simple1" qsCatId="simple" csTypeId="urn:microsoft.com/office/officeart/2005/8/colors/accent1_1" csCatId="accent1" phldr="1"/>
      <dgm:spPr/>
    </dgm:pt>
    <dgm:pt modelId="{74020AF3-C700-4606-8917-C6A353D7963A}">
      <dgm:prSet phldrT="[Text]"/>
      <dgm:spPr/>
      <dgm:t>
        <a:bodyPr/>
        <a:lstStyle/>
        <a:p>
          <a:r>
            <a:rPr lang="en-US" dirty="0" smtClean="0"/>
            <a:t>Capture</a:t>
          </a:r>
          <a:endParaRPr lang="en-US" dirty="0"/>
        </a:p>
      </dgm:t>
      <dgm:extLst>
        <a:ext uri="{E40237B7-FDA0-4F09-8148-C483321AD2D9}">
          <dgm14:cNvPr xmlns:dgm14="http://schemas.microsoft.com/office/drawing/2010/diagram" id="0" name="" title="Step 1 title"/>
        </a:ext>
      </dgm:extLst>
    </dgm:pt>
    <dgm:pt modelId="{87D99D21-0B4A-4259-89FB-0E5941CB535C}" type="parTrans" cxnId="{B0E2386F-A443-4201-8130-FB9CC25AA154}">
      <dgm:prSet/>
      <dgm:spPr/>
      <dgm:t>
        <a:bodyPr/>
        <a:lstStyle/>
        <a:p>
          <a:endParaRPr lang="en-US"/>
        </a:p>
      </dgm:t>
    </dgm:pt>
    <dgm:pt modelId="{6CFF1BD9-AE1F-4488-8B72-01186EADA6FF}" type="sibTrans" cxnId="{B0E2386F-A443-4201-8130-FB9CC25AA154}">
      <dgm:prSet/>
      <dgm:spPr/>
      <dgm:t>
        <a:bodyPr/>
        <a:lstStyle/>
        <a:p>
          <a:endParaRPr lang="en-US"/>
        </a:p>
      </dgm:t>
    </dgm:pt>
    <dgm:pt modelId="{12E26E22-71B0-4386-A84F-ABF2FF66A99F}">
      <dgm:prSet phldrT="[Text]"/>
      <dgm:spPr/>
      <dgm:t>
        <a:bodyPr/>
        <a:lstStyle/>
        <a:p>
          <a:r>
            <a:rPr lang="en-US" dirty="0" smtClean="0"/>
            <a:t>Classify</a:t>
          </a:r>
          <a:endParaRPr lang="en-US" dirty="0"/>
        </a:p>
      </dgm:t>
      <dgm:extLst>
        <a:ext uri="{E40237B7-FDA0-4F09-8148-C483321AD2D9}">
          <dgm14:cNvPr xmlns:dgm14="http://schemas.microsoft.com/office/drawing/2010/diagram" id="0" name="" title="Step 2 title"/>
        </a:ext>
      </dgm:extLst>
    </dgm:pt>
    <dgm:pt modelId="{3A6CB3CB-0F71-4CA8-93AA-0E3E3D59D313}" type="parTrans" cxnId="{937639B3-2352-48E4-A96B-F63DF2119D92}">
      <dgm:prSet/>
      <dgm:spPr/>
      <dgm:t>
        <a:bodyPr/>
        <a:lstStyle/>
        <a:p>
          <a:endParaRPr lang="en-US"/>
        </a:p>
      </dgm:t>
    </dgm:pt>
    <dgm:pt modelId="{E1826C46-15A2-4345-B986-53D05F21F155}" type="sibTrans" cxnId="{937639B3-2352-48E4-A96B-F63DF2119D92}">
      <dgm:prSet/>
      <dgm:spPr/>
      <dgm:t>
        <a:bodyPr/>
        <a:lstStyle/>
        <a:p>
          <a:endParaRPr lang="en-US"/>
        </a:p>
      </dgm:t>
    </dgm:pt>
    <dgm:pt modelId="{A8B05E70-CCF1-4080-8EEE-6873C9D4B630}">
      <dgm:prSet phldrT="[Text]"/>
      <dgm:spPr/>
      <dgm:t>
        <a:bodyPr/>
        <a:lstStyle/>
        <a:p>
          <a:r>
            <a:rPr lang="en-US" dirty="0" smtClean="0"/>
            <a:t>Evaluate</a:t>
          </a:r>
          <a:endParaRPr lang="en-US" dirty="0"/>
        </a:p>
      </dgm:t>
      <dgm:extLst>
        <a:ext uri="{E40237B7-FDA0-4F09-8148-C483321AD2D9}">
          <dgm14:cNvPr xmlns:dgm14="http://schemas.microsoft.com/office/drawing/2010/diagram" id="0" name="" title="Step 3 title"/>
        </a:ext>
      </dgm:extLst>
    </dgm:pt>
    <dgm:pt modelId="{11D1F3D3-0002-4131-9F84-22FBF8692DA9}" type="parTrans" cxnId="{B8B909D0-D4F6-48D4-81DA-A58F34AE3646}">
      <dgm:prSet/>
      <dgm:spPr/>
      <dgm:t>
        <a:bodyPr/>
        <a:lstStyle/>
        <a:p>
          <a:endParaRPr lang="en-US"/>
        </a:p>
      </dgm:t>
    </dgm:pt>
    <dgm:pt modelId="{B6438016-7365-4FC0-A372-D90585B4B6EE}" type="sibTrans" cxnId="{B8B909D0-D4F6-48D4-81DA-A58F34AE3646}">
      <dgm:prSet/>
      <dgm:spPr/>
      <dgm:t>
        <a:bodyPr/>
        <a:lstStyle/>
        <a:p>
          <a:endParaRPr lang="en-US"/>
        </a:p>
      </dgm:t>
    </dgm:pt>
    <dgm:pt modelId="{42147153-A6C2-4177-BA7D-2ACCC2C1B2F7}">
      <dgm:prSet phldrT="[Text]"/>
      <dgm:spPr/>
      <dgm:t>
        <a:bodyPr/>
        <a:lstStyle/>
        <a:p>
          <a:r>
            <a:rPr lang="en-US" dirty="0" smtClean="0"/>
            <a:t>Control</a:t>
          </a:r>
          <a:endParaRPr lang="en-US" dirty="0"/>
        </a:p>
      </dgm:t>
      <dgm:extLst>
        <a:ext uri="{E40237B7-FDA0-4F09-8148-C483321AD2D9}">
          <dgm14:cNvPr xmlns:dgm14="http://schemas.microsoft.com/office/drawing/2010/diagram" id="0" name="" title="Step 4 title"/>
        </a:ext>
      </dgm:extLst>
    </dgm:pt>
    <dgm:pt modelId="{C6F68745-4C20-4204-96A6-585691399C14}" type="parTrans" cxnId="{777DC3C6-D336-4C94-A624-E5582A07ECAA}">
      <dgm:prSet/>
      <dgm:spPr/>
      <dgm:t>
        <a:bodyPr/>
        <a:lstStyle/>
        <a:p>
          <a:endParaRPr lang="en-US"/>
        </a:p>
      </dgm:t>
    </dgm:pt>
    <dgm:pt modelId="{0C6B132F-0347-46BA-86A4-3FAFB6676411}" type="sibTrans" cxnId="{777DC3C6-D336-4C94-A624-E5582A07ECAA}">
      <dgm:prSet/>
      <dgm:spPr/>
      <dgm:t>
        <a:bodyPr/>
        <a:lstStyle/>
        <a:p>
          <a:endParaRPr lang="en-US"/>
        </a:p>
      </dgm:t>
    </dgm:pt>
    <dgm:pt modelId="{1C61A9A2-33F2-469B-8AC4-A104A5A98D78}" type="pres">
      <dgm:prSet presAssocID="{44156040-AF98-4F2C-9909-9F2439F6F588}" presName="Name0" presStyleCnt="0">
        <dgm:presLayoutVars>
          <dgm:dir/>
          <dgm:animLvl val="lvl"/>
          <dgm:resizeHandles val="exact"/>
        </dgm:presLayoutVars>
      </dgm:prSet>
      <dgm:spPr/>
    </dgm:pt>
    <dgm:pt modelId="{881B8FEC-9D20-4669-BB2E-FA9CEA0BE5A9}" type="pres">
      <dgm:prSet presAssocID="{74020AF3-C700-4606-8917-C6A353D7963A}" presName="parTxOnly" presStyleLbl="node1" presStyleIdx="0" presStyleCnt="4">
        <dgm:presLayoutVars>
          <dgm:chMax val="0"/>
          <dgm:chPref val="0"/>
          <dgm:bulletEnabled val="1"/>
        </dgm:presLayoutVars>
      </dgm:prSet>
      <dgm:spPr/>
      <dgm:t>
        <a:bodyPr/>
        <a:lstStyle/>
        <a:p>
          <a:endParaRPr lang="en-US"/>
        </a:p>
      </dgm:t>
    </dgm:pt>
    <dgm:pt modelId="{705DFC51-4C30-4A07-9F0C-6EB770961C6F}" type="pres">
      <dgm:prSet presAssocID="{6CFF1BD9-AE1F-4488-8B72-01186EADA6FF}" presName="parTxOnlySpace" presStyleCnt="0"/>
      <dgm:spPr/>
    </dgm:pt>
    <dgm:pt modelId="{919A589F-F74A-40C3-BE88-AB8730BCAB04}" type="pres">
      <dgm:prSet presAssocID="{12E26E22-71B0-4386-A84F-ABF2FF66A99F}" presName="parTxOnly" presStyleLbl="node1" presStyleIdx="1" presStyleCnt="4">
        <dgm:presLayoutVars>
          <dgm:chMax val="0"/>
          <dgm:chPref val="0"/>
          <dgm:bulletEnabled val="1"/>
        </dgm:presLayoutVars>
      </dgm:prSet>
      <dgm:spPr/>
      <dgm:t>
        <a:bodyPr/>
        <a:lstStyle/>
        <a:p>
          <a:endParaRPr lang="en-US"/>
        </a:p>
      </dgm:t>
    </dgm:pt>
    <dgm:pt modelId="{01C6BCDE-530E-4D03-9CF5-9AB36CDC1FE1}" type="pres">
      <dgm:prSet presAssocID="{E1826C46-15A2-4345-B986-53D05F21F155}" presName="parTxOnlySpace" presStyleCnt="0"/>
      <dgm:spPr/>
    </dgm:pt>
    <dgm:pt modelId="{268F2328-4548-422B-9C65-80797E16B241}" type="pres">
      <dgm:prSet presAssocID="{A8B05E70-CCF1-4080-8EEE-6873C9D4B630}" presName="parTxOnly" presStyleLbl="node1" presStyleIdx="2" presStyleCnt="4">
        <dgm:presLayoutVars>
          <dgm:chMax val="0"/>
          <dgm:chPref val="0"/>
          <dgm:bulletEnabled val="1"/>
        </dgm:presLayoutVars>
      </dgm:prSet>
      <dgm:spPr/>
      <dgm:t>
        <a:bodyPr/>
        <a:lstStyle/>
        <a:p>
          <a:endParaRPr lang="en-US"/>
        </a:p>
      </dgm:t>
    </dgm:pt>
    <dgm:pt modelId="{8CB78EC1-7B74-4B6E-94C6-5F808A049A1F}" type="pres">
      <dgm:prSet presAssocID="{B6438016-7365-4FC0-A372-D90585B4B6EE}" presName="parTxOnlySpace" presStyleCnt="0"/>
      <dgm:spPr/>
    </dgm:pt>
    <dgm:pt modelId="{BDD0B0F7-A87C-4B5B-A4C3-4E4BE6EB0FE4}" type="pres">
      <dgm:prSet presAssocID="{42147153-A6C2-4177-BA7D-2ACCC2C1B2F7}" presName="parTxOnly" presStyleLbl="node1" presStyleIdx="3" presStyleCnt="4">
        <dgm:presLayoutVars>
          <dgm:chMax val="0"/>
          <dgm:chPref val="0"/>
          <dgm:bulletEnabled val="1"/>
        </dgm:presLayoutVars>
      </dgm:prSet>
      <dgm:spPr/>
      <dgm:t>
        <a:bodyPr/>
        <a:lstStyle/>
        <a:p>
          <a:endParaRPr lang="en-US"/>
        </a:p>
      </dgm:t>
    </dgm:pt>
  </dgm:ptLst>
  <dgm:cxnLst>
    <dgm:cxn modelId="{B8B909D0-D4F6-48D4-81DA-A58F34AE3646}" srcId="{44156040-AF98-4F2C-9909-9F2439F6F588}" destId="{A8B05E70-CCF1-4080-8EEE-6873C9D4B630}" srcOrd="2" destOrd="0" parTransId="{11D1F3D3-0002-4131-9F84-22FBF8692DA9}" sibTransId="{B6438016-7365-4FC0-A372-D90585B4B6EE}"/>
    <dgm:cxn modelId="{49BFAF5C-F370-4D83-854E-277FD9B2B749}" type="presOf" srcId="{44156040-AF98-4F2C-9909-9F2439F6F588}" destId="{1C61A9A2-33F2-469B-8AC4-A104A5A98D78}" srcOrd="0" destOrd="0" presId="urn:microsoft.com/office/officeart/2005/8/layout/chevron1"/>
    <dgm:cxn modelId="{777DC3C6-D336-4C94-A624-E5582A07ECAA}" srcId="{44156040-AF98-4F2C-9909-9F2439F6F588}" destId="{42147153-A6C2-4177-BA7D-2ACCC2C1B2F7}" srcOrd="3" destOrd="0" parTransId="{C6F68745-4C20-4204-96A6-585691399C14}" sibTransId="{0C6B132F-0347-46BA-86A4-3FAFB6676411}"/>
    <dgm:cxn modelId="{B0E2386F-A443-4201-8130-FB9CC25AA154}" srcId="{44156040-AF98-4F2C-9909-9F2439F6F588}" destId="{74020AF3-C700-4606-8917-C6A353D7963A}" srcOrd="0" destOrd="0" parTransId="{87D99D21-0B4A-4259-89FB-0E5941CB535C}" sibTransId="{6CFF1BD9-AE1F-4488-8B72-01186EADA6FF}"/>
    <dgm:cxn modelId="{937639B3-2352-48E4-A96B-F63DF2119D92}" srcId="{44156040-AF98-4F2C-9909-9F2439F6F588}" destId="{12E26E22-71B0-4386-A84F-ABF2FF66A99F}" srcOrd="1" destOrd="0" parTransId="{3A6CB3CB-0F71-4CA8-93AA-0E3E3D59D313}" sibTransId="{E1826C46-15A2-4345-B986-53D05F21F155}"/>
    <dgm:cxn modelId="{E2508F61-160A-4311-B87E-3CBD8A5C338A}" type="presOf" srcId="{A8B05E70-CCF1-4080-8EEE-6873C9D4B630}" destId="{268F2328-4548-422B-9C65-80797E16B241}" srcOrd="0" destOrd="0" presId="urn:microsoft.com/office/officeart/2005/8/layout/chevron1"/>
    <dgm:cxn modelId="{C7456B62-FB28-4296-B208-3A2FBC7B9F35}" type="presOf" srcId="{12E26E22-71B0-4386-A84F-ABF2FF66A99F}" destId="{919A589F-F74A-40C3-BE88-AB8730BCAB04}" srcOrd="0" destOrd="0" presId="urn:microsoft.com/office/officeart/2005/8/layout/chevron1"/>
    <dgm:cxn modelId="{206A50E8-C60E-46AE-92C6-8DD678E28BC0}" type="presOf" srcId="{74020AF3-C700-4606-8917-C6A353D7963A}" destId="{881B8FEC-9D20-4669-BB2E-FA9CEA0BE5A9}" srcOrd="0" destOrd="0" presId="urn:microsoft.com/office/officeart/2005/8/layout/chevron1"/>
    <dgm:cxn modelId="{7CFD5A88-29EF-450A-97C0-B90B87EC34DA}" type="presOf" srcId="{42147153-A6C2-4177-BA7D-2ACCC2C1B2F7}" destId="{BDD0B0F7-A87C-4B5B-A4C3-4E4BE6EB0FE4}" srcOrd="0" destOrd="0" presId="urn:microsoft.com/office/officeart/2005/8/layout/chevron1"/>
    <dgm:cxn modelId="{952D7BC3-A2B5-4DD2-8BAC-EB6B49FF35B0}" type="presParOf" srcId="{1C61A9A2-33F2-469B-8AC4-A104A5A98D78}" destId="{881B8FEC-9D20-4669-BB2E-FA9CEA0BE5A9}" srcOrd="0" destOrd="0" presId="urn:microsoft.com/office/officeart/2005/8/layout/chevron1"/>
    <dgm:cxn modelId="{8C578587-6E5B-4F16-9C5D-35D273AC3400}" type="presParOf" srcId="{1C61A9A2-33F2-469B-8AC4-A104A5A98D78}" destId="{705DFC51-4C30-4A07-9F0C-6EB770961C6F}" srcOrd="1" destOrd="0" presId="urn:microsoft.com/office/officeart/2005/8/layout/chevron1"/>
    <dgm:cxn modelId="{7F6EFAB8-FD9D-4BB5-8EA3-62687AA923F7}" type="presParOf" srcId="{1C61A9A2-33F2-469B-8AC4-A104A5A98D78}" destId="{919A589F-F74A-40C3-BE88-AB8730BCAB04}" srcOrd="2" destOrd="0" presId="urn:microsoft.com/office/officeart/2005/8/layout/chevron1"/>
    <dgm:cxn modelId="{16F07DF2-EFE3-42F3-863A-48B33FA6B8AA}" type="presParOf" srcId="{1C61A9A2-33F2-469B-8AC4-A104A5A98D78}" destId="{01C6BCDE-530E-4D03-9CF5-9AB36CDC1FE1}" srcOrd="3" destOrd="0" presId="urn:microsoft.com/office/officeart/2005/8/layout/chevron1"/>
    <dgm:cxn modelId="{C8F9CA29-E700-4F09-950C-020FADD6A3DC}" type="presParOf" srcId="{1C61A9A2-33F2-469B-8AC4-A104A5A98D78}" destId="{268F2328-4548-422B-9C65-80797E16B241}" srcOrd="4" destOrd="0" presId="urn:microsoft.com/office/officeart/2005/8/layout/chevron1"/>
    <dgm:cxn modelId="{5DF31C88-F048-4979-8EE1-E85405593068}" type="presParOf" srcId="{1C61A9A2-33F2-469B-8AC4-A104A5A98D78}" destId="{8CB78EC1-7B74-4B6E-94C6-5F808A049A1F}" srcOrd="5" destOrd="0" presId="urn:microsoft.com/office/officeart/2005/8/layout/chevron1"/>
    <dgm:cxn modelId="{5A9762B0-F20E-40AA-B730-048EB325EDA7}" type="presParOf" srcId="{1C61A9A2-33F2-469B-8AC4-A104A5A98D78}" destId="{BDD0B0F7-A87C-4B5B-A4C3-4E4BE6EB0FE4}"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1B8FEC-9D20-4669-BB2E-FA9CEA0BE5A9}">
      <dsp:nvSpPr>
        <dsp:cNvPr id="0" name=""/>
        <dsp:cNvSpPr/>
      </dsp:nvSpPr>
      <dsp:spPr>
        <a:xfrm>
          <a:off x="2390" y="291747"/>
          <a:ext cx="1391771" cy="556708"/>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Capture</a:t>
          </a:r>
          <a:endParaRPr lang="en-US" sz="1500" kern="1200" dirty="0"/>
        </a:p>
      </dsp:txBody>
      <dsp:txXfrm>
        <a:off x="280744" y="291747"/>
        <a:ext cx="835063" cy="556708"/>
      </dsp:txXfrm>
    </dsp:sp>
    <dsp:sp modelId="{919A589F-F74A-40C3-BE88-AB8730BCAB04}">
      <dsp:nvSpPr>
        <dsp:cNvPr id="0" name=""/>
        <dsp:cNvSpPr/>
      </dsp:nvSpPr>
      <dsp:spPr>
        <a:xfrm>
          <a:off x="1254985" y="291747"/>
          <a:ext cx="1391771" cy="556708"/>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Classify</a:t>
          </a:r>
          <a:endParaRPr lang="en-US" sz="1500" kern="1200" dirty="0"/>
        </a:p>
      </dsp:txBody>
      <dsp:txXfrm>
        <a:off x="1533339" y="291747"/>
        <a:ext cx="835063" cy="556708"/>
      </dsp:txXfrm>
    </dsp:sp>
    <dsp:sp modelId="{268F2328-4548-422B-9C65-80797E16B241}">
      <dsp:nvSpPr>
        <dsp:cNvPr id="0" name=""/>
        <dsp:cNvSpPr/>
      </dsp:nvSpPr>
      <dsp:spPr>
        <a:xfrm>
          <a:off x="2507579" y="291747"/>
          <a:ext cx="1391771" cy="556708"/>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Evaluate</a:t>
          </a:r>
          <a:endParaRPr lang="en-US" sz="1500" kern="1200" dirty="0"/>
        </a:p>
      </dsp:txBody>
      <dsp:txXfrm>
        <a:off x="2785933" y="291747"/>
        <a:ext cx="835063" cy="556708"/>
      </dsp:txXfrm>
    </dsp:sp>
    <dsp:sp modelId="{BDD0B0F7-A87C-4B5B-A4C3-4E4BE6EB0FE4}">
      <dsp:nvSpPr>
        <dsp:cNvPr id="0" name=""/>
        <dsp:cNvSpPr/>
      </dsp:nvSpPr>
      <dsp:spPr>
        <a:xfrm>
          <a:off x="3760173" y="291747"/>
          <a:ext cx="1391771" cy="556708"/>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Control</a:t>
          </a:r>
          <a:endParaRPr lang="en-US" sz="1500" kern="1200" dirty="0"/>
        </a:p>
      </dsp:txBody>
      <dsp:txXfrm>
        <a:off x="4038527" y="291747"/>
        <a:ext cx="835063" cy="55670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pPr/>
              <a:t>1/10/2018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pPr/>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pPr/>
              <a:t>1/10/2018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pPr/>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pPr/>
              <a:t>1</a:t>
            </a:fld>
            <a:endParaRPr lang="en-US"/>
          </a:p>
        </p:txBody>
      </p:sp>
    </p:spTree>
    <p:extLst>
      <p:ext uri="{BB962C8B-B14F-4D97-AF65-F5344CB8AC3E}">
        <p14:creationId xmlns:p14="http://schemas.microsoft.com/office/powerpoint/2010/main" val="15424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pPr/>
              <a:t>1/10/2018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pPr/>
              <a:t>1/10/2018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pPr/>
              <a:t>1/10/2018</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pPr/>
              <a:t>1/10/2018</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pPr/>
              <a:t>1/10/2018</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smtClean="0"/>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smtClean="0"/>
              <a:t>Click icon to add picture</a:t>
            </a:r>
            <a:endParaRPr lang="en-US"/>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pPr/>
              <a:t>1/10/2018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pPr/>
              <a:t>1/10/2018</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pPr/>
              <a:t>1/10/2018</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pPr/>
              <a:t>1/10/2018</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pPr/>
              <a:t>1/10/2018</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pPr/>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1/10/2018</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0027" y="2399461"/>
            <a:ext cx="5842585" cy="2470138"/>
          </a:xfrm>
        </p:spPr>
        <p:txBody>
          <a:bodyPr anchor="ctr">
            <a:normAutofit/>
          </a:bodyPr>
          <a:lstStyle/>
          <a:p>
            <a:r>
              <a:rPr lang="en-US" sz="3600" dirty="0" smtClean="0"/>
              <a:t>Intelligent Traffic Management / Control System</a:t>
            </a:r>
            <a:endParaRPr lang="en-US" sz="3600" dirty="0"/>
          </a:p>
        </p:txBody>
      </p:sp>
      <p:pic>
        <p:nvPicPr>
          <p:cNvPr id="5" name="Picture Placeholder 4" descr="City street with motion blu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4" b="14"/>
          <a:stretch>
            <a:fillRect/>
          </a:stretch>
        </p:blipFill>
        <p:spPr/>
      </p:pic>
      <p:sp>
        <p:nvSpPr>
          <p:cNvPr id="3" name="Subtitle 2"/>
          <p:cNvSpPr>
            <a:spLocks noGrp="1"/>
          </p:cNvSpPr>
          <p:nvPr>
            <p:ph type="subTitle" idx="1"/>
          </p:nvPr>
        </p:nvSpPr>
        <p:spPr>
          <a:xfrm>
            <a:off x="1563848" y="4446165"/>
            <a:ext cx="5591961" cy="1600200"/>
          </a:xfrm>
        </p:spPr>
        <p:txBody>
          <a:bodyPr>
            <a:normAutofit/>
          </a:bodyPr>
          <a:lstStyle/>
          <a:p>
            <a:pPr>
              <a:lnSpc>
                <a:spcPct val="100000"/>
              </a:lnSpc>
            </a:pPr>
            <a:r>
              <a:rPr lang="en-US" sz="2000" dirty="0" smtClean="0"/>
              <a:t>Problem Code   : #</a:t>
            </a:r>
            <a:r>
              <a:rPr lang="en-US" sz="2000" dirty="0"/>
              <a:t>GTS2</a:t>
            </a:r>
          </a:p>
          <a:p>
            <a:pPr>
              <a:lnSpc>
                <a:spcPct val="100000"/>
              </a:lnSpc>
            </a:pPr>
            <a:r>
              <a:rPr lang="en-US" sz="2000" dirty="0"/>
              <a:t>Team </a:t>
            </a:r>
            <a:r>
              <a:rPr lang="en-US" sz="2000" dirty="0" smtClean="0"/>
              <a:t>Lead</a:t>
            </a:r>
            <a:r>
              <a:rPr lang="en-US" sz="2000" dirty="0"/>
              <a:t>	</a:t>
            </a:r>
            <a:r>
              <a:rPr lang="en-US" sz="2000" dirty="0" smtClean="0"/>
              <a:t>: Harsha </a:t>
            </a:r>
            <a:r>
              <a:rPr lang="en-US" sz="2000" dirty="0"/>
              <a:t>Vardhan </a:t>
            </a:r>
            <a:r>
              <a:rPr lang="en-US" sz="2000" dirty="0" smtClean="0"/>
              <a:t>Pendyala</a:t>
            </a:r>
            <a:endParaRPr lang="en-US" sz="2000" dirty="0"/>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	Using computer vision technology we can classify and count the vehicles on a particular road and based on the count we can compare with other roads on the same junction using the cc cameras mounted at traffic signals. With this system we can dynamically control the priority and time duration of signals at real time automatically.</a:t>
            </a:r>
          </a:p>
          <a:p>
            <a:pPr marL="0" indent="0">
              <a:buNone/>
            </a:pPr>
            <a:r>
              <a:rPr lang="en-US" dirty="0"/>
              <a:t>	</a:t>
            </a:r>
            <a:r>
              <a:rPr lang="en-US" dirty="0" smtClean="0"/>
              <a:t>Authorized personal can also monitor the current traffic on any junction at real time we can also have flexibility to manually operate any traffic junction from remote location.</a:t>
            </a:r>
          </a:p>
          <a:p>
            <a:pPr marL="0" indent="0">
              <a:buNone/>
            </a:pPr>
            <a:r>
              <a:rPr lang="en-US" dirty="0"/>
              <a:t>	B</a:t>
            </a:r>
            <a:r>
              <a:rPr lang="en-US" dirty="0" smtClean="0"/>
              <a:t>est thing about this system is we can not only control the traffic but also record the traffic patterns on every junction and take necessary measures or actions to eliminate the causes for the traffic. </a:t>
            </a:r>
            <a:r>
              <a:rPr lang="en-US" dirty="0"/>
              <a:t>T</a:t>
            </a:r>
            <a:r>
              <a:rPr lang="en-US" dirty="0" smtClean="0"/>
              <a:t>he number of accidents which happen during rights can be greatly reduced ensuring better road safety and we can have the flexibility of diverting the incoming traffic of a junction through any media or updates in any abnormal conditions like sewage problems, road accidents, road repairs etc.</a:t>
            </a:r>
            <a:endParaRPr lang="en-US" dirty="0"/>
          </a:p>
        </p:txBody>
      </p:sp>
    </p:spTree>
    <p:extLst>
      <p:ext uri="{BB962C8B-B14F-4D97-AF65-F5344CB8AC3E}">
        <p14:creationId xmlns:p14="http://schemas.microsoft.com/office/powerpoint/2010/main" val="357423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PROBLEMS OF TRADITIONAL TRAFFIC LIGHTS</a:t>
            </a:r>
            <a:endParaRPr lang="en-US" sz="2800" dirty="0"/>
          </a:p>
        </p:txBody>
      </p:sp>
      <p:sp>
        <p:nvSpPr>
          <p:cNvPr id="3" name="Content Placeholder 2"/>
          <p:cNvSpPr>
            <a:spLocks noGrp="1"/>
          </p:cNvSpPr>
          <p:nvPr>
            <p:ph idx="1"/>
          </p:nvPr>
        </p:nvSpPr>
        <p:spPr/>
        <p:txBody>
          <a:bodyPr/>
          <a:lstStyle/>
          <a:p>
            <a:pPr algn="just"/>
            <a:r>
              <a:rPr lang="en-IN" dirty="0"/>
              <a:t>Rules for allocating traffic light colours to measures are inconsistently defined and used</a:t>
            </a:r>
            <a:r>
              <a:rPr lang="en-IN" dirty="0" smtClean="0"/>
              <a:t>.</a:t>
            </a:r>
          </a:p>
          <a:p>
            <a:pPr algn="just"/>
            <a:r>
              <a:rPr lang="en-IN" dirty="0"/>
              <a:t>Interpretation of traffic lights is rarely consistent with performance improvement.</a:t>
            </a:r>
          </a:p>
          <a:p>
            <a:pPr algn="just"/>
            <a:r>
              <a:rPr lang="en-IN" dirty="0" smtClean="0"/>
              <a:t>Traffic </a:t>
            </a:r>
            <a:r>
              <a:rPr lang="en-IN" dirty="0"/>
              <a:t>light rules are statistically invalid assessments of current performance</a:t>
            </a:r>
            <a:r>
              <a:rPr lang="en-IN" dirty="0" smtClean="0"/>
              <a:t>.</a:t>
            </a:r>
          </a:p>
          <a:p>
            <a:pPr algn="just"/>
            <a:r>
              <a:rPr lang="en-IN" dirty="0" smtClean="0"/>
              <a:t>Traffic light does not implement emergency protocols.</a:t>
            </a:r>
            <a:endParaRPr lang="en-IN" dirty="0"/>
          </a:p>
        </p:txBody>
      </p:sp>
    </p:spTree>
    <p:extLst>
      <p:ext uri="{BB962C8B-B14F-4D97-AF65-F5344CB8AC3E}">
        <p14:creationId xmlns:p14="http://schemas.microsoft.com/office/powerpoint/2010/main" val="367147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	Taking snaps of the real time traffic, the classifier classifies the types and number of vehicles on each lane. Based on the weightage of each lane, the classifier assigns priority to each by comparing one another. </a:t>
            </a:r>
          </a:p>
          <a:p>
            <a:pPr marL="0" indent="0">
              <a:buNone/>
            </a:pPr>
            <a:r>
              <a:rPr lang="en-US" sz="2000" dirty="0" smtClean="0"/>
              <a:t>	Based on this priority, the system defines which lane to be signaled green and for what duration and controls the lanes. This data is transmitted to the Traffic Light controller where the actual triggering of lights takes place.</a:t>
            </a:r>
          </a:p>
          <a:p>
            <a:pPr marL="0" indent="0">
              <a:buNone/>
            </a:pPr>
            <a:r>
              <a:rPr lang="en-US" sz="2000" dirty="0" smtClean="0"/>
              <a:t>	Authorized personal can also monitor the current traffic on any junction at real time. We can also have flexibility to manually operate any traffic junction from remote location.</a:t>
            </a:r>
          </a:p>
          <a:p>
            <a:pPr marL="0" indent="0">
              <a:buNone/>
            </a:pPr>
            <a:r>
              <a:rPr lang="en-US" sz="2000" dirty="0" smtClean="0"/>
              <a:t>	After every classification the classifier stores the weightage or traffic density of each lanes to its distributed server. Which can be used to predict future traffic based on the historic pattern’s.</a:t>
            </a:r>
          </a:p>
        </p:txBody>
      </p:sp>
      <p:graphicFrame>
        <p:nvGraphicFramePr>
          <p:cNvPr id="4" name="Content Placeholder 5" descr="Basic Chevron Process diagram showing 4 steps arranged from left to right"/>
          <p:cNvGraphicFramePr>
            <a:graphicFrameLocks/>
          </p:cNvGraphicFramePr>
          <p:nvPr>
            <p:extLst>
              <p:ext uri="{D42A27DB-BD31-4B8C-83A1-F6EECF244321}">
                <p14:modId xmlns:p14="http://schemas.microsoft.com/office/powerpoint/2010/main" val="2503295519"/>
              </p:ext>
            </p:extLst>
          </p:nvPr>
        </p:nvGraphicFramePr>
        <p:xfrm>
          <a:off x="5860409" y="5402510"/>
          <a:ext cx="5154336" cy="11402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9290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PRODUCT</a:t>
            </a:r>
            <a:endParaRPr lang="en-US" dirty="0"/>
          </a:p>
        </p:txBody>
      </p:sp>
      <p:sp>
        <p:nvSpPr>
          <p:cNvPr id="3" name="Content Placeholder 2"/>
          <p:cNvSpPr>
            <a:spLocks noGrp="1"/>
          </p:cNvSpPr>
          <p:nvPr>
            <p:ph idx="1"/>
          </p:nvPr>
        </p:nvSpPr>
        <p:spPr/>
        <p:txBody>
          <a:bodyPr/>
          <a:lstStyle/>
          <a:p>
            <a:pPr marL="0" indent="0">
              <a:buNone/>
            </a:pPr>
            <a:r>
              <a:rPr lang="en-US" dirty="0" smtClean="0"/>
              <a:t>Intelligent traffic management system which provides</a:t>
            </a:r>
          </a:p>
          <a:p>
            <a:r>
              <a:rPr lang="en-US" dirty="0" smtClean="0"/>
              <a:t>Better control and load balancing at critical signals during VIP movements.</a:t>
            </a:r>
          </a:p>
          <a:p>
            <a:r>
              <a:rPr lang="en-US" dirty="0" smtClean="0"/>
              <a:t>Better co-ordination between health and traffic during organ transplant process.</a:t>
            </a:r>
          </a:p>
          <a:p>
            <a:r>
              <a:rPr lang="en-US" dirty="0" smtClean="0"/>
              <a:t>Help for developing strong historical database for future traffic planning.</a:t>
            </a:r>
          </a:p>
          <a:p>
            <a:r>
              <a:rPr lang="en-US" dirty="0" smtClean="0"/>
              <a:t>Information to civic society.</a:t>
            </a:r>
            <a:endParaRPr lang="en-US" dirty="0"/>
          </a:p>
        </p:txBody>
      </p:sp>
      <p:sp>
        <p:nvSpPr>
          <p:cNvPr id="4" name="Title 3"/>
          <p:cNvSpPr txBox="1">
            <a:spLocks/>
          </p:cNvSpPr>
          <p:nvPr/>
        </p:nvSpPr>
        <p:spPr>
          <a:xfrm>
            <a:off x="4743276" y="5471397"/>
            <a:ext cx="2999763" cy="70080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r>
              <a:rPr lang="en-IN" b="1" dirty="0" smtClean="0">
                <a:solidFill>
                  <a:srgbClr val="EF7920"/>
                </a:solidFill>
              </a:rPr>
              <a:t>TRAFICOLUS</a:t>
            </a:r>
            <a:endParaRPr lang="en-IN" b="1" dirty="0">
              <a:solidFill>
                <a:srgbClr val="EF7920"/>
              </a:solidFill>
            </a:endParaRPr>
          </a:p>
        </p:txBody>
      </p:sp>
      <p:sp>
        <p:nvSpPr>
          <p:cNvPr id="5" name="Subtitle 4"/>
          <p:cNvSpPr txBox="1">
            <a:spLocks/>
          </p:cNvSpPr>
          <p:nvPr/>
        </p:nvSpPr>
        <p:spPr>
          <a:xfrm>
            <a:off x="4245646" y="6172200"/>
            <a:ext cx="4596351" cy="859549"/>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IN" b="1" i="1" dirty="0" smtClean="0">
                <a:solidFill>
                  <a:srgbClr val="1EB7C0"/>
                </a:solidFill>
              </a:rPr>
              <a:t>New Way To Hit The Roads</a:t>
            </a:r>
            <a:endParaRPr lang="en-IN" b="1" i="1" dirty="0">
              <a:solidFill>
                <a:srgbClr val="1EB7C0"/>
              </a:solidFill>
            </a:endParaRPr>
          </a:p>
        </p:txBody>
      </p:sp>
    </p:spTree>
    <p:extLst>
      <p:ext uri="{BB962C8B-B14F-4D97-AF65-F5344CB8AC3E}">
        <p14:creationId xmlns:p14="http://schemas.microsoft.com/office/powerpoint/2010/main" val="133655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direction presentation (widescreen)</Template>
  <TotalTime>231</TotalTime>
  <Words>152</Words>
  <Application>Microsoft Office PowerPoint</Application>
  <PresentationFormat>Widescreen</PresentationFormat>
  <Paragraphs>31</Paragraphs>
  <Slides>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Book Antiqua</vt:lpstr>
      <vt:lpstr>Sales Direction 16X9</vt:lpstr>
      <vt:lpstr>Intelligent Traffic Management / Control System</vt:lpstr>
      <vt:lpstr>ABSTRACT</vt:lpstr>
      <vt:lpstr>PROBLEMS OF TRADITIONAL TRAFFIC LIGHTS</vt:lpstr>
      <vt:lpstr>APPROACH</vt:lpstr>
      <vt:lpstr>END PRODUCT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HORN</dc:title>
  <dc:creator>Arshaque Mohammed</dc:creator>
  <cp:lastModifiedBy>Arshaque Mohammed</cp:lastModifiedBy>
  <cp:revision>39</cp:revision>
  <dcterms:created xsi:type="dcterms:W3CDTF">2017-12-11T09:56:13Z</dcterms:created>
  <dcterms:modified xsi:type="dcterms:W3CDTF">2018-01-10T16:26:48Z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