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7" r:id="rId2"/>
    <p:sldId id="258" r:id="rId3"/>
    <p:sldId id="259" r:id="rId4"/>
    <p:sldId id="270" r:id="rId5"/>
    <p:sldId id="271" r:id="rId6"/>
    <p:sldId id="272" r:id="rId7"/>
    <p:sldId id="274" r:id="rId8"/>
    <p:sldId id="265" r:id="rId9"/>
    <p:sldId id="264" r:id="rId10"/>
    <p:sldId id="261" r:id="rId11"/>
    <p:sldId id="273"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F7920"/>
    <a:srgbClr val="1EB7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93556" autoAdjust="0"/>
  </p:normalViewPr>
  <p:slideViewPr>
    <p:cSldViewPr snapToGrid="0">
      <p:cViewPr>
        <p:scale>
          <a:sx n="75" d="100"/>
          <a:sy n="75" d="100"/>
        </p:scale>
        <p:origin x="-684" y="-31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56040-AF98-4F2C-9909-9F2439F6F588}" type="doc">
      <dgm:prSet loTypeId="urn:microsoft.com/office/officeart/2005/8/layout/chevron1" loCatId="process" qsTypeId="urn:microsoft.com/office/officeart/2005/8/quickstyle/simple1" qsCatId="simple" csTypeId="urn:microsoft.com/office/officeart/2005/8/colors/accent1_1" csCatId="accent1" phldr="1"/>
      <dgm:spPr/>
    </dgm:pt>
    <dgm:pt modelId="{74020AF3-C700-4606-8917-C6A353D7963A}">
      <dgm:prSet phldrT="[Text]"/>
      <dgm:spPr/>
      <dgm:t>
        <a:bodyPr/>
        <a:lstStyle/>
        <a:p>
          <a:r>
            <a:rPr lang="en-US" dirty="0" smtClean="0"/>
            <a:t>Capture</a:t>
          </a:r>
          <a:endParaRPr lang="en-US" dirty="0"/>
        </a:p>
      </dgm:t>
      <dgm:extLst>
        <a:ext uri="{E40237B7-FDA0-4F09-8148-C483321AD2D9}">
          <dgm14:cNvPr xmlns="" xmlns:dgm14="http://schemas.microsoft.com/office/drawing/2010/diagram" id="0" name="" title="Step 1 title"/>
        </a:ext>
      </dgm:extLst>
    </dgm:pt>
    <dgm:pt modelId="{87D99D21-0B4A-4259-89FB-0E5941CB535C}" type="parTrans" cxnId="{B0E2386F-A443-4201-8130-FB9CC25AA154}">
      <dgm:prSet/>
      <dgm:spPr/>
      <dgm:t>
        <a:bodyPr/>
        <a:lstStyle/>
        <a:p>
          <a:endParaRPr lang="en-US"/>
        </a:p>
      </dgm:t>
    </dgm:pt>
    <dgm:pt modelId="{6CFF1BD9-AE1F-4488-8B72-01186EADA6FF}" type="sibTrans" cxnId="{B0E2386F-A443-4201-8130-FB9CC25AA154}">
      <dgm:prSet/>
      <dgm:spPr/>
      <dgm:t>
        <a:bodyPr/>
        <a:lstStyle/>
        <a:p>
          <a:endParaRPr lang="en-US"/>
        </a:p>
      </dgm:t>
    </dgm:pt>
    <dgm:pt modelId="{12E26E22-71B0-4386-A84F-ABF2FF66A99F}">
      <dgm:prSet phldrT="[Text]"/>
      <dgm:spPr/>
      <dgm:t>
        <a:bodyPr/>
        <a:lstStyle/>
        <a:p>
          <a:r>
            <a:rPr lang="en-US" dirty="0" smtClean="0"/>
            <a:t>Classify</a:t>
          </a:r>
          <a:endParaRPr lang="en-US" dirty="0"/>
        </a:p>
      </dgm:t>
      <dgm:extLst>
        <a:ext uri="{E40237B7-FDA0-4F09-8148-C483321AD2D9}">
          <dgm14:cNvPr xmlns="" xmlns:dgm14="http://schemas.microsoft.com/office/drawing/2010/diagram" id="0" name="" title="Step 2 title"/>
        </a:ext>
      </dgm:extLst>
    </dgm:pt>
    <dgm:pt modelId="{3A6CB3CB-0F71-4CA8-93AA-0E3E3D59D313}" type="parTrans" cxnId="{937639B3-2352-48E4-A96B-F63DF2119D92}">
      <dgm:prSet/>
      <dgm:spPr/>
      <dgm:t>
        <a:bodyPr/>
        <a:lstStyle/>
        <a:p>
          <a:endParaRPr lang="en-US"/>
        </a:p>
      </dgm:t>
    </dgm:pt>
    <dgm:pt modelId="{E1826C46-15A2-4345-B986-53D05F21F155}" type="sibTrans" cxnId="{937639B3-2352-48E4-A96B-F63DF2119D92}">
      <dgm:prSet/>
      <dgm:spPr/>
      <dgm:t>
        <a:bodyPr/>
        <a:lstStyle/>
        <a:p>
          <a:endParaRPr lang="en-US"/>
        </a:p>
      </dgm:t>
    </dgm:pt>
    <dgm:pt modelId="{A8B05E70-CCF1-4080-8EEE-6873C9D4B630}">
      <dgm:prSet phldrT="[Text]"/>
      <dgm:spPr/>
      <dgm:t>
        <a:bodyPr/>
        <a:lstStyle/>
        <a:p>
          <a:r>
            <a:rPr lang="en-US" dirty="0" smtClean="0"/>
            <a:t>Evaluate</a:t>
          </a:r>
          <a:endParaRPr lang="en-US" dirty="0"/>
        </a:p>
      </dgm:t>
      <dgm:extLst>
        <a:ext uri="{E40237B7-FDA0-4F09-8148-C483321AD2D9}">
          <dgm14:cNvPr xmlns="" xmlns:dgm14="http://schemas.microsoft.com/office/drawing/2010/diagram" id="0" name="" title="Step 3 title"/>
        </a:ext>
      </dgm:extLst>
    </dgm:pt>
    <dgm:pt modelId="{11D1F3D3-0002-4131-9F84-22FBF8692DA9}" type="parTrans" cxnId="{B8B909D0-D4F6-48D4-81DA-A58F34AE3646}">
      <dgm:prSet/>
      <dgm:spPr/>
      <dgm:t>
        <a:bodyPr/>
        <a:lstStyle/>
        <a:p>
          <a:endParaRPr lang="en-US"/>
        </a:p>
      </dgm:t>
    </dgm:pt>
    <dgm:pt modelId="{B6438016-7365-4FC0-A372-D90585B4B6EE}" type="sibTrans" cxnId="{B8B909D0-D4F6-48D4-81DA-A58F34AE3646}">
      <dgm:prSet/>
      <dgm:spPr/>
      <dgm:t>
        <a:bodyPr/>
        <a:lstStyle/>
        <a:p>
          <a:endParaRPr lang="en-US"/>
        </a:p>
      </dgm:t>
    </dgm:pt>
    <dgm:pt modelId="{42147153-A6C2-4177-BA7D-2ACCC2C1B2F7}">
      <dgm:prSet phldrT="[Text]"/>
      <dgm:spPr/>
      <dgm:t>
        <a:bodyPr/>
        <a:lstStyle/>
        <a:p>
          <a:r>
            <a:rPr lang="en-US" dirty="0" smtClean="0"/>
            <a:t>Control</a:t>
          </a:r>
          <a:endParaRPr lang="en-US" dirty="0"/>
        </a:p>
      </dgm:t>
      <dgm:extLst>
        <a:ext uri="{E40237B7-FDA0-4F09-8148-C483321AD2D9}">
          <dgm14:cNvPr xmlns="" xmlns:dgm14="http://schemas.microsoft.com/office/drawing/2010/diagram" id="0" name="" title="Step 4 title"/>
        </a:ext>
      </dgm:extLst>
    </dgm:pt>
    <dgm:pt modelId="{C6F68745-4C20-4204-96A6-585691399C14}" type="parTrans" cxnId="{777DC3C6-D336-4C94-A624-E5582A07ECAA}">
      <dgm:prSet/>
      <dgm:spPr/>
      <dgm:t>
        <a:bodyPr/>
        <a:lstStyle/>
        <a:p>
          <a:endParaRPr lang="en-US"/>
        </a:p>
      </dgm:t>
    </dgm:pt>
    <dgm:pt modelId="{0C6B132F-0347-46BA-86A4-3FAFB6676411}" type="sibTrans" cxnId="{777DC3C6-D336-4C94-A624-E5582A07ECAA}">
      <dgm:prSet/>
      <dgm:spPr/>
      <dgm:t>
        <a:bodyPr/>
        <a:lstStyle/>
        <a:p>
          <a:endParaRPr lang="en-US"/>
        </a:p>
      </dgm:t>
    </dgm:pt>
    <dgm:pt modelId="{1C61A9A2-33F2-469B-8AC4-A104A5A98D78}" type="pres">
      <dgm:prSet presAssocID="{44156040-AF98-4F2C-9909-9F2439F6F588}" presName="Name0" presStyleCnt="0">
        <dgm:presLayoutVars>
          <dgm:dir/>
          <dgm:animLvl val="lvl"/>
          <dgm:resizeHandles val="exact"/>
        </dgm:presLayoutVars>
      </dgm:prSet>
      <dgm:spPr/>
    </dgm:pt>
    <dgm:pt modelId="{881B8FEC-9D20-4669-BB2E-FA9CEA0BE5A9}" type="pres">
      <dgm:prSet presAssocID="{74020AF3-C700-4606-8917-C6A353D7963A}" presName="parTxOnly" presStyleLbl="node1" presStyleIdx="0" presStyleCnt="4">
        <dgm:presLayoutVars>
          <dgm:chMax val="0"/>
          <dgm:chPref val="0"/>
          <dgm:bulletEnabled val="1"/>
        </dgm:presLayoutVars>
      </dgm:prSet>
      <dgm:spPr/>
      <dgm:t>
        <a:bodyPr/>
        <a:lstStyle/>
        <a:p>
          <a:endParaRPr lang="en-US"/>
        </a:p>
      </dgm:t>
    </dgm:pt>
    <dgm:pt modelId="{705DFC51-4C30-4A07-9F0C-6EB770961C6F}" type="pres">
      <dgm:prSet presAssocID="{6CFF1BD9-AE1F-4488-8B72-01186EADA6FF}" presName="parTxOnlySpace" presStyleCnt="0"/>
      <dgm:spPr/>
    </dgm:pt>
    <dgm:pt modelId="{919A589F-F74A-40C3-BE88-AB8730BCAB04}" type="pres">
      <dgm:prSet presAssocID="{12E26E22-71B0-4386-A84F-ABF2FF66A99F}" presName="parTxOnly" presStyleLbl="node1" presStyleIdx="1" presStyleCnt="4">
        <dgm:presLayoutVars>
          <dgm:chMax val="0"/>
          <dgm:chPref val="0"/>
          <dgm:bulletEnabled val="1"/>
        </dgm:presLayoutVars>
      </dgm:prSet>
      <dgm:spPr/>
      <dgm:t>
        <a:bodyPr/>
        <a:lstStyle/>
        <a:p>
          <a:endParaRPr lang="en-US"/>
        </a:p>
      </dgm:t>
    </dgm:pt>
    <dgm:pt modelId="{01C6BCDE-530E-4D03-9CF5-9AB36CDC1FE1}" type="pres">
      <dgm:prSet presAssocID="{E1826C46-15A2-4345-B986-53D05F21F155}" presName="parTxOnlySpace" presStyleCnt="0"/>
      <dgm:spPr/>
    </dgm:pt>
    <dgm:pt modelId="{268F2328-4548-422B-9C65-80797E16B241}" type="pres">
      <dgm:prSet presAssocID="{A8B05E70-CCF1-4080-8EEE-6873C9D4B630}" presName="parTxOnly" presStyleLbl="node1" presStyleIdx="2" presStyleCnt="4">
        <dgm:presLayoutVars>
          <dgm:chMax val="0"/>
          <dgm:chPref val="0"/>
          <dgm:bulletEnabled val="1"/>
        </dgm:presLayoutVars>
      </dgm:prSet>
      <dgm:spPr/>
      <dgm:t>
        <a:bodyPr/>
        <a:lstStyle/>
        <a:p>
          <a:endParaRPr lang="en-US"/>
        </a:p>
      </dgm:t>
    </dgm:pt>
    <dgm:pt modelId="{8CB78EC1-7B74-4B6E-94C6-5F808A049A1F}" type="pres">
      <dgm:prSet presAssocID="{B6438016-7365-4FC0-A372-D90585B4B6EE}" presName="parTxOnlySpace" presStyleCnt="0"/>
      <dgm:spPr/>
    </dgm:pt>
    <dgm:pt modelId="{BDD0B0F7-A87C-4B5B-A4C3-4E4BE6EB0FE4}" type="pres">
      <dgm:prSet presAssocID="{42147153-A6C2-4177-BA7D-2ACCC2C1B2F7}" presName="parTxOnly" presStyleLbl="node1" presStyleIdx="3" presStyleCnt="4">
        <dgm:presLayoutVars>
          <dgm:chMax val="0"/>
          <dgm:chPref val="0"/>
          <dgm:bulletEnabled val="1"/>
        </dgm:presLayoutVars>
      </dgm:prSet>
      <dgm:spPr/>
      <dgm:t>
        <a:bodyPr/>
        <a:lstStyle/>
        <a:p>
          <a:endParaRPr lang="en-US"/>
        </a:p>
      </dgm:t>
    </dgm:pt>
  </dgm:ptLst>
  <dgm:cxnLst>
    <dgm:cxn modelId="{B0E2386F-A443-4201-8130-FB9CC25AA154}" srcId="{44156040-AF98-4F2C-9909-9F2439F6F588}" destId="{74020AF3-C700-4606-8917-C6A353D7963A}" srcOrd="0" destOrd="0" parTransId="{87D99D21-0B4A-4259-89FB-0E5941CB535C}" sibTransId="{6CFF1BD9-AE1F-4488-8B72-01186EADA6FF}"/>
    <dgm:cxn modelId="{383A5CFE-2D64-4002-A7C0-1E621409BFD6}" type="presOf" srcId="{44156040-AF98-4F2C-9909-9F2439F6F588}" destId="{1C61A9A2-33F2-469B-8AC4-A104A5A98D78}" srcOrd="0" destOrd="0" presId="urn:microsoft.com/office/officeart/2005/8/layout/chevron1"/>
    <dgm:cxn modelId="{BF4A375F-A05B-45C3-9731-23DBACB9FC02}" type="presOf" srcId="{12E26E22-71B0-4386-A84F-ABF2FF66A99F}" destId="{919A589F-F74A-40C3-BE88-AB8730BCAB04}" srcOrd="0" destOrd="0" presId="urn:microsoft.com/office/officeart/2005/8/layout/chevron1"/>
    <dgm:cxn modelId="{9E75EA9C-2122-47C1-897A-5BBDE8D78AC4}" type="presOf" srcId="{A8B05E70-CCF1-4080-8EEE-6873C9D4B630}" destId="{268F2328-4548-422B-9C65-80797E16B241}" srcOrd="0" destOrd="0" presId="urn:microsoft.com/office/officeart/2005/8/layout/chevron1"/>
    <dgm:cxn modelId="{B8B909D0-D4F6-48D4-81DA-A58F34AE3646}" srcId="{44156040-AF98-4F2C-9909-9F2439F6F588}" destId="{A8B05E70-CCF1-4080-8EEE-6873C9D4B630}" srcOrd="2" destOrd="0" parTransId="{11D1F3D3-0002-4131-9F84-22FBF8692DA9}" sibTransId="{B6438016-7365-4FC0-A372-D90585B4B6EE}"/>
    <dgm:cxn modelId="{777DC3C6-D336-4C94-A624-E5582A07ECAA}" srcId="{44156040-AF98-4F2C-9909-9F2439F6F588}" destId="{42147153-A6C2-4177-BA7D-2ACCC2C1B2F7}" srcOrd="3" destOrd="0" parTransId="{C6F68745-4C20-4204-96A6-585691399C14}" sibTransId="{0C6B132F-0347-46BA-86A4-3FAFB6676411}"/>
    <dgm:cxn modelId="{BB4F9699-C9DE-46C4-A04B-CD52EF57D4C5}" type="presOf" srcId="{74020AF3-C700-4606-8917-C6A353D7963A}" destId="{881B8FEC-9D20-4669-BB2E-FA9CEA0BE5A9}" srcOrd="0" destOrd="0" presId="urn:microsoft.com/office/officeart/2005/8/layout/chevron1"/>
    <dgm:cxn modelId="{37A858B6-D71C-4E86-A467-E8D17167DE19}" type="presOf" srcId="{42147153-A6C2-4177-BA7D-2ACCC2C1B2F7}" destId="{BDD0B0F7-A87C-4B5B-A4C3-4E4BE6EB0FE4}" srcOrd="0" destOrd="0" presId="urn:microsoft.com/office/officeart/2005/8/layout/chevron1"/>
    <dgm:cxn modelId="{937639B3-2352-48E4-A96B-F63DF2119D92}" srcId="{44156040-AF98-4F2C-9909-9F2439F6F588}" destId="{12E26E22-71B0-4386-A84F-ABF2FF66A99F}" srcOrd="1" destOrd="0" parTransId="{3A6CB3CB-0F71-4CA8-93AA-0E3E3D59D313}" sibTransId="{E1826C46-15A2-4345-B986-53D05F21F155}"/>
    <dgm:cxn modelId="{EDA037DE-3D60-46A9-9DDB-074A05981F8D}" type="presParOf" srcId="{1C61A9A2-33F2-469B-8AC4-A104A5A98D78}" destId="{881B8FEC-9D20-4669-BB2E-FA9CEA0BE5A9}" srcOrd="0" destOrd="0" presId="urn:microsoft.com/office/officeart/2005/8/layout/chevron1"/>
    <dgm:cxn modelId="{8F2A48B2-4519-4F7D-931D-1EB2DDCF4663}" type="presParOf" srcId="{1C61A9A2-33F2-469B-8AC4-A104A5A98D78}" destId="{705DFC51-4C30-4A07-9F0C-6EB770961C6F}" srcOrd="1" destOrd="0" presId="urn:microsoft.com/office/officeart/2005/8/layout/chevron1"/>
    <dgm:cxn modelId="{A8C49188-74D0-46A6-A671-569711775D6B}" type="presParOf" srcId="{1C61A9A2-33F2-469B-8AC4-A104A5A98D78}" destId="{919A589F-F74A-40C3-BE88-AB8730BCAB04}" srcOrd="2" destOrd="0" presId="urn:microsoft.com/office/officeart/2005/8/layout/chevron1"/>
    <dgm:cxn modelId="{DF828B00-7F32-4A0D-9D43-9FD5AE3C854B}" type="presParOf" srcId="{1C61A9A2-33F2-469B-8AC4-A104A5A98D78}" destId="{01C6BCDE-530E-4D03-9CF5-9AB36CDC1FE1}" srcOrd="3" destOrd="0" presId="urn:microsoft.com/office/officeart/2005/8/layout/chevron1"/>
    <dgm:cxn modelId="{2FC0E474-8734-4209-BD6D-C297DEE76CB4}" type="presParOf" srcId="{1C61A9A2-33F2-469B-8AC4-A104A5A98D78}" destId="{268F2328-4548-422B-9C65-80797E16B241}" srcOrd="4" destOrd="0" presId="urn:microsoft.com/office/officeart/2005/8/layout/chevron1"/>
    <dgm:cxn modelId="{30A10B48-C159-4CE5-AFE2-9908BF17AD25}" type="presParOf" srcId="{1C61A9A2-33F2-469B-8AC4-A104A5A98D78}" destId="{8CB78EC1-7B74-4B6E-94C6-5F808A049A1F}" srcOrd="5" destOrd="0" presId="urn:microsoft.com/office/officeart/2005/8/layout/chevron1"/>
    <dgm:cxn modelId="{3065F5B9-06B1-4353-A251-703F2693DE95}" type="presParOf" srcId="{1C61A9A2-33F2-469B-8AC4-A104A5A98D78}" destId="{BDD0B0F7-A87C-4B5B-A4C3-4E4BE6EB0FE4}" srcOrd="6" destOrd="0" presId="urn:microsoft.com/office/officeart/2005/8/layout/chevron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B8FEC-9D20-4669-BB2E-FA9CEA0BE5A9}">
      <dsp:nvSpPr>
        <dsp:cNvPr id="0" name=""/>
        <dsp:cNvSpPr/>
      </dsp:nvSpPr>
      <dsp:spPr>
        <a:xfrm>
          <a:off x="4453"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Capture</a:t>
          </a:r>
          <a:endParaRPr lang="en-US" sz="2800" kern="1200" dirty="0"/>
        </a:p>
      </dsp:txBody>
      <dsp:txXfrm>
        <a:off x="522955" y="1653197"/>
        <a:ext cx="1555507" cy="1037004"/>
      </dsp:txXfrm>
    </dsp:sp>
    <dsp:sp modelId="{919A589F-F74A-40C3-BE88-AB8730BCAB04}">
      <dsp:nvSpPr>
        <dsp:cNvPr id="0" name=""/>
        <dsp:cNvSpPr/>
      </dsp:nvSpPr>
      <dsp:spPr>
        <a:xfrm>
          <a:off x="233771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Classify</a:t>
          </a:r>
          <a:endParaRPr lang="en-US" sz="2800" kern="1200" dirty="0"/>
        </a:p>
      </dsp:txBody>
      <dsp:txXfrm>
        <a:off x="2856216" y="1653197"/>
        <a:ext cx="1555507" cy="1037004"/>
      </dsp:txXfrm>
    </dsp:sp>
    <dsp:sp modelId="{268F2328-4548-422B-9C65-80797E16B241}">
      <dsp:nvSpPr>
        <dsp:cNvPr id="0" name=""/>
        <dsp:cNvSpPr/>
      </dsp:nvSpPr>
      <dsp:spPr>
        <a:xfrm>
          <a:off x="467097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Evaluate</a:t>
          </a:r>
          <a:endParaRPr lang="en-US" sz="2800" kern="1200" dirty="0"/>
        </a:p>
      </dsp:txBody>
      <dsp:txXfrm>
        <a:off x="5189476" y="1653197"/>
        <a:ext cx="1555507" cy="1037004"/>
      </dsp:txXfrm>
    </dsp:sp>
    <dsp:sp modelId="{BDD0B0F7-A87C-4B5B-A4C3-4E4BE6EB0FE4}">
      <dsp:nvSpPr>
        <dsp:cNvPr id="0" name=""/>
        <dsp:cNvSpPr/>
      </dsp:nvSpPr>
      <dsp:spPr>
        <a:xfrm>
          <a:off x="700423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Control</a:t>
          </a:r>
          <a:endParaRPr lang="en-US" sz="2800" kern="1200" dirty="0"/>
        </a:p>
      </dsp:txBody>
      <dsp:txXfrm>
        <a:off x="7522736" y="1653197"/>
        <a:ext cx="1555507" cy="10370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pPr/>
              <a:t>12/15/2017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pPr/>
              <a:t>‹#›</a:t>
            </a:fld>
            <a:endParaRPr lang="en-US"/>
          </a:p>
        </p:txBody>
      </p:sp>
    </p:spTree>
    <p:extLst>
      <p:ext uri="{BB962C8B-B14F-4D97-AF65-F5344CB8AC3E}">
        <p14:creationId xmlns=""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pPr/>
              <a:t>12/15/2017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pPr/>
              <a:t>‹#›</a:t>
            </a:fld>
            <a:endParaRPr lang="en-US"/>
          </a:p>
        </p:txBody>
      </p:sp>
    </p:spTree>
    <p:extLst>
      <p:ext uri="{BB962C8B-B14F-4D97-AF65-F5344CB8AC3E}">
        <p14:creationId xmlns=""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pPr/>
              <a:t>1</a:t>
            </a:fld>
            <a:endParaRPr lang="en-US"/>
          </a:p>
        </p:txBody>
      </p:sp>
    </p:spTree>
    <p:extLst>
      <p:ext uri="{BB962C8B-B14F-4D97-AF65-F5344CB8AC3E}">
        <p14:creationId xmlns="" xmlns:p14="http://schemas.microsoft.com/office/powerpoint/2010/main" val="154242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pPr/>
              <a:t>2</a:t>
            </a:fld>
            <a:endParaRPr lang="en-US"/>
          </a:p>
        </p:txBody>
      </p:sp>
    </p:spTree>
    <p:extLst>
      <p:ext uri="{BB962C8B-B14F-4D97-AF65-F5344CB8AC3E}">
        <p14:creationId xmlns="" xmlns:p14="http://schemas.microsoft.com/office/powerpoint/2010/main" val="3225587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5125859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pPr/>
              <a:t>12/15/2017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 xmlns:p14="http://schemas.microsoft.com/office/powerpoint/2010/main" val="1067590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pPr/>
              <a:t>12/15/2017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 xmlns:p14="http://schemas.microsoft.com/office/powerpoint/2010/main" val="39440104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pPr/>
              <a:t>12/15/2017</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 xmlns:p14="http://schemas.microsoft.com/office/powerpoint/2010/main" val="10929453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pPr/>
              <a:t>12/15/2017</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 xmlns:p14="http://schemas.microsoft.com/office/powerpoint/2010/main" val="18041103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pPr/>
              <a:t>12/15/2017</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 xmlns:p14="http://schemas.microsoft.com/office/powerpoint/2010/main" val="25961823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 xmlns:p14="http://schemas.microsoft.com/office/powerpoint/2010/main" val="24028134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15196429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pPr/>
              <a:t>12/15/2017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 xmlns:p14="http://schemas.microsoft.com/office/powerpoint/2010/main" val="24482060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pPr/>
              <a:t>12/15/2017</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 xmlns:p14="http://schemas.microsoft.com/office/powerpoint/2010/main" val="26023603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pPr/>
              <a:t>12/15/2017</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 xmlns:p14="http://schemas.microsoft.com/office/powerpoint/2010/main" val="33973370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pPr/>
              <a:t>12/15/2017</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 xmlns:p14="http://schemas.microsoft.com/office/powerpoint/2010/main" val="29836364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pPr/>
              <a:t>12/15/2017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 xmlns:p14="http://schemas.microsoft.com/office/powerpoint/2010/main" val="2547638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12/15/2017</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Intelligent Traffic Management / Control System</a:t>
            </a:r>
            <a:endParaRPr lang="en-US" dirty="0"/>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 xmlns:a14="http://schemas.microsoft.com/office/drawing/2010/main" val="0"/>
              </a:ext>
            </a:extLst>
          </a:blip>
          <a:srcRect t="14" b="14"/>
          <a:stretch>
            <a:fillRect/>
          </a:stretch>
        </p:blipFill>
        <p:spPr/>
      </p:pic>
      <p:sp>
        <p:nvSpPr>
          <p:cNvPr id="3" name="Subtitle 2"/>
          <p:cNvSpPr>
            <a:spLocks noGrp="1"/>
          </p:cNvSpPr>
          <p:nvPr>
            <p:ph type="subTitle" idx="1"/>
          </p:nvPr>
        </p:nvSpPr>
        <p:spPr/>
        <p:txBody>
          <a:bodyPr/>
          <a:lstStyle/>
          <a:p>
            <a:r>
              <a:rPr lang="en-US" dirty="0" smtClean="0"/>
              <a:t>Problem Code: #GTS2</a:t>
            </a:r>
            <a:endParaRPr lang="en-US" dirty="0"/>
          </a:p>
        </p:txBody>
      </p:sp>
    </p:spTree>
    <p:extLst>
      <p:ext uri="{BB962C8B-B14F-4D97-AF65-F5344CB8AC3E}">
        <p14:creationId xmlns="" xmlns:p14="http://schemas.microsoft.com/office/powerpoint/2010/main" val="13805955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graphicFrame>
        <p:nvGraphicFramePr>
          <p:cNvPr id="6" name="Content Placeholder 5" descr="Basic Chevron Process diagram showing 4 steps arranged from left to right"/>
          <p:cNvGraphicFramePr>
            <a:graphicFrameLocks noGrp="1"/>
          </p:cNvGraphicFramePr>
          <p:nvPr>
            <p:ph idx="1"/>
            <p:extLst>
              <p:ext uri="{D42A27DB-BD31-4B8C-83A1-F6EECF244321}">
                <p14:modId xmlns="" xmlns:p14="http://schemas.microsoft.com/office/powerpoint/2010/main" val="1035701484"/>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1121426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PRODUCT</a:t>
            </a:r>
            <a:endParaRPr lang="en-US" dirty="0"/>
          </a:p>
        </p:txBody>
      </p:sp>
      <p:sp>
        <p:nvSpPr>
          <p:cNvPr id="3" name="Content Placeholder 2"/>
          <p:cNvSpPr>
            <a:spLocks noGrp="1"/>
          </p:cNvSpPr>
          <p:nvPr>
            <p:ph idx="1"/>
          </p:nvPr>
        </p:nvSpPr>
        <p:spPr/>
        <p:txBody>
          <a:bodyPr/>
          <a:lstStyle/>
          <a:p>
            <a:pPr marL="0" indent="0">
              <a:buNone/>
            </a:pPr>
            <a:r>
              <a:rPr lang="en-US" dirty="0" smtClean="0"/>
              <a:t>Intelligent traffic management system which provides</a:t>
            </a:r>
          </a:p>
          <a:p>
            <a:r>
              <a:rPr lang="en-US" dirty="0" smtClean="0"/>
              <a:t>Better control and load balancing at critical signals during VIP movements.</a:t>
            </a:r>
          </a:p>
          <a:p>
            <a:r>
              <a:rPr lang="en-US" dirty="0" smtClean="0"/>
              <a:t>Better co-ordination between health and traffic during organ transplant process.</a:t>
            </a:r>
          </a:p>
          <a:p>
            <a:r>
              <a:rPr lang="en-US" dirty="0" smtClean="0"/>
              <a:t>Help for developing strong historical database for future traffic planning.</a:t>
            </a:r>
          </a:p>
          <a:p>
            <a:r>
              <a:rPr lang="en-US" dirty="0" smtClean="0"/>
              <a:t>Information to civic society.</a:t>
            </a:r>
            <a:endParaRPr lang="en-US" dirty="0"/>
          </a:p>
        </p:txBody>
      </p:sp>
    </p:spTree>
    <p:extLst>
      <p:ext uri="{BB962C8B-B14F-4D97-AF65-F5344CB8AC3E}">
        <p14:creationId xmlns="" xmlns:p14="http://schemas.microsoft.com/office/powerpoint/2010/main" val="13365537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smtClean="0">
                <a:solidFill>
                  <a:srgbClr val="EF7920"/>
                </a:solidFill>
              </a:rPr>
              <a:t>TRAFICOLUS</a:t>
            </a:r>
            <a:endParaRPr lang="en-IN" b="1" dirty="0">
              <a:solidFill>
                <a:srgbClr val="EF7920"/>
              </a:solidFill>
            </a:endParaRPr>
          </a:p>
        </p:txBody>
      </p:sp>
      <p:sp>
        <p:nvSpPr>
          <p:cNvPr id="5" name="Subtitle 4"/>
          <p:cNvSpPr>
            <a:spLocks noGrp="1"/>
          </p:cNvSpPr>
          <p:nvPr>
            <p:ph type="subTitle" idx="1"/>
          </p:nvPr>
        </p:nvSpPr>
        <p:spPr>
          <a:xfrm>
            <a:off x="3454400" y="4572000"/>
            <a:ext cx="4241800" cy="1600200"/>
          </a:xfrm>
        </p:spPr>
        <p:txBody>
          <a:bodyPr/>
          <a:lstStyle/>
          <a:p>
            <a:r>
              <a:rPr lang="en-IN" b="1" i="1" dirty="0" smtClean="0">
                <a:solidFill>
                  <a:srgbClr val="1EB7C0"/>
                </a:solidFill>
              </a:rPr>
              <a:t>New Way To Hit The Roads</a:t>
            </a:r>
            <a:endParaRPr lang="en-IN" b="1" i="1" dirty="0">
              <a:solidFill>
                <a:srgbClr val="1EB7C0"/>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a:t>
            </a:r>
            <a:endParaRPr lang="en-US" dirty="0"/>
          </a:p>
        </p:txBody>
      </p:sp>
      <p:sp>
        <p:nvSpPr>
          <p:cNvPr id="3" name="Content Placeholder 2"/>
          <p:cNvSpPr>
            <a:spLocks noGrp="1"/>
          </p:cNvSpPr>
          <p:nvPr>
            <p:ph idx="1"/>
          </p:nvPr>
        </p:nvSpPr>
        <p:spPr/>
        <p:txBody>
          <a:bodyPr/>
          <a:lstStyle/>
          <a:p>
            <a:pPr marL="0" indent="0">
              <a:buNone/>
            </a:pPr>
            <a:r>
              <a:rPr lang="en-US" dirty="0" smtClean="0"/>
              <a:t>Problem Statement: Intelligent Traffic Management/Control System</a:t>
            </a:r>
          </a:p>
          <a:p>
            <a:pPr marL="0" indent="0">
              <a:buNone/>
            </a:pPr>
            <a:r>
              <a:rPr lang="en-US" dirty="0" smtClean="0"/>
              <a:t>Problem Code: 	#GTS2</a:t>
            </a:r>
          </a:p>
          <a:p>
            <a:pPr marL="0" indent="0">
              <a:buNone/>
            </a:pPr>
            <a:r>
              <a:rPr lang="en-US" dirty="0" smtClean="0"/>
              <a:t>Team Lead Name:	Harsha Vardhan Pendyala</a:t>
            </a:r>
          </a:p>
          <a:p>
            <a:pPr marL="0" indent="0">
              <a:buNone/>
            </a:pPr>
            <a:r>
              <a:rPr lang="en-US" dirty="0" smtClean="0"/>
              <a:t>Ministry Category:	Government of Telangana</a:t>
            </a:r>
          </a:p>
          <a:p>
            <a:pPr marL="0" indent="0">
              <a:buNone/>
            </a:pPr>
            <a:endParaRPr lang="en-US" dirty="0"/>
          </a:p>
        </p:txBody>
      </p:sp>
    </p:spTree>
    <p:extLst>
      <p:ext uri="{BB962C8B-B14F-4D97-AF65-F5344CB8AC3E}">
        <p14:creationId xmlns="" xmlns:p14="http://schemas.microsoft.com/office/powerpoint/2010/main" val="36398723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Using computer vision technology we can classify and count the vehicles on a particular road and based on the count we can compare with other roads on the same junction using the cc cameras mounted at traffic signals. With this system we can dynamically control the priority and time duration of signals at real time automatically.</a:t>
            </a:r>
          </a:p>
          <a:p>
            <a:pPr marL="0" indent="0">
              <a:buNone/>
            </a:pPr>
            <a:r>
              <a:rPr lang="en-US" dirty="0"/>
              <a:t>	</a:t>
            </a:r>
            <a:r>
              <a:rPr lang="en-US" dirty="0" smtClean="0"/>
              <a:t>Authorized personal can also monitor the current traffic on any junction at real time we can also have flexibility to manually operate any traffic junction from remote location.</a:t>
            </a:r>
          </a:p>
          <a:p>
            <a:pPr marL="0" indent="0">
              <a:buNone/>
            </a:pPr>
            <a:r>
              <a:rPr lang="en-US" dirty="0"/>
              <a:t>	B</a:t>
            </a:r>
            <a:r>
              <a:rPr lang="en-US" dirty="0" smtClean="0"/>
              <a:t>est thing about this system is we can not only control the traffic but also record the traffic patterns on every junction and take necessary measures or actions to eliminate the causes for the traffic. </a:t>
            </a:r>
            <a:r>
              <a:rPr lang="en-US" dirty="0"/>
              <a:t>T</a:t>
            </a:r>
            <a:r>
              <a:rPr lang="en-US" dirty="0" smtClean="0"/>
              <a:t>he number of accidents which happen during rights can be greatly reduced ensuring better road safety and we can have the flexibility of diverting the incoming traffic of a junction through any media or updates in any abnormal conditions like sewage problems, road accidents, road repairs etc.</a:t>
            </a:r>
            <a:endParaRPr lang="en-US" dirty="0"/>
          </a:p>
        </p:txBody>
      </p:sp>
    </p:spTree>
    <p:extLst>
      <p:ext uri="{BB962C8B-B14F-4D97-AF65-F5344CB8AC3E}">
        <p14:creationId xmlns="" xmlns:p14="http://schemas.microsoft.com/office/powerpoint/2010/main" val="35742316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PROBLEMS OF TRADITIONAL TRAFFIC LIGHTS</a:t>
            </a:r>
            <a:endParaRPr lang="en-US" sz="2800" dirty="0"/>
          </a:p>
        </p:txBody>
      </p:sp>
      <p:sp>
        <p:nvSpPr>
          <p:cNvPr id="3" name="Content Placeholder 2"/>
          <p:cNvSpPr>
            <a:spLocks noGrp="1"/>
          </p:cNvSpPr>
          <p:nvPr>
            <p:ph idx="1"/>
          </p:nvPr>
        </p:nvSpPr>
        <p:spPr/>
        <p:txBody>
          <a:bodyPr/>
          <a:lstStyle/>
          <a:p>
            <a:pPr algn="just"/>
            <a:r>
              <a:rPr lang="en-IN" dirty="0"/>
              <a:t>Rules for allocating traffic light colours to measures are inconsistently defined and used</a:t>
            </a:r>
            <a:r>
              <a:rPr lang="en-IN" dirty="0" smtClean="0"/>
              <a:t>.</a:t>
            </a:r>
          </a:p>
          <a:p>
            <a:pPr algn="just"/>
            <a:r>
              <a:rPr lang="en-IN" dirty="0"/>
              <a:t>Interpretation of traffic lights is rarely consistent with performance improvement.</a:t>
            </a:r>
          </a:p>
          <a:p>
            <a:pPr algn="just"/>
            <a:r>
              <a:rPr lang="en-IN" dirty="0" smtClean="0"/>
              <a:t>Traffic </a:t>
            </a:r>
            <a:r>
              <a:rPr lang="en-IN" dirty="0"/>
              <a:t>light rules are statistically invalid assessments of current performance</a:t>
            </a:r>
            <a:r>
              <a:rPr lang="en-IN" dirty="0" smtClean="0"/>
              <a:t>.</a:t>
            </a:r>
          </a:p>
          <a:p>
            <a:pPr algn="just"/>
            <a:r>
              <a:rPr lang="en-IN" dirty="0" smtClean="0"/>
              <a:t>Traffic light does not implement emergency protocols.</a:t>
            </a:r>
            <a:endParaRPr lang="en-IN" dirty="0"/>
          </a:p>
        </p:txBody>
      </p:sp>
    </p:spTree>
    <p:extLst>
      <p:ext uri="{BB962C8B-B14F-4D97-AF65-F5344CB8AC3E}">
        <p14:creationId xmlns="" xmlns:p14="http://schemas.microsoft.com/office/powerpoint/2010/main" val="36714766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a:t>
            </a:r>
            <a:endParaRPr lang="en-US" dirty="0"/>
          </a:p>
        </p:txBody>
      </p:sp>
      <p:sp>
        <p:nvSpPr>
          <p:cNvPr id="3" name="Content Placeholder 2"/>
          <p:cNvSpPr>
            <a:spLocks noGrp="1"/>
          </p:cNvSpPr>
          <p:nvPr>
            <p:ph idx="1"/>
          </p:nvPr>
        </p:nvSpPr>
        <p:spPr/>
        <p:txBody>
          <a:bodyPr/>
          <a:lstStyle/>
          <a:p>
            <a:r>
              <a:rPr lang="en-US" dirty="0" smtClean="0"/>
              <a:t>Python based Automobile classifier and controller.</a:t>
            </a:r>
          </a:p>
          <a:p>
            <a:r>
              <a:rPr lang="en-US" dirty="0" smtClean="0"/>
              <a:t>CC Cameras. </a:t>
            </a:r>
            <a:r>
              <a:rPr lang="en-US" sz="2000" dirty="0" smtClean="0"/>
              <a:t>(To capture real time traffic)</a:t>
            </a:r>
            <a:endParaRPr lang="en-US" dirty="0" smtClean="0"/>
          </a:p>
          <a:p>
            <a:r>
              <a:rPr lang="en-US" dirty="0" smtClean="0"/>
              <a:t>Database. </a:t>
            </a:r>
            <a:r>
              <a:rPr lang="en-US" sz="2000" dirty="0" smtClean="0"/>
              <a:t>( For storing and transmitting real time data)</a:t>
            </a:r>
          </a:p>
          <a:p>
            <a:r>
              <a:rPr lang="en-US" dirty="0" smtClean="0"/>
              <a:t>Web Portal/Android App. </a:t>
            </a:r>
            <a:r>
              <a:rPr lang="en-US" sz="2000" dirty="0" smtClean="0"/>
              <a:t>(To interface admins and traffic personnel logins)</a:t>
            </a:r>
            <a:endParaRPr lang="en-US" sz="2000" dirty="0"/>
          </a:p>
        </p:txBody>
      </p:sp>
    </p:spTree>
    <p:extLst>
      <p:ext uri="{BB962C8B-B14F-4D97-AF65-F5344CB8AC3E}">
        <p14:creationId xmlns="" xmlns:p14="http://schemas.microsoft.com/office/powerpoint/2010/main" val="15187945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Taking snaps of the real time traffic, the classifier classifies the types and number of vehicles on each lane. Based on the weightage of each lane, the classifier assigns priority to each by comparing one another. </a:t>
            </a:r>
          </a:p>
          <a:p>
            <a:pPr marL="0" indent="0">
              <a:buNone/>
            </a:pPr>
            <a:r>
              <a:rPr lang="en-US" dirty="0" smtClean="0"/>
              <a:t>	Based on this priority, the system defines which lane to be signaled green and for what duration and controls the lanes. This data is transmitted to the Traffic Light controller where the actual triggering of lights takes place.</a:t>
            </a:r>
          </a:p>
          <a:p>
            <a:pPr marL="0" indent="0">
              <a:buNone/>
            </a:pPr>
            <a:r>
              <a:rPr lang="en-US" dirty="0" smtClean="0"/>
              <a:t>	Authorized personal can also monitor the current traffic on any junction at real time. We can also have flexibility to manually operate any traffic junction from remote location.</a:t>
            </a:r>
          </a:p>
          <a:p>
            <a:pPr marL="0" indent="0">
              <a:buNone/>
            </a:pPr>
            <a:r>
              <a:rPr lang="en-US" dirty="0" smtClean="0"/>
              <a:t>	After every classification the classifier stores the weightage or traffic density of each lanes to its distributed server. Which can be used to predict future traffic based on the historic pattern’s.</a:t>
            </a:r>
          </a:p>
        </p:txBody>
      </p:sp>
    </p:spTree>
    <p:extLst>
      <p:ext uri="{BB962C8B-B14F-4D97-AF65-F5344CB8AC3E}">
        <p14:creationId xmlns="" xmlns:p14="http://schemas.microsoft.com/office/powerpoint/2010/main" val="24892900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873584"/>
            <a:ext cx="6692900" cy="2560320"/>
          </a:xfrm>
        </p:spPr>
        <p:txBody>
          <a:bodyPr/>
          <a:lstStyle/>
          <a:p>
            <a:r>
              <a:rPr lang="en-IN" dirty="0" smtClean="0"/>
              <a:t>DIAGRAMS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DIAGRAM</a:t>
            </a:r>
            <a:endParaRPr lang="en-US" dirty="0"/>
          </a:p>
        </p:txBody>
      </p:sp>
      <p:pic>
        <p:nvPicPr>
          <p:cNvPr id="4" name="Content Placeholder 3" descr="traffic management system Use Case diagram.png"/>
          <p:cNvPicPr>
            <a:picLocks noGrp="1" noChangeAspect="1"/>
          </p:cNvPicPr>
          <p:nvPr>
            <p:ph idx="1"/>
          </p:nvPr>
        </p:nvPicPr>
        <p:blipFill>
          <a:blip r:embed="rId2"/>
          <a:stretch>
            <a:fillRect/>
          </a:stretch>
        </p:blipFill>
        <p:spPr>
          <a:xfrm>
            <a:off x="1498600" y="1922237"/>
            <a:ext cx="9103848" cy="4522782"/>
          </a:xfrm>
        </p:spPr>
      </p:pic>
    </p:spTree>
    <p:extLst>
      <p:ext uri="{BB962C8B-B14F-4D97-AF65-F5344CB8AC3E}">
        <p14:creationId xmlns="" xmlns:p14="http://schemas.microsoft.com/office/powerpoint/2010/main" val="30617292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sp>
        <p:nvSpPr>
          <p:cNvPr id="11" name="Text Placeholder 10"/>
          <p:cNvSpPr>
            <a:spLocks noGrp="1"/>
          </p:cNvSpPr>
          <p:nvPr>
            <p:ph type="body" idx="1"/>
          </p:nvPr>
        </p:nvSpPr>
        <p:spPr/>
        <p:txBody>
          <a:bodyPr>
            <a:normAutofit/>
          </a:bodyPr>
          <a:lstStyle/>
          <a:p>
            <a:pPr algn="ctr"/>
            <a:r>
              <a:rPr lang="en-US" dirty="0" smtClean="0"/>
              <a:t>In Normal Conditions</a:t>
            </a:r>
            <a:endParaRPr lang="en-US" dirty="0"/>
          </a:p>
        </p:txBody>
      </p:sp>
      <p:pic>
        <p:nvPicPr>
          <p:cNvPr id="10" name="Content Placeholder 9" descr="Control Lanes.png"/>
          <p:cNvPicPr>
            <a:picLocks noGrp="1" noChangeAspect="1"/>
          </p:cNvPicPr>
          <p:nvPr>
            <p:ph sz="half" idx="2"/>
          </p:nvPr>
        </p:nvPicPr>
        <p:blipFill>
          <a:blip r:embed="rId2"/>
          <a:stretch>
            <a:fillRect/>
          </a:stretch>
        </p:blipFill>
        <p:spPr>
          <a:xfrm>
            <a:off x="1295400" y="3022805"/>
            <a:ext cx="4572000" cy="2831690"/>
          </a:xfrm>
        </p:spPr>
      </p:pic>
      <p:sp>
        <p:nvSpPr>
          <p:cNvPr id="13" name="Text Placeholder 12"/>
          <p:cNvSpPr>
            <a:spLocks noGrp="1"/>
          </p:cNvSpPr>
          <p:nvPr>
            <p:ph type="body" sz="quarter" idx="3"/>
          </p:nvPr>
        </p:nvSpPr>
        <p:spPr/>
        <p:txBody>
          <a:bodyPr/>
          <a:lstStyle/>
          <a:p>
            <a:pPr algn="ctr"/>
            <a:r>
              <a:rPr lang="en-US" dirty="0" smtClean="0"/>
              <a:t>In Emergency Conditions </a:t>
            </a:r>
            <a:endParaRPr lang="en-US" dirty="0"/>
          </a:p>
        </p:txBody>
      </p:sp>
      <p:pic>
        <p:nvPicPr>
          <p:cNvPr id="15" name="Content Placeholder 14" descr="Emergency Traffic Control.png"/>
          <p:cNvPicPr>
            <a:picLocks noGrp="1" noChangeAspect="1"/>
          </p:cNvPicPr>
          <p:nvPr>
            <p:ph sz="quarter" idx="4"/>
          </p:nvPr>
        </p:nvPicPr>
        <p:blipFill>
          <a:blip r:embed="rId3"/>
          <a:stretch>
            <a:fillRect/>
          </a:stretch>
        </p:blipFill>
        <p:spPr>
          <a:xfrm>
            <a:off x="6324600" y="3019117"/>
            <a:ext cx="4572000" cy="2839065"/>
          </a:xfrm>
        </p:spPr>
      </p:pic>
    </p:spTree>
    <p:extLst>
      <p:ext uri="{BB962C8B-B14F-4D97-AF65-F5344CB8AC3E}">
        <p14:creationId xmlns="" xmlns:p14="http://schemas.microsoft.com/office/powerpoint/2010/main" val="7371188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218</TotalTime>
  <Words>218</Words>
  <Application>Microsoft Office PowerPoint</Application>
  <PresentationFormat>Custom</PresentationFormat>
  <Paragraphs>47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Sales Direction 16X9</vt:lpstr>
      <vt:lpstr>Intelligent Traffic Management / Control System</vt:lpstr>
      <vt:lpstr>INFORMATION</vt:lpstr>
      <vt:lpstr>ABSTRACT</vt:lpstr>
      <vt:lpstr>PROBLEMS OF TRADITIONAL TRAFFIC LIGHTS</vt:lpstr>
      <vt:lpstr>BASIC COMPONENTS</vt:lpstr>
      <vt:lpstr>APPROACH</vt:lpstr>
      <vt:lpstr>DIAGRAMS</vt:lpstr>
      <vt:lpstr>USECASE DIAGRAM</vt:lpstr>
      <vt:lpstr>ACTIVITY DIAGRAM</vt:lpstr>
      <vt:lpstr>WORK FLOW</vt:lpstr>
      <vt:lpstr>END PRODUCT</vt:lpstr>
      <vt:lpstr>TRAFICOLUS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HORN</dc:title>
  <dc:creator>Arshaque Mohammed</dc:creator>
  <cp:lastModifiedBy>LENOVO</cp:lastModifiedBy>
  <cp:revision>37</cp:revision>
  <dcterms:created xsi:type="dcterms:W3CDTF">2017-12-11T09:56:13Z</dcterms:created>
  <dcterms:modified xsi:type="dcterms:W3CDTF">2017-12-15T10:29:00Z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