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7"/>
  </p:notesMasterIdLst>
  <p:sldIdLst>
    <p:sldId id="256" r:id="rId2"/>
    <p:sldId id="257" r:id="rId3"/>
    <p:sldId id="258" r:id="rId4"/>
    <p:sldId id="259" r:id="rId5"/>
    <p:sldId id="260" r:id="rId6"/>
    <p:sldId id="261" r:id="rId7"/>
    <p:sldId id="262" r:id="rId8"/>
    <p:sldId id="271" r:id="rId9"/>
    <p:sldId id="264" r:id="rId10"/>
    <p:sldId id="265" r:id="rId11"/>
    <p:sldId id="266" r:id="rId12"/>
    <p:sldId id="267" r:id="rId13"/>
    <p:sldId id="268" r:id="rId14"/>
    <p:sldId id="269"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CE22D-6585-497B-B795-B5E84F800DBF}" type="datetimeFigureOut">
              <a:rPr lang="en-IN" smtClean="0"/>
              <a:t>25-11-2024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A1BF21-15F9-45E2-BC9F-8DF16FABC784}" type="slidenum">
              <a:rPr lang="en-IN" smtClean="0"/>
              <a:t>‹#›</a:t>
            </a:fld>
            <a:endParaRPr lang="en-IN" dirty="0"/>
          </a:p>
        </p:txBody>
      </p:sp>
    </p:spTree>
    <p:extLst>
      <p:ext uri="{BB962C8B-B14F-4D97-AF65-F5344CB8AC3E}">
        <p14:creationId xmlns:p14="http://schemas.microsoft.com/office/powerpoint/2010/main" val="353572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BB61C0-AB73-4D60-BE60-2835A0278E1A}" type="datetime1">
              <a:rPr lang="en-IN" smtClean="0"/>
              <a:t>25-11-2024</a:t>
            </a:fld>
            <a:endParaRPr lang="en-IN" dirty="0"/>
          </a:p>
        </p:txBody>
      </p:sp>
      <p:sp>
        <p:nvSpPr>
          <p:cNvPr id="5" name="Footer Placeholder 4"/>
          <p:cNvSpPr>
            <a:spLocks noGrp="1"/>
          </p:cNvSpPr>
          <p:nvPr>
            <p:ph type="ftr" sz="quarter" idx="11"/>
          </p:nvPr>
        </p:nvSpPr>
        <p:spPr/>
        <p:txBody>
          <a:bodyPr/>
          <a:lstStyle/>
          <a:p>
            <a:r>
              <a:rPr lang="en-IN" dirty="0"/>
              <a:t>Capstone</a:t>
            </a:r>
          </a:p>
        </p:txBody>
      </p:sp>
      <p:sp>
        <p:nvSpPr>
          <p:cNvPr id="6" name="Slide Number Placeholder 5"/>
          <p:cNvSpPr>
            <a:spLocks noGrp="1"/>
          </p:cNvSpPr>
          <p:nvPr>
            <p:ph type="sldNum" sz="quarter" idx="12"/>
          </p:nvPr>
        </p:nvSpPr>
        <p:spPr/>
        <p:txBody>
          <a:bodyPr/>
          <a:lstStyle/>
          <a:p>
            <a:fld id="{F301653C-554F-4669-9705-B852327327A4}" type="slidenum">
              <a:rPr lang="en-IN" smtClean="0"/>
              <a:t>‹#›</a:t>
            </a:fld>
            <a:endParaRPr lang="en-IN" dirty="0"/>
          </a:p>
        </p:txBody>
      </p:sp>
    </p:spTree>
    <p:extLst>
      <p:ext uri="{BB962C8B-B14F-4D97-AF65-F5344CB8AC3E}">
        <p14:creationId xmlns:p14="http://schemas.microsoft.com/office/powerpoint/2010/main" val="4124570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660DEB-D462-4D07-8CCF-E0774AFBFDEE}" type="datetime1">
              <a:rPr lang="en-IN" smtClean="0"/>
              <a:t>25-11-2024</a:t>
            </a:fld>
            <a:endParaRPr lang="en-IN" dirty="0"/>
          </a:p>
        </p:txBody>
      </p:sp>
      <p:sp>
        <p:nvSpPr>
          <p:cNvPr id="6" name="Footer Placeholder 5"/>
          <p:cNvSpPr>
            <a:spLocks noGrp="1"/>
          </p:cNvSpPr>
          <p:nvPr>
            <p:ph type="ftr" sz="quarter" idx="11"/>
          </p:nvPr>
        </p:nvSpPr>
        <p:spPr/>
        <p:txBody>
          <a:bodyPr/>
          <a:lstStyle/>
          <a:p>
            <a:r>
              <a:rPr lang="en-IN" dirty="0"/>
              <a:t>Capstone</a:t>
            </a:r>
          </a:p>
        </p:txBody>
      </p:sp>
      <p:sp>
        <p:nvSpPr>
          <p:cNvPr id="7" name="Slide Number Placeholder 6"/>
          <p:cNvSpPr>
            <a:spLocks noGrp="1"/>
          </p:cNvSpPr>
          <p:nvPr>
            <p:ph type="sldNum" sz="quarter" idx="12"/>
          </p:nvPr>
        </p:nvSpPr>
        <p:spPr/>
        <p:txBody>
          <a:bodyPr/>
          <a:lstStyle/>
          <a:p>
            <a:fld id="{F301653C-554F-4669-9705-B852327327A4}" type="slidenum">
              <a:rPr lang="en-IN" smtClean="0"/>
              <a:t>‹#›</a:t>
            </a:fld>
            <a:endParaRPr lang="en-IN" dirty="0"/>
          </a:p>
        </p:txBody>
      </p:sp>
    </p:spTree>
    <p:extLst>
      <p:ext uri="{BB962C8B-B14F-4D97-AF65-F5344CB8AC3E}">
        <p14:creationId xmlns:p14="http://schemas.microsoft.com/office/powerpoint/2010/main" val="3550385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B4A02A-54FB-4464-9DB2-8D5375B9C9CA}" type="datetime1">
              <a:rPr lang="en-IN" smtClean="0"/>
              <a:t>25-11-2024</a:t>
            </a:fld>
            <a:endParaRPr lang="en-IN" dirty="0"/>
          </a:p>
        </p:txBody>
      </p:sp>
      <p:sp>
        <p:nvSpPr>
          <p:cNvPr id="6" name="Footer Placeholder 5"/>
          <p:cNvSpPr>
            <a:spLocks noGrp="1"/>
          </p:cNvSpPr>
          <p:nvPr>
            <p:ph type="ftr" sz="quarter" idx="11"/>
          </p:nvPr>
        </p:nvSpPr>
        <p:spPr/>
        <p:txBody>
          <a:bodyPr/>
          <a:lstStyle/>
          <a:p>
            <a:r>
              <a:rPr lang="en-IN" dirty="0"/>
              <a:t>Capstone</a:t>
            </a:r>
          </a:p>
        </p:txBody>
      </p:sp>
      <p:sp>
        <p:nvSpPr>
          <p:cNvPr id="7" name="Slide Number Placeholder 6"/>
          <p:cNvSpPr>
            <a:spLocks noGrp="1"/>
          </p:cNvSpPr>
          <p:nvPr>
            <p:ph type="sldNum" sz="quarter" idx="12"/>
          </p:nvPr>
        </p:nvSpPr>
        <p:spPr/>
        <p:txBody>
          <a:bodyPr/>
          <a:lstStyle/>
          <a:p>
            <a:fld id="{F301653C-554F-4669-9705-B852327327A4}" type="slidenum">
              <a:rPr lang="en-IN" smtClean="0"/>
              <a:t>‹#›</a:t>
            </a:fld>
            <a:endParaRPr lang="en-IN" dirty="0"/>
          </a:p>
        </p:txBody>
      </p:sp>
    </p:spTree>
    <p:extLst>
      <p:ext uri="{BB962C8B-B14F-4D97-AF65-F5344CB8AC3E}">
        <p14:creationId xmlns:p14="http://schemas.microsoft.com/office/powerpoint/2010/main" val="3179287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1EEE3D-27BE-4975-B9CD-38DD5108D256}" type="datetime1">
              <a:rPr lang="en-IN" smtClean="0"/>
              <a:t>25-11-2024</a:t>
            </a:fld>
            <a:endParaRPr lang="en-IN" dirty="0"/>
          </a:p>
        </p:txBody>
      </p:sp>
      <p:sp>
        <p:nvSpPr>
          <p:cNvPr id="6" name="Footer Placeholder 5"/>
          <p:cNvSpPr>
            <a:spLocks noGrp="1"/>
          </p:cNvSpPr>
          <p:nvPr>
            <p:ph type="ftr" sz="quarter" idx="11"/>
          </p:nvPr>
        </p:nvSpPr>
        <p:spPr/>
        <p:txBody>
          <a:bodyPr/>
          <a:lstStyle/>
          <a:p>
            <a:r>
              <a:rPr lang="en-IN" dirty="0"/>
              <a:t>Capstone</a:t>
            </a:r>
          </a:p>
        </p:txBody>
      </p:sp>
      <p:sp>
        <p:nvSpPr>
          <p:cNvPr id="7" name="Slide Number Placeholder 6"/>
          <p:cNvSpPr>
            <a:spLocks noGrp="1"/>
          </p:cNvSpPr>
          <p:nvPr>
            <p:ph type="sldNum" sz="quarter" idx="12"/>
          </p:nvPr>
        </p:nvSpPr>
        <p:spPr/>
        <p:txBody>
          <a:bodyPr/>
          <a:lstStyle/>
          <a:p>
            <a:fld id="{F301653C-554F-4669-9705-B852327327A4}" type="slidenum">
              <a:rPr lang="en-IN" smtClean="0"/>
              <a:t>‹#›</a:t>
            </a:fld>
            <a:endParaRPr lang="en-IN"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96759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1519E0-B496-4B80-A8FC-98AD14E91EA1}" type="datetime1">
              <a:rPr lang="en-IN" smtClean="0"/>
              <a:t>25-11-2024</a:t>
            </a:fld>
            <a:endParaRPr lang="en-IN" dirty="0"/>
          </a:p>
        </p:txBody>
      </p:sp>
      <p:sp>
        <p:nvSpPr>
          <p:cNvPr id="6" name="Footer Placeholder 5"/>
          <p:cNvSpPr>
            <a:spLocks noGrp="1"/>
          </p:cNvSpPr>
          <p:nvPr>
            <p:ph type="ftr" sz="quarter" idx="11"/>
          </p:nvPr>
        </p:nvSpPr>
        <p:spPr/>
        <p:txBody>
          <a:bodyPr/>
          <a:lstStyle/>
          <a:p>
            <a:r>
              <a:rPr lang="en-IN" dirty="0"/>
              <a:t>Capstone</a:t>
            </a:r>
          </a:p>
        </p:txBody>
      </p:sp>
      <p:sp>
        <p:nvSpPr>
          <p:cNvPr id="7" name="Slide Number Placeholder 6"/>
          <p:cNvSpPr>
            <a:spLocks noGrp="1"/>
          </p:cNvSpPr>
          <p:nvPr>
            <p:ph type="sldNum" sz="quarter" idx="12"/>
          </p:nvPr>
        </p:nvSpPr>
        <p:spPr/>
        <p:txBody>
          <a:bodyPr/>
          <a:lstStyle/>
          <a:p>
            <a:fld id="{F301653C-554F-4669-9705-B852327327A4}" type="slidenum">
              <a:rPr lang="en-IN" smtClean="0"/>
              <a:t>‹#›</a:t>
            </a:fld>
            <a:endParaRPr lang="en-IN" dirty="0"/>
          </a:p>
        </p:txBody>
      </p:sp>
    </p:spTree>
    <p:extLst>
      <p:ext uri="{BB962C8B-B14F-4D97-AF65-F5344CB8AC3E}">
        <p14:creationId xmlns:p14="http://schemas.microsoft.com/office/powerpoint/2010/main" val="2619782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4E9048-434C-4723-86EC-07BB8284C641}" type="datetime1">
              <a:rPr lang="en-IN" smtClean="0"/>
              <a:t>25-11-2024</a:t>
            </a:fld>
            <a:endParaRPr lang="en-IN" dirty="0"/>
          </a:p>
        </p:txBody>
      </p:sp>
      <p:sp>
        <p:nvSpPr>
          <p:cNvPr id="4" name="Footer Placeholder 3"/>
          <p:cNvSpPr>
            <a:spLocks noGrp="1"/>
          </p:cNvSpPr>
          <p:nvPr>
            <p:ph type="ftr" sz="quarter" idx="11"/>
          </p:nvPr>
        </p:nvSpPr>
        <p:spPr/>
        <p:txBody>
          <a:bodyPr/>
          <a:lstStyle/>
          <a:p>
            <a:r>
              <a:rPr lang="en-IN" dirty="0"/>
              <a:t>Capstone</a:t>
            </a:r>
          </a:p>
        </p:txBody>
      </p:sp>
      <p:sp>
        <p:nvSpPr>
          <p:cNvPr id="5" name="Slide Number Placeholder 4"/>
          <p:cNvSpPr>
            <a:spLocks noGrp="1"/>
          </p:cNvSpPr>
          <p:nvPr>
            <p:ph type="sldNum" sz="quarter" idx="12"/>
          </p:nvPr>
        </p:nvSpPr>
        <p:spPr/>
        <p:txBody>
          <a:bodyPr/>
          <a:lstStyle/>
          <a:p>
            <a:fld id="{F301653C-554F-4669-9705-B852327327A4}" type="slidenum">
              <a:rPr lang="en-IN" smtClean="0"/>
              <a:t>‹#›</a:t>
            </a:fld>
            <a:endParaRPr lang="en-IN" dirty="0"/>
          </a:p>
        </p:txBody>
      </p:sp>
    </p:spTree>
    <p:extLst>
      <p:ext uri="{BB962C8B-B14F-4D97-AF65-F5344CB8AC3E}">
        <p14:creationId xmlns:p14="http://schemas.microsoft.com/office/powerpoint/2010/main" val="3696580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44D067-FC2A-4278-915F-5A7B4E4197A2}" type="datetime1">
              <a:rPr lang="en-IN" smtClean="0"/>
              <a:t>25-11-2024</a:t>
            </a:fld>
            <a:endParaRPr lang="en-IN" dirty="0"/>
          </a:p>
        </p:txBody>
      </p:sp>
      <p:sp>
        <p:nvSpPr>
          <p:cNvPr id="4" name="Footer Placeholder 3"/>
          <p:cNvSpPr>
            <a:spLocks noGrp="1"/>
          </p:cNvSpPr>
          <p:nvPr>
            <p:ph type="ftr" sz="quarter" idx="11"/>
          </p:nvPr>
        </p:nvSpPr>
        <p:spPr/>
        <p:txBody>
          <a:bodyPr/>
          <a:lstStyle/>
          <a:p>
            <a:r>
              <a:rPr lang="en-IN" dirty="0"/>
              <a:t>Capstone</a:t>
            </a:r>
          </a:p>
        </p:txBody>
      </p:sp>
      <p:sp>
        <p:nvSpPr>
          <p:cNvPr id="5" name="Slide Number Placeholder 4"/>
          <p:cNvSpPr>
            <a:spLocks noGrp="1"/>
          </p:cNvSpPr>
          <p:nvPr>
            <p:ph type="sldNum" sz="quarter" idx="12"/>
          </p:nvPr>
        </p:nvSpPr>
        <p:spPr/>
        <p:txBody>
          <a:bodyPr/>
          <a:lstStyle/>
          <a:p>
            <a:fld id="{F301653C-554F-4669-9705-B852327327A4}" type="slidenum">
              <a:rPr lang="en-IN" smtClean="0"/>
              <a:t>‹#›</a:t>
            </a:fld>
            <a:endParaRPr lang="en-IN" dirty="0"/>
          </a:p>
        </p:txBody>
      </p:sp>
    </p:spTree>
    <p:extLst>
      <p:ext uri="{BB962C8B-B14F-4D97-AF65-F5344CB8AC3E}">
        <p14:creationId xmlns:p14="http://schemas.microsoft.com/office/powerpoint/2010/main" val="688180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4F1BAB-7198-4AEB-B6BE-3D1828B5A1EA}" type="datetime1">
              <a:rPr lang="en-IN" smtClean="0"/>
              <a:t>25-11-2024</a:t>
            </a:fld>
            <a:endParaRPr lang="en-IN" dirty="0"/>
          </a:p>
        </p:txBody>
      </p:sp>
      <p:sp>
        <p:nvSpPr>
          <p:cNvPr id="5" name="Footer Placeholder 4"/>
          <p:cNvSpPr>
            <a:spLocks noGrp="1"/>
          </p:cNvSpPr>
          <p:nvPr>
            <p:ph type="ftr" sz="quarter" idx="11"/>
          </p:nvPr>
        </p:nvSpPr>
        <p:spPr/>
        <p:txBody>
          <a:bodyPr/>
          <a:lstStyle/>
          <a:p>
            <a:r>
              <a:rPr lang="en-IN" dirty="0"/>
              <a:t>Capstone</a:t>
            </a:r>
          </a:p>
        </p:txBody>
      </p:sp>
      <p:sp>
        <p:nvSpPr>
          <p:cNvPr id="6" name="Slide Number Placeholder 5"/>
          <p:cNvSpPr>
            <a:spLocks noGrp="1"/>
          </p:cNvSpPr>
          <p:nvPr>
            <p:ph type="sldNum" sz="quarter" idx="12"/>
          </p:nvPr>
        </p:nvSpPr>
        <p:spPr/>
        <p:txBody>
          <a:bodyPr/>
          <a:lstStyle/>
          <a:p>
            <a:fld id="{F301653C-554F-4669-9705-B852327327A4}" type="slidenum">
              <a:rPr lang="en-IN" smtClean="0"/>
              <a:t>‹#›</a:t>
            </a:fld>
            <a:endParaRPr lang="en-IN" dirty="0"/>
          </a:p>
        </p:txBody>
      </p:sp>
    </p:spTree>
    <p:extLst>
      <p:ext uri="{BB962C8B-B14F-4D97-AF65-F5344CB8AC3E}">
        <p14:creationId xmlns:p14="http://schemas.microsoft.com/office/powerpoint/2010/main" val="4211976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B22B79-479C-476F-89E9-3DEEF4A2AAFC}" type="datetime1">
              <a:rPr lang="en-IN" smtClean="0"/>
              <a:t>25-11-2024</a:t>
            </a:fld>
            <a:endParaRPr lang="en-IN" dirty="0"/>
          </a:p>
        </p:txBody>
      </p:sp>
      <p:sp>
        <p:nvSpPr>
          <p:cNvPr id="5" name="Footer Placeholder 4"/>
          <p:cNvSpPr>
            <a:spLocks noGrp="1"/>
          </p:cNvSpPr>
          <p:nvPr>
            <p:ph type="ftr" sz="quarter" idx="11"/>
          </p:nvPr>
        </p:nvSpPr>
        <p:spPr/>
        <p:txBody>
          <a:bodyPr/>
          <a:lstStyle/>
          <a:p>
            <a:r>
              <a:rPr lang="en-IN" dirty="0"/>
              <a:t>Capstone</a:t>
            </a:r>
          </a:p>
        </p:txBody>
      </p:sp>
      <p:sp>
        <p:nvSpPr>
          <p:cNvPr id="6" name="Slide Number Placeholder 5"/>
          <p:cNvSpPr>
            <a:spLocks noGrp="1"/>
          </p:cNvSpPr>
          <p:nvPr>
            <p:ph type="sldNum" sz="quarter" idx="12"/>
          </p:nvPr>
        </p:nvSpPr>
        <p:spPr/>
        <p:txBody>
          <a:bodyPr/>
          <a:lstStyle/>
          <a:p>
            <a:fld id="{F301653C-554F-4669-9705-B852327327A4}" type="slidenum">
              <a:rPr lang="en-IN" smtClean="0"/>
              <a:t>‹#›</a:t>
            </a:fld>
            <a:endParaRPr lang="en-IN" dirty="0"/>
          </a:p>
        </p:txBody>
      </p:sp>
    </p:spTree>
    <p:extLst>
      <p:ext uri="{BB962C8B-B14F-4D97-AF65-F5344CB8AC3E}">
        <p14:creationId xmlns:p14="http://schemas.microsoft.com/office/powerpoint/2010/main" val="2032808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2E6682-6351-4835-82AC-FAA4A30AF83E}" type="datetime1">
              <a:rPr lang="en-IN" smtClean="0"/>
              <a:t>25-11-2024</a:t>
            </a:fld>
            <a:endParaRPr lang="en-IN" dirty="0"/>
          </a:p>
        </p:txBody>
      </p:sp>
      <p:sp>
        <p:nvSpPr>
          <p:cNvPr id="5" name="Footer Placeholder 4"/>
          <p:cNvSpPr>
            <a:spLocks noGrp="1"/>
          </p:cNvSpPr>
          <p:nvPr>
            <p:ph type="ftr" sz="quarter" idx="11"/>
          </p:nvPr>
        </p:nvSpPr>
        <p:spPr/>
        <p:txBody>
          <a:bodyPr/>
          <a:lstStyle/>
          <a:p>
            <a:r>
              <a:rPr lang="en-IN" dirty="0"/>
              <a:t>Capstone</a:t>
            </a:r>
          </a:p>
        </p:txBody>
      </p:sp>
      <p:sp>
        <p:nvSpPr>
          <p:cNvPr id="6" name="Slide Number Placeholder 5"/>
          <p:cNvSpPr>
            <a:spLocks noGrp="1"/>
          </p:cNvSpPr>
          <p:nvPr>
            <p:ph type="sldNum" sz="quarter" idx="12"/>
          </p:nvPr>
        </p:nvSpPr>
        <p:spPr/>
        <p:txBody>
          <a:bodyPr/>
          <a:lstStyle/>
          <a:p>
            <a:fld id="{F301653C-554F-4669-9705-B852327327A4}" type="slidenum">
              <a:rPr lang="en-IN" smtClean="0"/>
              <a:t>‹#›</a:t>
            </a:fld>
            <a:endParaRPr lang="en-IN" dirty="0"/>
          </a:p>
        </p:txBody>
      </p:sp>
    </p:spTree>
    <p:extLst>
      <p:ext uri="{BB962C8B-B14F-4D97-AF65-F5344CB8AC3E}">
        <p14:creationId xmlns:p14="http://schemas.microsoft.com/office/powerpoint/2010/main" val="2787174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1BA50E-DD1D-4ED6-AA04-AF8D9526BE2D}" type="datetime1">
              <a:rPr lang="en-IN" smtClean="0"/>
              <a:t>25-11-2024</a:t>
            </a:fld>
            <a:endParaRPr lang="en-IN" dirty="0"/>
          </a:p>
        </p:txBody>
      </p:sp>
      <p:sp>
        <p:nvSpPr>
          <p:cNvPr id="5" name="Footer Placeholder 4"/>
          <p:cNvSpPr>
            <a:spLocks noGrp="1"/>
          </p:cNvSpPr>
          <p:nvPr>
            <p:ph type="ftr" sz="quarter" idx="11"/>
          </p:nvPr>
        </p:nvSpPr>
        <p:spPr/>
        <p:txBody>
          <a:bodyPr/>
          <a:lstStyle/>
          <a:p>
            <a:r>
              <a:rPr lang="en-IN" dirty="0"/>
              <a:t>Capstone</a:t>
            </a:r>
          </a:p>
        </p:txBody>
      </p:sp>
      <p:sp>
        <p:nvSpPr>
          <p:cNvPr id="6" name="Slide Number Placeholder 5"/>
          <p:cNvSpPr>
            <a:spLocks noGrp="1"/>
          </p:cNvSpPr>
          <p:nvPr>
            <p:ph type="sldNum" sz="quarter" idx="12"/>
          </p:nvPr>
        </p:nvSpPr>
        <p:spPr/>
        <p:txBody>
          <a:bodyPr/>
          <a:lstStyle/>
          <a:p>
            <a:fld id="{F301653C-554F-4669-9705-B852327327A4}" type="slidenum">
              <a:rPr lang="en-IN" smtClean="0"/>
              <a:t>‹#›</a:t>
            </a:fld>
            <a:endParaRPr lang="en-IN" dirty="0"/>
          </a:p>
        </p:txBody>
      </p:sp>
    </p:spTree>
    <p:extLst>
      <p:ext uri="{BB962C8B-B14F-4D97-AF65-F5344CB8AC3E}">
        <p14:creationId xmlns:p14="http://schemas.microsoft.com/office/powerpoint/2010/main" val="2808046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0B9C74-AE44-4DAF-B49D-F793483DC6DA}" type="datetime1">
              <a:rPr lang="en-IN" smtClean="0"/>
              <a:t>25-11-2024</a:t>
            </a:fld>
            <a:endParaRPr lang="en-IN" dirty="0"/>
          </a:p>
        </p:txBody>
      </p:sp>
      <p:sp>
        <p:nvSpPr>
          <p:cNvPr id="6" name="Footer Placeholder 5"/>
          <p:cNvSpPr>
            <a:spLocks noGrp="1"/>
          </p:cNvSpPr>
          <p:nvPr>
            <p:ph type="ftr" sz="quarter" idx="11"/>
          </p:nvPr>
        </p:nvSpPr>
        <p:spPr/>
        <p:txBody>
          <a:bodyPr/>
          <a:lstStyle/>
          <a:p>
            <a:r>
              <a:rPr lang="en-IN" dirty="0"/>
              <a:t>Capstone</a:t>
            </a:r>
          </a:p>
        </p:txBody>
      </p:sp>
      <p:sp>
        <p:nvSpPr>
          <p:cNvPr id="7" name="Slide Number Placeholder 6"/>
          <p:cNvSpPr>
            <a:spLocks noGrp="1"/>
          </p:cNvSpPr>
          <p:nvPr>
            <p:ph type="sldNum" sz="quarter" idx="12"/>
          </p:nvPr>
        </p:nvSpPr>
        <p:spPr/>
        <p:txBody>
          <a:bodyPr/>
          <a:lstStyle/>
          <a:p>
            <a:fld id="{F301653C-554F-4669-9705-B852327327A4}" type="slidenum">
              <a:rPr lang="en-IN" smtClean="0"/>
              <a:t>‹#›</a:t>
            </a:fld>
            <a:endParaRPr lang="en-IN" dirty="0"/>
          </a:p>
        </p:txBody>
      </p:sp>
    </p:spTree>
    <p:extLst>
      <p:ext uri="{BB962C8B-B14F-4D97-AF65-F5344CB8AC3E}">
        <p14:creationId xmlns:p14="http://schemas.microsoft.com/office/powerpoint/2010/main" val="3983943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23AC99-1CA7-4CD8-878C-35E8F5A20D42}" type="datetime1">
              <a:rPr lang="en-IN" smtClean="0"/>
              <a:t>25-11-2024</a:t>
            </a:fld>
            <a:endParaRPr lang="en-IN" dirty="0"/>
          </a:p>
        </p:txBody>
      </p:sp>
      <p:sp>
        <p:nvSpPr>
          <p:cNvPr id="8" name="Footer Placeholder 7"/>
          <p:cNvSpPr>
            <a:spLocks noGrp="1"/>
          </p:cNvSpPr>
          <p:nvPr>
            <p:ph type="ftr" sz="quarter" idx="11"/>
          </p:nvPr>
        </p:nvSpPr>
        <p:spPr/>
        <p:txBody>
          <a:bodyPr/>
          <a:lstStyle/>
          <a:p>
            <a:r>
              <a:rPr lang="en-IN" dirty="0"/>
              <a:t>Capstone</a:t>
            </a:r>
          </a:p>
        </p:txBody>
      </p:sp>
      <p:sp>
        <p:nvSpPr>
          <p:cNvPr id="9" name="Slide Number Placeholder 8"/>
          <p:cNvSpPr>
            <a:spLocks noGrp="1"/>
          </p:cNvSpPr>
          <p:nvPr>
            <p:ph type="sldNum" sz="quarter" idx="12"/>
          </p:nvPr>
        </p:nvSpPr>
        <p:spPr/>
        <p:txBody>
          <a:bodyPr/>
          <a:lstStyle/>
          <a:p>
            <a:fld id="{F301653C-554F-4669-9705-B852327327A4}" type="slidenum">
              <a:rPr lang="en-IN" smtClean="0"/>
              <a:t>‹#›</a:t>
            </a:fld>
            <a:endParaRPr lang="en-IN" dirty="0"/>
          </a:p>
        </p:txBody>
      </p:sp>
    </p:spTree>
    <p:extLst>
      <p:ext uri="{BB962C8B-B14F-4D97-AF65-F5344CB8AC3E}">
        <p14:creationId xmlns:p14="http://schemas.microsoft.com/office/powerpoint/2010/main" val="1158432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FF9C7D-476B-4B0F-B6A7-47B7CC3BFEED}" type="datetime1">
              <a:rPr lang="en-IN" smtClean="0"/>
              <a:t>25-11-2024</a:t>
            </a:fld>
            <a:endParaRPr lang="en-IN" dirty="0"/>
          </a:p>
        </p:txBody>
      </p:sp>
      <p:sp>
        <p:nvSpPr>
          <p:cNvPr id="4" name="Footer Placeholder 3"/>
          <p:cNvSpPr>
            <a:spLocks noGrp="1"/>
          </p:cNvSpPr>
          <p:nvPr>
            <p:ph type="ftr" sz="quarter" idx="11"/>
          </p:nvPr>
        </p:nvSpPr>
        <p:spPr/>
        <p:txBody>
          <a:bodyPr/>
          <a:lstStyle/>
          <a:p>
            <a:r>
              <a:rPr lang="en-IN" dirty="0"/>
              <a:t>Capstone</a:t>
            </a:r>
          </a:p>
        </p:txBody>
      </p:sp>
      <p:sp>
        <p:nvSpPr>
          <p:cNvPr id="5" name="Slide Number Placeholder 4"/>
          <p:cNvSpPr>
            <a:spLocks noGrp="1"/>
          </p:cNvSpPr>
          <p:nvPr>
            <p:ph type="sldNum" sz="quarter" idx="12"/>
          </p:nvPr>
        </p:nvSpPr>
        <p:spPr/>
        <p:txBody>
          <a:bodyPr/>
          <a:lstStyle/>
          <a:p>
            <a:fld id="{F301653C-554F-4669-9705-B852327327A4}" type="slidenum">
              <a:rPr lang="en-IN" smtClean="0"/>
              <a:t>‹#›</a:t>
            </a:fld>
            <a:endParaRPr lang="en-IN" dirty="0"/>
          </a:p>
        </p:txBody>
      </p:sp>
    </p:spTree>
    <p:extLst>
      <p:ext uri="{BB962C8B-B14F-4D97-AF65-F5344CB8AC3E}">
        <p14:creationId xmlns:p14="http://schemas.microsoft.com/office/powerpoint/2010/main" val="227145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242CA50-5375-473A-A7F4-3CA31273A2BC}" type="datetime1">
              <a:rPr lang="en-IN" smtClean="0"/>
              <a:t>25-11-2024</a:t>
            </a:fld>
            <a:endParaRPr lang="en-IN" dirty="0"/>
          </a:p>
        </p:txBody>
      </p:sp>
      <p:sp>
        <p:nvSpPr>
          <p:cNvPr id="3" name="Footer Placeholder 2"/>
          <p:cNvSpPr>
            <a:spLocks noGrp="1"/>
          </p:cNvSpPr>
          <p:nvPr>
            <p:ph type="ftr" sz="quarter" idx="11"/>
          </p:nvPr>
        </p:nvSpPr>
        <p:spPr/>
        <p:txBody>
          <a:bodyPr/>
          <a:lstStyle/>
          <a:p>
            <a:r>
              <a:rPr lang="en-IN" dirty="0"/>
              <a:t>Capstone</a:t>
            </a:r>
          </a:p>
        </p:txBody>
      </p:sp>
      <p:sp>
        <p:nvSpPr>
          <p:cNvPr id="4" name="Slide Number Placeholder 3"/>
          <p:cNvSpPr>
            <a:spLocks noGrp="1"/>
          </p:cNvSpPr>
          <p:nvPr>
            <p:ph type="sldNum" sz="quarter" idx="12"/>
          </p:nvPr>
        </p:nvSpPr>
        <p:spPr/>
        <p:txBody>
          <a:bodyPr/>
          <a:lstStyle/>
          <a:p>
            <a:fld id="{F301653C-554F-4669-9705-B852327327A4}" type="slidenum">
              <a:rPr lang="en-IN" smtClean="0"/>
              <a:t>‹#›</a:t>
            </a:fld>
            <a:endParaRPr lang="en-IN" dirty="0"/>
          </a:p>
        </p:txBody>
      </p:sp>
    </p:spTree>
    <p:extLst>
      <p:ext uri="{BB962C8B-B14F-4D97-AF65-F5344CB8AC3E}">
        <p14:creationId xmlns:p14="http://schemas.microsoft.com/office/powerpoint/2010/main" val="369758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427015-4117-41B7-91BF-170F0BE93EAC}" type="datetime1">
              <a:rPr lang="en-IN" smtClean="0"/>
              <a:t>25-11-2024</a:t>
            </a:fld>
            <a:endParaRPr lang="en-IN" dirty="0"/>
          </a:p>
        </p:txBody>
      </p:sp>
      <p:sp>
        <p:nvSpPr>
          <p:cNvPr id="6" name="Footer Placeholder 5"/>
          <p:cNvSpPr>
            <a:spLocks noGrp="1"/>
          </p:cNvSpPr>
          <p:nvPr>
            <p:ph type="ftr" sz="quarter" idx="11"/>
          </p:nvPr>
        </p:nvSpPr>
        <p:spPr/>
        <p:txBody>
          <a:bodyPr/>
          <a:lstStyle/>
          <a:p>
            <a:r>
              <a:rPr lang="en-IN" dirty="0"/>
              <a:t>Capstone</a:t>
            </a:r>
          </a:p>
        </p:txBody>
      </p:sp>
      <p:sp>
        <p:nvSpPr>
          <p:cNvPr id="7" name="Slide Number Placeholder 6"/>
          <p:cNvSpPr>
            <a:spLocks noGrp="1"/>
          </p:cNvSpPr>
          <p:nvPr>
            <p:ph type="sldNum" sz="quarter" idx="12"/>
          </p:nvPr>
        </p:nvSpPr>
        <p:spPr/>
        <p:txBody>
          <a:bodyPr/>
          <a:lstStyle/>
          <a:p>
            <a:fld id="{F301653C-554F-4669-9705-B852327327A4}" type="slidenum">
              <a:rPr lang="en-IN" smtClean="0"/>
              <a:t>‹#›</a:t>
            </a:fld>
            <a:endParaRPr lang="en-IN" dirty="0"/>
          </a:p>
        </p:txBody>
      </p:sp>
    </p:spTree>
    <p:extLst>
      <p:ext uri="{BB962C8B-B14F-4D97-AF65-F5344CB8AC3E}">
        <p14:creationId xmlns:p14="http://schemas.microsoft.com/office/powerpoint/2010/main" val="3355972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6F06C6-99C8-4274-838B-1AC324CFC788}" type="datetime1">
              <a:rPr lang="en-IN" smtClean="0"/>
              <a:t>25-11-2024</a:t>
            </a:fld>
            <a:endParaRPr lang="en-IN" dirty="0"/>
          </a:p>
        </p:txBody>
      </p:sp>
      <p:sp>
        <p:nvSpPr>
          <p:cNvPr id="6" name="Footer Placeholder 5"/>
          <p:cNvSpPr>
            <a:spLocks noGrp="1"/>
          </p:cNvSpPr>
          <p:nvPr>
            <p:ph type="ftr" sz="quarter" idx="11"/>
          </p:nvPr>
        </p:nvSpPr>
        <p:spPr/>
        <p:txBody>
          <a:bodyPr/>
          <a:lstStyle/>
          <a:p>
            <a:r>
              <a:rPr lang="en-IN" dirty="0"/>
              <a:t>Capstone</a:t>
            </a:r>
          </a:p>
        </p:txBody>
      </p:sp>
      <p:sp>
        <p:nvSpPr>
          <p:cNvPr id="7" name="Slide Number Placeholder 6"/>
          <p:cNvSpPr>
            <a:spLocks noGrp="1"/>
          </p:cNvSpPr>
          <p:nvPr>
            <p:ph type="sldNum" sz="quarter" idx="12"/>
          </p:nvPr>
        </p:nvSpPr>
        <p:spPr/>
        <p:txBody>
          <a:bodyPr/>
          <a:lstStyle/>
          <a:p>
            <a:fld id="{F301653C-554F-4669-9705-B852327327A4}" type="slidenum">
              <a:rPr lang="en-IN" smtClean="0"/>
              <a:t>‹#›</a:t>
            </a:fld>
            <a:endParaRPr lang="en-IN" dirty="0"/>
          </a:p>
        </p:txBody>
      </p:sp>
    </p:spTree>
    <p:extLst>
      <p:ext uri="{BB962C8B-B14F-4D97-AF65-F5344CB8AC3E}">
        <p14:creationId xmlns:p14="http://schemas.microsoft.com/office/powerpoint/2010/main" val="3051087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E525CB9-B9F9-4D34-859E-AEAD75641630}" type="datetime1">
              <a:rPr lang="en-IN" smtClean="0"/>
              <a:t>25-11-2024</a:t>
            </a:fld>
            <a:endParaRPr lang="en-IN"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IN" dirty="0"/>
              <a:t>Capstone</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301653C-554F-4669-9705-B852327327A4}" type="slidenum">
              <a:rPr lang="en-IN" smtClean="0"/>
              <a:t>‹#›</a:t>
            </a:fld>
            <a:endParaRPr lang="en-IN" dirty="0"/>
          </a:p>
        </p:txBody>
      </p:sp>
    </p:spTree>
    <p:extLst>
      <p:ext uri="{BB962C8B-B14F-4D97-AF65-F5344CB8AC3E}">
        <p14:creationId xmlns:p14="http://schemas.microsoft.com/office/powerpoint/2010/main" val="194308052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CC3B63-7E4C-88E5-FDFA-CD632800ACA7}"/>
              </a:ext>
            </a:extLst>
          </p:cNvPr>
          <p:cNvSpPr>
            <a:spLocks noGrp="1"/>
          </p:cNvSpPr>
          <p:nvPr>
            <p:ph type="title"/>
          </p:nvPr>
        </p:nvSpPr>
        <p:spPr/>
        <p:txBody>
          <a:bodyPr>
            <a:normAutofit/>
          </a:bodyPr>
          <a:lstStyle/>
          <a:p>
            <a:br>
              <a:rPr lang="en-IN" dirty="0"/>
            </a:br>
            <a:br>
              <a:rPr lang="en-IN" dirty="0"/>
            </a:br>
            <a:endParaRPr lang="en-IN" dirty="0"/>
          </a:p>
        </p:txBody>
      </p:sp>
      <p:sp>
        <p:nvSpPr>
          <p:cNvPr id="9" name="Date Placeholder 8">
            <a:extLst>
              <a:ext uri="{FF2B5EF4-FFF2-40B4-BE49-F238E27FC236}">
                <a16:creationId xmlns:a16="http://schemas.microsoft.com/office/drawing/2014/main" id="{C1185672-FD06-1BEB-9C07-0C997EAAA611}"/>
              </a:ext>
            </a:extLst>
          </p:cNvPr>
          <p:cNvSpPr>
            <a:spLocks noGrp="1"/>
          </p:cNvSpPr>
          <p:nvPr>
            <p:ph type="dt" sz="half" idx="10"/>
          </p:nvPr>
        </p:nvSpPr>
        <p:spPr/>
        <p:txBody>
          <a:bodyPr/>
          <a:lstStyle/>
          <a:p>
            <a:fld id="{EC7FE4FA-6544-44F6-8505-9FA17ABF3EC0}" type="datetime1">
              <a:rPr lang="en-IN" sz="1800" smtClean="0">
                <a:latin typeface="Times New Roman" panose="02020603050405020304" pitchFamily="18" charset="0"/>
                <a:cs typeface="Times New Roman" panose="02020603050405020304" pitchFamily="18" charset="0"/>
              </a:rPr>
              <a:t>25-11-2024</a:t>
            </a:fld>
            <a:endParaRPr lang="en-IN" sz="1800"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557CBA94-01C1-CDB4-728D-C41120803176}"/>
              </a:ext>
            </a:extLst>
          </p:cNvPr>
          <p:cNvSpPr>
            <a:spLocks noGrp="1"/>
          </p:cNvSpPr>
          <p:nvPr>
            <p:ph type="ftr" sz="quarter" idx="11"/>
          </p:nvPr>
        </p:nvSpPr>
        <p:spPr/>
        <p:txBody>
          <a:bodyPr/>
          <a:lstStyle/>
          <a:p>
            <a:r>
              <a:rPr lang="en-IN" sz="1800" dirty="0">
                <a:latin typeface="Times New Roman" panose="02020603050405020304" pitchFamily="18" charset="0"/>
                <a:cs typeface="Times New Roman" panose="02020603050405020304" pitchFamily="18" charset="0"/>
              </a:rPr>
              <a:t>Capstone</a:t>
            </a:r>
          </a:p>
        </p:txBody>
      </p:sp>
      <p:sp>
        <p:nvSpPr>
          <p:cNvPr id="11" name="Slide Number Placeholder 10">
            <a:extLst>
              <a:ext uri="{FF2B5EF4-FFF2-40B4-BE49-F238E27FC236}">
                <a16:creationId xmlns:a16="http://schemas.microsoft.com/office/drawing/2014/main" id="{4604418A-F285-E246-603A-BEF8BCF028AD}"/>
              </a:ext>
            </a:extLst>
          </p:cNvPr>
          <p:cNvSpPr>
            <a:spLocks noGrp="1"/>
          </p:cNvSpPr>
          <p:nvPr>
            <p:ph type="sldNum" sz="quarter" idx="12"/>
          </p:nvPr>
        </p:nvSpPr>
        <p:spPr/>
        <p:txBody>
          <a:bodyPr/>
          <a:lstStyle/>
          <a:p>
            <a:fld id="{F301653C-554F-4669-9705-B852327327A4}" type="slidenum">
              <a:rPr lang="en-IN" sz="1800" smtClean="0">
                <a:latin typeface="Times New Roman" panose="02020603050405020304" pitchFamily="18" charset="0"/>
                <a:cs typeface="Times New Roman" panose="02020603050405020304" pitchFamily="18" charset="0"/>
              </a:rPr>
              <a:t>1</a:t>
            </a:fld>
            <a:endParaRPr lang="en-IN" sz="1800" dirty="0">
              <a:latin typeface="Times New Roman" panose="02020603050405020304" pitchFamily="18" charset="0"/>
              <a:cs typeface="Times New Roman" panose="02020603050405020304" pitchFamily="18" charset="0"/>
            </a:endParaRPr>
          </a:p>
        </p:txBody>
      </p:sp>
      <p:sp>
        <p:nvSpPr>
          <p:cNvPr id="5" name="Title 5">
            <a:extLst>
              <a:ext uri="{FF2B5EF4-FFF2-40B4-BE49-F238E27FC236}">
                <a16:creationId xmlns:a16="http://schemas.microsoft.com/office/drawing/2014/main" id="{A78FD2AE-CC07-3998-5597-FE2E446356C6}"/>
              </a:ext>
            </a:extLst>
          </p:cNvPr>
          <p:cNvSpPr txBox="1">
            <a:spLocks/>
          </p:cNvSpPr>
          <p:nvPr/>
        </p:nvSpPr>
        <p:spPr>
          <a:xfrm>
            <a:off x="2054941" y="1199536"/>
            <a:ext cx="7893434" cy="3028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algn="ctr">
              <a:spcBef>
                <a:spcPts val="0"/>
              </a:spcBef>
            </a:pPr>
            <a:r>
              <a:rPr lang="en-GB" sz="3000" b="1" dirty="0">
                <a:solidFill>
                  <a:srgbClr val="92D050"/>
                </a:solidFill>
                <a:latin typeface="Times New Roman" panose="02020603050405020304" pitchFamily="18" charset="0"/>
              </a:rPr>
              <a:t>Impact of Inventory Management system on the sales of E-Commerce</a:t>
            </a:r>
            <a:endParaRPr lang="en-US" sz="3000" dirty="0">
              <a:solidFill>
                <a:srgbClr val="92D050"/>
              </a:solidFill>
            </a:endParaRPr>
          </a:p>
        </p:txBody>
      </p:sp>
      <p:sp>
        <p:nvSpPr>
          <p:cNvPr id="6" name="TextBox 5">
            <a:extLst>
              <a:ext uri="{FF2B5EF4-FFF2-40B4-BE49-F238E27FC236}">
                <a16:creationId xmlns:a16="http://schemas.microsoft.com/office/drawing/2014/main" id="{E2C572B8-8E6A-AE09-696E-D2F38F8139A6}"/>
              </a:ext>
            </a:extLst>
          </p:cNvPr>
          <p:cNvSpPr txBox="1"/>
          <p:nvPr/>
        </p:nvSpPr>
        <p:spPr>
          <a:xfrm>
            <a:off x="1248696" y="3578545"/>
            <a:ext cx="6096000" cy="2308324"/>
          </a:xfrm>
          <a:prstGeom prst="rect">
            <a:avLst/>
          </a:prstGeom>
          <a:noFill/>
        </p:spPr>
        <p:txBody>
          <a:bodyPr wrap="square">
            <a:spAutoFit/>
          </a:bodyPr>
          <a:lstStyle/>
          <a:p>
            <a:pPr algn="ctr" rtl="0">
              <a:spcBef>
                <a:spcPts val="0"/>
              </a:spcBef>
              <a:spcAft>
                <a:spcPts val="0"/>
              </a:spcAft>
            </a:pPr>
            <a:br>
              <a:rPr lang="en-US" b="0" dirty="0">
                <a:effectLst/>
              </a:rPr>
            </a:br>
            <a:r>
              <a:rPr lang="en-US" sz="1800" b="0" i="0" u="none" strike="noStrike" dirty="0">
                <a:solidFill>
                  <a:srgbClr val="000000"/>
                </a:solidFill>
                <a:effectLst/>
                <a:latin typeface="Times New Roman" panose="02020603050405020304" pitchFamily="18" charset="0"/>
              </a:rPr>
              <a:t> Submitted</a:t>
            </a:r>
            <a:endParaRPr lang="en-US" b="0" dirty="0">
              <a:effectLst/>
            </a:endParaRPr>
          </a:p>
          <a:p>
            <a:pPr algn="ctr" rtl="0">
              <a:spcBef>
                <a:spcPts val="0"/>
              </a:spcBef>
              <a:spcAft>
                <a:spcPts val="0"/>
              </a:spcAft>
            </a:pPr>
            <a:r>
              <a:rPr lang="en-US" sz="1800" b="0" i="0" u="none" strike="noStrike" dirty="0">
                <a:solidFill>
                  <a:srgbClr val="000000"/>
                </a:solidFill>
                <a:effectLst/>
                <a:latin typeface="Times New Roman" panose="02020603050405020304" pitchFamily="18" charset="0"/>
              </a:rPr>
              <a:t>by</a:t>
            </a:r>
            <a:endParaRPr lang="en-US" b="0" dirty="0">
              <a:effectLst/>
            </a:endParaRPr>
          </a:p>
          <a:p>
            <a:pPr algn="ctr" rtl="0">
              <a:spcBef>
                <a:spcPts val="0"/>
              </a:spcBef>
              <a:spcAft>
                <a:spcPts val="0"/>
              </a:spcAft>
            </a:pPr>
            <a:br>
              <a:rPr lang="en-US" b="0" dirty="0">
                <a:effectLst/>
              </a:rPr>
            </a:br>
            <a:endParaRPr lang="en-US" b="0" dirty="0">
              <a:effectLst/>
            </a:endParaRPr>
          </a:p>
          <a:p>
            <a:pPr algn="ctr" rtl="0">
              <a:spcBef>
                <a:spcPts val="0"/>
              </a:spcBef>
              <a:spcAft>
                <a:spcPts val="0"/>
              </a:spcAft>
            </a:pPr>
            <a:r>
              <a:rPr lang="en-US" sz="1800" b="1" i="0" u="none" strike="noStrike" dirty="0">
                <a:solidFill>
                  <a:srgbClr val="000000"/>
                </a:solidFill>
                <a:effectLst/>
                <a:latin typeface="Times New Roman" panose="02020603050405020304" pitchFamily="18" charset="0"/>
              </a:rPr>
              <a:t>MAHESH M (192224092)</a:t>
            </a:r>
            <a:endParaRPr lang="en-US" b="0" dirty="0">
              <a:effectLst/>
            </a:endParaRPr>
          </a:p>
          <a:p>
            <a:br>
              <a:rPr lang="en-US" dirty="0"/>
            </a:br>
            <a:endParaRPr lang="en-IN" dirty="0"/>
          </a:p>
        </p:txBody>
      </p:sp>
      <p:sp>
        <p:nvSpPr>
          <p:cNvPr id="7" name="TextBox 6">
            <a:extLst>
              <a:ext uri="{FF2B5EF4-FFF2-40B4-BE49-F238E27FC236}">
                <a16:creationId xmlns:a16="http://schemas.microsoft.com/office/drawing/2014/main" id="{035327C8-A423-201E-0041-90C8114F7BF7}"/>
              </a:ext>
            </a:extLst>
          </p:cNvPr>
          <p:cNvSpPr txBox="1"/>
          <p:nvPr/>
        </p:nvSpPr>
        <p:spPr>
          <a:xfrm>
            <a:off x="3264310" y="531393"/>
            <a:ext cx="6096000" cy="923330"/>
          </a:xfrm>
          <a:prstGeom prst="rect">
            <a:avLst/>
          </a:prstGeom>
          <a:noFill/>
        </p:spPr>
        <p:txBody>
          <a:bodyPr wrap="square">
            <a:spAutoFit/>
          </a:bodyPr>
          <a:lstStyle/>
          <a:p>
            <a:pPr algn="ctr" rtl="0">
              <a:spcBef>
                <a:spcPts val="0"/>
              </a:spcBef>
              <a:spcAft>
                <a:spcPts val="0"/>
              </a:spcAft>
            </a:pPr>
            <a:r>
              <a:rPr lang="en-IN" sz="1800" b="1" i="0" u="none" strike="noStrike" dirty="0">
                <a:solidFill>
                  <a:srgbClr val="FFC000"/>
                </a:solidFill>
                <a:effectLst/>
                <a:latin typeface="Times New Roman" panose="02020603050405020304" pitchFamily="18" charset="0"/>
              </a:rPr>
              <a:t>CAPSTONE PROJECT REPORT</a:t>
            </a:r>
            <a:endParaRPr lang="en-IN" b="0" dirty="0">
              <a:solidFill>
                <a:srgbClr val="FFC000"/>
              </a:solidFill>
              <a:effectLst/>
            </a:endParaRPr>
          </a:p>
          <a:p>
            <a:br>
              <a:rPr lang="en-IN" dirty="0">
                <a:solidFill>
                  <a:srgbClr val="FFC000"/>
                </a:solidFill>
              </a:rPr>
            </a:br>
            <a:endParaRPr lang="en-IN" dirty="0">
              <a:solidFill>
                <a:srgbClr val="FFC000"/>
              </a:solidFill>
            </a:endParaRPr>
          </a:p>
        </p:txBody>
      </p:sp>
      <p:sp>
        <p:nvSpPr>
          <p:cNvPr id="8" name="TextBox 7">
            <a:extLst>
              <a:ext uri="{FF2B5EF4-FFF2-40B4-BE49-F238E27FC236}">
                <a16:creationId xmlns:a16="http://schemas.microsoft.com/office/drawing/2014/main" id="{BDC06542-62D3-C72B-21C1-A6B4B0EC50CB}"/>
              </a:ext>
            </a:extLst>
          </p:cNvPr>
          <p:cNvSpPr txBox="1"/>
          <p:nvPr/>
        </p:nvSpPr>
        <p:spPr>
          <a:xfrm>
            <a:off x="5186515" y="3726029"/>
            <a:ext cx="6096000" cy="1754326"/>
          </a:xfrm>
          <a:prstGeom prst="rect">
            <a:avLst/>
          </a:prstGeom>
          <a:noFill/>
        </p:spPr>
        <p:txBody>
          <a:bodyPr wrap="square">
            <a:spAutoFit/>
          </a:bodyPr>
          <a:lstStyle/>
          <a:p>
            <a:pPr algn="ctr" rtl="0">
              <a:spcBef>
                <a:spcPts val="0"/>
              </a:spcBef>
              <a:spcAft>
                <a:spcPts val="0"/>
              </a:spcAft>
            </a:pPr>
            <a:br>
              <a:rPr lang="en-US" b="0" dirty="0">
                <a:effectLst/>
              </a:rPr>
            </a:br>
            <a:r>
              <a:rPr lang="en-US" sz="1800" b="0" i="0" u="none" strike="noStrike" dirty="0">
                <a:solidFill>
                  <a:srgbClr val="000000"/>
                </a:solidFill>
                <a:effectLst/>
                <a:latin typeface="Times New Roman" panose="02020603050405020304" pitchFamily="18" charset="0"/>
              </a:rPr>
              <a:t> Guided</a:t>
            </a:r>
            <a:endParaRPr lang="en-US" b="0" dirty="0">
              <a:effectLst/>
            </a:endParaRPr>
          </a:p>
          <a:p>
            <a:pPr algn="ctr" rtl="0">
              <a:spcBef>
                <a:spcPts val="0"/>
              </a:spcBef>
              <a:spcAft>
                <a:spcPts val="0"/>
              </a:spcAft>
            </a:pPr>
            <a:r>
              <a:rPr lang="en-US" sz="1800" b="0" i="0" u="none" strike="noStrike" dirty="0">
                <a:solidFill>
                  <a:srgbClr val="000000"/>
                </a:solidFill>
                <a:effectLst/>
                <a:latin typeface="Times New Roman" panose="02020603050405020304" pitchFamily="18" charset="0"/>
              </a:rPr>
              <a:t>by</a:t>
            </a:r>
            <a:endParaRPr lang="en-US" b="0" dirty="0">
              <a:effectLst/>
            </a:endParaRPr>
          </a:p>
          <a:p>
            <a:pPr algn="ctr" rtl="0">
              <a:spcBef>
                <a:spcPts val="0"/>
              </a:spcBef>
              <a:spcAft>
                <a:spcPts val="0"/>
              </a:spcAft>
            </a:pPr>
            <a:br>
              <a:rPr lang="en-US" b="0" dirty="0">
                <a:effectLst/>
              </a:rPr>
            </a:br>
            <a:r>
              <a:rPr lang="en-US" b="1" dirty="0">
                <a:solidFill>
                  <a:srgbClr val="000000"/>
                </a:solidFill>
                <a:latin typeface="Times New Roman" panose="02020603050405020304" pitchFamily="18" charset="0"/>
              </a:rPr>
              <a:t> Saranya S</a:t>
            </a:r>
            <a:br>
              <a:rPr lang="en-US" dirty="0"/>
            </a:br>
            <a:endParaRPr lang="en-IN" dirty="0"/>
          </a:p>
        </p:txBody>
      </p:sp>
    </p:spTree>
    <p:extLst>
      <p:ext uri="{BB962C8B-B14F-4D97-AF65-F5344CB8AC3E}">
        <p14:creationId xmlns:p14="http://schemas.microsoft.com/office/powerpoint/2010/main" val="1561815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6EC1FD-10EC-44D7-869F-F6CB89840A88}"/>
              </a:ext>
            </a:extLst>
          </p:cNvPr>
          <p:cNvSpPr>
            <a:spLocks noGrp="1"/>
          </p:cNvSpPr>
          <p:nvPr>
            <p:ph type="dt" sz="half" idx="10"/>
          </p:nvPr>
        </p:nvSpPr>
        <p:spPr/>
        <p:txBody>
          <a:bodyPr/>
          <a:lstStyle/>
          <a:p>
            <a:fld id="{A242CA50-5375-473A-A7F4-3CA31273A2BC}" type="datetime1">
              <a:rPr lang="en-IN" smtClean="0"/>
              <a:t>25-11-2024</a:t>
            </a:fld>
            <a:endParaRPr lang="en-IN" dirty="0"/>
          </a:p>
        </p:txBody>
      </p:sp>
      <p:sp>
        <p:nvSpPr>
          <p:cNvPr id="3" name="Footer Placeholder 2">
            <a:extLst>
              <a:ext uri="{FF2B5EF4-FFF2-40B4-BE49-F238E27FC236}">
                <a16:creationId xmlns:a16="http://schemas.microsoft.com/office/drawing/2014/main" id="{096913A9-9DDF-9E69-03EA-A1634726CB6A}"/>
              </a:ext>
            </a:extLst>
          </p:cNvPr>
          <p:cNvSpPr>
            <a:spLocks noGrp="1"/>
          </p:cNvSpPr>
          <p:nvPr>
            <p:ph type="ftr" sz="quarter" idx="11"/>
          </p:nvPr>
        </p:nvSpPr>
        <p:spPr/>
        <p:txBody>
          <a:bodyPr/>
          <a:lstStyle/>
          <a:p>
            <a:r>
              <a:rPr lang="en-IN" sz="1800" dirty="0">
                <a:latin typeface="Times New Roman" panose="02020603050405020304" pitchFamily="18" charset="0"/>
                <a:cs typeface="Times New Roman" panose="02020603050405020304" pitchFamily="18" charset="0"/>
              </a:rPr>
              <a:t>Capstone</a:t>
            </a:r>
          </a:p>
        </p:txBody>
      </p:sp>
      <p:sp>
        <p:nvSpPr>
          <p:cNvPr id="4" name="Slide Number Placeholder 3">
            <a:extLst>
              <a:ext uri="{FF2B5EF4-FFF2-40B4-BE49-F238E27FC236}">
                <a16:creationId xmlns:a16="http://schemas.microsoft.com/office/drawing/2014/main" id="{BE9DCEB7-095D-575B-0959-877CA77C4370}"/>
              </a:ext>
            </a:extLst>
          </p:cNvPr>
          <p:cNvSpPr>
            <a:spLocks noGrp="1"/>
          </p:cNvSpPr>
          <p:nvPr>
            <p:ph type="sldNum" sz="quarter" idx="12"/>
          </p:nvPr>
        </p:nvSpPr>
        <p:spPr/>
        <p:txBody>
          <a:bodyPr/>
          <a:lstStyle/>
          <a:p>
            <a:fld id="{F301653C-554F-4669-9705-B852327327A4}" type="slidenum">
              <a:rPr lang="en-IN" smtClean="0"/>
              <a:t>10</a:t>
            </a:fld>
            <a:endParaRPr lang="en-IN" dirty="0"/>
          </a:p>
        </p:txBody>
      </p:sp>
      <p:sp>
        <p:nvSpPr>
          <p:cNvPr id="6" name="TextBox 5">
            <a:extLst>
              <a:ext uri="{FF2B5EF4-FFF2-40B4-BE49-F238E27FC236}">
                <a16:creationId xmlns:a16="http://schemas.microsoft.com/office/drawing/2014/main" id="{BF411A6D-4CCF-FF44-74A5-538D3C23CCD2}"/>
              </a:ext>
            </a:extLst>
          </p:cNvPr>
          <p:cNvSpPr txBox="1"/>
          <p:nvPr/>
        </p:nvSpPr>
        <p:spPr>
          <a:xfrm>
            <a:off x="2654711" y="9832"/>
            <a:ext cx="10579508" cy="6740307"/>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data_after = {</a:t>
            </a:r>
          </a:p>
          <a:p>
            <a:r>
              <a:rPr lang="en-IN" dirty="0">
                <a:latin typeface="Times New Roman" panose="02020603050405020304" pitchFamily="18" charset="0"/>
                <a:cs typeface="Times New Roman" panose="02020603050405020304" pitchFamily="18" charset="0"/>
              </a:rPr>
              <a:t>    'Month': ['Jan', 'Feb', 'Mar', 'Apr', 'May'],</a:t>
            </a:r>
          </a:p>
          <a:p>
            <a:r>
              <a:rPr lang="en-IN" dirty="0">
                <a:latin typeface="Times New Roman" panose="02020603050405020304" pitchFamily="18" charset="0"/>
                <a:cs typeface="Times New Roman" panose="02020603050405020304" pitchFamily="18" charset="0"/>
              </a:rPr>
              <a:t>    'Stock_Sold': [110, 160, 130, 140, 150],</a:t>
            </a:r>
          </a:p>
          <a:p>
            <a:r>
              <a:rPr lang="en-IN" dirty="0">
                <a:latin typeface="Times New Roman" panose="02020603050405020304" pitchFamily="18" charset="0"/>
                <a:cs typeface="Times New Roman" panose="02020603050405020304" pitchFamily="18" charset="0"/>
              </a:rPr>
              <a:t>    'Stock_Ordered': [115, 165, 125, 135, 150],</a:t>
            </a:r>
          </a:p>
          <a:p>
            <a:r>
              <a:rPr lang="en-IN" dirty="0">
                <a:latin typeface="Times New Roman" panose="02020603050405020304" pitchFamily="18" charset="0"/>
                <a:cs typeface="Times New Roman" panose="02020603050405020304" pitchFamily="18" charset="0"/>
              </a:rPr>
              <a:t>    'Stock_Wasted': [5, 8, 3, 2, 5],</a:t>
            </a:r>
          </a:p>
          <a:p>
            <a:r>
              <a:rPr lang="en-IN" dirty="0">
                <a:latin typeface="Times New Roman" panose="02020603050405020304" pitchFamily="18" charset="0"/>
                <a:cs typeface="Times New Roman" panose="02020603050405020304" pitchFamily="18" charset="0"/>
              </a:rPr>
              <a:t>    'Delivered_On_Time': [90, 92, 95, 93, 90],</a:t>
            </a:r>
          </a:p>
          <a:p>
            <a:r>
              <a:rPr lang="en-IN" dirty="0">
                <a:latin typeface="Times New Roman" panose="02020603050405020304" pitchFamily="18" charset="0"/>
                <a:cs typeface="Times New Roman" panose="02020603050405020304" pitchFamily="18" charset="0"/>
              </a:rPr>
              <a:t>    'Customer_Need_Met': [85, 88, 90, 92, 88]</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df_past = pd.DataFrame(data_past)</a:t>
            </a:r>
          </a:p>
          <a:p>
            <a:r>
              <a:rPr lang="en-IN" dirty="0">
                <a:latin typeface="Times New Roman" panose="02020603050405020304" pitchFamily="18" charset="0"/>
                <a:cs typeface="Times New Roman" panose="02020603050405020304" pitchFamily="18" charset="0"/>
              </a:rPr>
              <a:t>df_after = pd.DataFrame(data_after)</a:t>
            </a:r>
          </a:p>
          <a:p>
            <a:r>
              <a:rPr lang="en-IN" dirty="0">
                <a:latin typeface="Times New Roman" panose="02020603050405020304" pitchFamily="18" charset="0"/>
                <a:cs typeface="Times New Roman" panose="02020603050405020304" pitchFamily="18" charset="0"/>
              </a:rPr>
              <a:t>colors = ['blue', 'green']</a:t>
            </a:r>
          </a:p>
          <a:p>
            <a:r>
              <a:rPr lang="en-IN" dirty="0">
                <a:latin typeface="Times New Roman" panose="02020603050405020304" pitchFamily="18" charset="0"/>
                <a:cs typeface="Times New Roman" panose="02020603050405020304" pitchFamily="18" charset="0"/>
              </a:rPr>
              <a:t>plt.figure(figsize=(12, 8))</a:t>
            </a:r>
          </a:p>
          <a:p>
            <a:r>
              <a:rPr lang="en-IN" dirty="0">
                <a:latin typeface="Times New Roman" panose="02020603050405020304" pitchFamily="18" charset="0"/>
                <a:cs typeface="Times New Roman" panose="02020603050405020304" pitchFamily="18" charset="0"/>
              </a:rPr>
              <a:t>stock_metrics = ['Stock_Sold', 'Stock_Ordered', 'Stock_Wasted']</a:t>
            </a:r>
          </a:p>
          <a:p>
            <a:r>
              <a:rPr lang="en-IN" dirty="0">
                <a:latin typeface="Times New Roman" panose="02020603050405020304" pitchFamily="18" charset="0"/>
                <a:cs typeface="Times New Roman" panose="02020603050405020304" pitchFamily="18" charset="0"/>
              </a:rPr>
              <a:t>for i, metric in enumerate(stock_metrics):</a:t>
            </a:r>
          </a:p>
          <a:p>
            <a:r>
              <a:rPr lang="en-IN" dirty="0">
                <a:latin typeface="Times New Roman" panose="02020603050405020304" pitchFamily="18" charset="0"/>
                <a:cs typeface="Times New Roman" panose="02020603050405020304" pitchFamily="18" charset="0"/>
              </a:rPr>
              <a:t>    plt.subplot(2, 2, i+1)</a:t>
            </a:r>
          </a:p>
          <a:p>
            <a:r>
              <a:rPr lang="en-IN" dirty="0">
                <a:latin typeface="Times New Roman" panose="02020603050405020304" pitchFamily="18" charset="0"/>
                <a:cs typeface="Times New Roman" panose="02020603050405020304" pitchFamily="18" charset="0"/>
              </a:rPr>
              <a:t>    plt.bar(df_past['Month'], df_past[metric], color=colors[0], width=0.4, align='center', label='Past')</a:t>
            </a:r>
          </a:p>
          <a:p>
            <a:r>
              <a:rPr lang="en-IN" dirty="0">
                <a:latin typeface="Times New Roman" panose="02020603050405020304" pitchFamily="18" charset="0"/>
                <a:cs typeface="Times New Roman" panose="02020603050405020304" pitchFamily="18" charset="0"/>
              </a:rPr>
              <a:t>    plt.bar(df_after['Month'], df_after[metric], color=colors[1], width=0.4, align='edge', label='After')</a:t>
            </a:r>
          </a:p>
          <a:p>
            <a:r>
              <a:rPr lang="en-IN" dirty="0">
                <a:latin typeface="Times New Roman" panose="02020603050405020304" pitchFamily="18" charset="0"/>
                <a:cs typeface="Times New Roman" panose="02020603050405020304" pitchFamily="18" charset="0"/>
              </a:rPr>
              <a:t>    plt.title(f'Comparison of {metric} Before and After Implementing Inventory Control')</a:t>
            </a:r>
          </a:p>
          <a:p>
            <a:r>
              <a:rPr lang="en-IN" dirty="0">
                <a:latin typeface="Times New Roman" panose="02020603050405020304" pitchFamily="18" charset="0"/>
                <a:cs typeface="Times New Roman" panose="02020603050405020304" pitchFamily="18" charset="0"/>
              </a:rPr>
              <a:t>    plt.xlabel('Month')</a:t>
            </a:r>
          </a:p>
          <a:p>
            <a:r>
              <a:rPr lang="en-IN" dirty="0">
                <a:latin typeface="Times New Roman" panose="02020603050405020304" pitchFamily="18" charset="0"/>
                <a:cs typeface="Times New Roman" panose="02020603050405020304" pitchFamily="18" charset="0"/>
              </a:rPr>
              <a:t>    plt.ylabel(metric)</a:t>
            </a:r>
          </a:p>
          <a:p>
            <a:r>
              <a:rPr lang="en-IN" dirty="0">
                <a:latin typeface="Times New Roman" panose="02020603050405020304" pitchFamily="18" charset="0"/>
                <a:cs typeface="Times New Roman" panose="02020603050405020304" pitchFamily="18" charset="0"/>
              </a:rPr>
              <a:t>    plt.legend()</a:t>
            </a:r>
          </a:p>
          <a:p>
            <a:r>
              <a:rPr lang="en-IN" dirty="0">
                <a:latin typeface="Times New Roman" panose="02020603050405020304" pitchFamily="18" charset="0"/>
                <a:cs typeface="Times New Roman" panose="02020603050405020304" pitchFamily="18" charset="0"/>
              </a:rPr>
              <a:t>plt.tight_layout(rect=[0, 0, 1, 0.96])</a:t>
            </a:r>
          </a:p>
          <a:p>
            <a:r>
              <a:rPr lang="en-IN" dirty="0">
                <a:latin typeface="Times New Roman" panose="02020603050405020304" pitchFamily="18" charset="0"/>
                <a:cs typeface="Times New Roman" panose="02020603050405020304" pitchFamily="18" charset="0"/>
              </a:rPr>
              <a:t>plt.suptitle('Stock-Related Metrics Comparison', fontsize=16)</a:t>
            </a:r>
          </a:p>
          <a:p>
            <a:r>
              <a:rPr lang="en-IN" dirty="0">
                <a:latin typeface="Times New Roman" panose="02020603050405020304" pitchFamily="18" charset="0"/>
                <a:cs typeface="Times New Roman" panose="02020603050405020304" pitchFamily="18" charset="0"/>
              </a:rPr>
              <a:t>plt.show()</a:t>
            </a:r>
          </a:p>
        </p:txBody>
      </p:sp>
    </p:spTree>
    <p:extLst>
      <p:ext uri="{BB962C8B-B14F-4D97-AF65-F5344CB8AC3E}">
        <p14:creationId xmlns:p14="http://schemas.microsoft.com/office/powerpoint/2010/main" val="1254037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8A7E78-828A-F09E-B97C-C027730A7CF4}"/>
              </a:ext>
            </a:extLst>
          </p:cNvPr>
          <p:cNvSpPr>
            <a:spLocks noGrp="1"/>
          </p:cNvSpPr>
          <p:nvPr>
            <p:ph type="dt" sz="half" idx="10"/>
          </p:nvPr>
        </p:nvSpPr>
        <p:spPr/>
        <p:txBody>
          <a:bodyPr/>
          <a:lstStyle/>
          <a:p>
            <a:fld id="{A242CA50-5375-473A-A7F4-3CA31273A2BC}" type="datetime1">
              <a:rPr lang="en-IN" sz="1800" smtClean="0">
                <a:latin typeface="Times New Roman" panose="02020603050405020304" pitchFamily="18" charset="0"/>
                <a:cs typeface="Times New Roman" panose="02020603050405020304" pitchFamily="18" charset="0"/>
              </a:rPr>
              <a:t>25-11-2024</a:t>
            </a:fld>
            <a:endParaRPr lang="en-IN" sz="18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8CE1CFAC-1074-5EB6-9350-C27481A7C7BD}"/>
              </a:ext>
            </a:extLst>
          </p:cNvPr>
          <p:cNvSpPr>
            <a:spLocks noGrp="1"/>
          </p:cNvSpPr>
          <p:nvPr>
            <p:ph type="ftr" sz="quarter" idx="11"/>
          </p:nvPr>
        </p:nvSpPr>
        <p:spPr/>
        <p:txBody>
          <a:bodyPr/>
          <a:lstStyle/>
          <a:p>
            <a:r>
              <a:rPr lang="en-IN" sz="1800" dirty="0">
                <a:latin typeface="Times New Roman" panose="02020603050405020304" pitchFamily="18" charset="0"/>
                <a:cs typeface="Times New Roman" panose="02020603050405020304" pitchFamily="18" charset="0"/>
              </a:rPr>
              <a:t>Capstone</a:t>
            </a:r>
          </a:p>
        </p:txBody>
      </p:sp>
      <p:sp>
        <p:nvSpPr>
          <p:cNvPr id="4" name="Slide Number Placeholder 3">
            <a:extLst>
              <a:ext uri="{FF2B5EF4-FFF2-40B4-BE49-F238E27FC236}">
                <a16:creationId xmlns:a16="http://schemas.microsoft.com/office/drawing/2014/main" id="{BD1D63D2-769E-E675-32DC-E568485632C8}"/>
              </a:ext>
            </a:extLst>
          </p:cNvPr>
          <p:cNvSpPr>
            <a:spLocks noGrp="1"/>
          </p:cNvSpPr>
          <p:nvPr>
            <p:ph type="sldNum" sz="quarter" idx="12"/>
          </p:nvPr>
        </p:nvSpPr>
        <p:spPr/>
        <p:txBody>
          <a:bodyPr/>
          <a:lstStyle/>
          <a:p>
            <a:fld id="{F301653C-554F-4669-9705-B852327327A4}" type="slidenum">
              <a:rPr lang="en-IN" sz="1800" smtClean="0">
                <a:latin typeface="Times New Roman" panose="02020603050405020304" pitchFamily="18" charset="0"/>
                <a:cs typeface="Times New Roman" panose="02020603050405020304" pitchFamily="18" charset="0"/>
              </a:rPr>
              <a:t>11</a:t>
            </a:fld>
            <a:endParaRPr lang="en-IN"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E78D97D-9B8F-941A-6A18-8D237943C3FB}"/>
              </a:ext>
            </a:extLst>
          </p:cNvPr>
          <p:cNvSpPr txBox="1"/>
          <p:nvPr/>
        </p:nvSpPr>
        <p:spPr>
          <a:xfrm>
            <a:off x="1848465" y="1030801"/>
            <a:ext cx="8750709" cy="4524315"/>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plt.figure(figsize=(12, 8))</a:t>
            </a:r>
          </a:p>
          <a:p>
            <a:r>
              <a:rPr lang="en-IN" dirty="0">
                <a:latin typeface="Times New Roman" panose="02020603050405020304" pitchFamily="18" charset="0"/>
                <a:cs typeface="Times New Roman" panose="02020603050405020304" pitchFamily="18" charset="0"/>
              </a:rPr>
              <a:t>service_metrics = ['Delivered_On_Time', 'Customer_Need_Met']</a:t>
            </a:r>
          </a:p>
          <a:p>
            <a:r>
              <a:rPr lang="en-IN" dirty="0">
                <a:latin typeface="Times New Roman" panose="02020603050405020304" pitchFamily="18" charset="0"/>
                <a:cs typeface="Times New Roman" panose="02020603050405020304" pitchFamily="18" charset="0"/>
              </a:rPr>
              <a:t>for i, metric in enumerate(service_metrics):</a:t>
            </a:r>
          </a:p>
          <a:p>
            <a:r>
              <a:rPr lang="en-IN" dirty="0">
                <a:latin typeface="Times New Roman" panose="02020603050405020304" pitchFamily="18" charset="0"/>
                <a:cs typeface="Times New Roman" panose="02020603050405020304" pitchFamily="18" charset="0"/>
              </a:rPr>
              <a:t>    plt.subplot(2, 1, i+1)</a:t>
            </a:r>
          </a:p>
          <a:p>
            <a:r>
              <a:rPr lang="en-IN" dirty="0">
                <a:latin typeface="Times New Roman" panose="02020603050405020304" pitchFamily="18" charset="0"/>
                <a:cs typeface="Times New Roman" panose="02020603050405020304" pitchFamily="18" charset="0"/>
              </a:rPr>
              <a:t>    plt.bar(df_past['Month'], df_past[metric], color=colors[0], width=0.4, align='center', label='Past')</a:t>
            </a:r>
          </a:p>
          <a:p>
            <a:r>
              <a:rPr lang="en-IN" dirty="0">
                <a:latin typeface="Times New Roman" panose="02020603050405020304" pitchFamily="18" charset="0"/>
                <a:cs typeface="Times New Roman" panose="02020603050405020304" pitchFamily="18" charset="0"/>
              </a:rPr>
              <a:t>    plt.bar(df_after['Month'], df_after[metric], color=colors[1], width=0.4, align='edge', label='After')</a:t>
            </a:r>
          </a:p>
          <a:p>
            <a:r>
              <a:rPr lang="en-IN" dirty="0">
                <a:latin typeface="Times New Roman" panose="02020603050405020304" pitchFamily="18" charset="0"/>
                <a:cs typeface="Times New Roman" panose="02020603050405020304" pitchFamily="18" charset="0"/>
              </a:rPr>
              <a:t>    plt.title(f'Comparison of {metric} Before and After Implementing Inventory Control')</a:t>
            </a:r>
          </a:p>
          <a:p>
            <a:r>
              <a:rPr lang="en-IN" dirty="0">
                <a:latin typeface="Times New Roman" panose="02020603050405020304" pitchFamily="18" charset="0"/>
                <a:cs typeface="Times New Roman" panose="02020603050405020304" pitchFamily="18" charset="0"/>
              </a:rPr>
              <a:t>    plt.xlabel('Month')</a:t>
            </a:r>
          </a:p>
          <a:p>
            <a:r>
              <a:rPr lang="en-IN" dirty="0">
                <a:latin typeface="Times New Roman" panose="02020603050405020304" pitchFamily="18" charset="0"/>
                <a:cs typeface="Times New Roman" panose="02020603050405020304" pitchFamily="18" charset="0"/>
              </a:rPr>
              <a:t>    plt.ylabel(metric)</a:t>
            </a:r>
          </a:p>
          <a:p>
            <a:r>
              <a:rPr lang="en-IN" dirty="0">
                <a:latin typeface="Times New Roman" panose="02020603050405020304" pitchFamily="18" charset="0"/>
                <a:cs typeface="Times New Roman" panose="02020603050405020304" pitchFamily="18" charset="0"/>
              </a:rPr>
              <a:t>    plt.legend()</a:t>
            </a:r>
          </a:p>
          <a:p>
            <a:r>
              <a:rPr lang="en-IN" dirty="0">
                <a:latin typeface="Times New Roman" panose="02020603050405020304" pitchFamily="18" charset="0"/>
                <a:cs typeface="Times New Roman" panose="02020603050405020304" pitchFamily="18" charset="0"/>
              </a:rPr>
              <a:t>    plt.grid(axis='y', linestyle='--', linewidth=0.7)</a:t>
            </a:r>
          </a:p>
          <a:p>
            <a:r>
              <a:rPr lang="en-IN" dirty="0">
                <a:latin typeface="Times New Roman" panose="02020603050405020304" pitchFamily="18" charset="0"/>
                <a:cs typeface="Times New Roman" panose="02020603050405020304" pitchFamily="18" charset="0"/>
              </a:rPr>
              <a:t>plt.tight_layout(rect=[0, 0, 1, 0.96])</a:t>
            </a:r>
          </a:p>
          <a:p>
            <a:r>
              <a:rPr lang="en-IN" dirty="0">
                <a:latin typeface="Times New Roman" panose="02020603050405020304" pitchFamily="18" charset="0"/>
                <a:cs typeface="Times New Roman" panose="02020603050405020304" pitchFamily="18" charset="0"/>
              </a:rPr>
              <a:t>plt.suptitle('Service-Related Metrics Comparison', fontsize=16)</a:t>
            </a:r>
          </a:p>
          <a:p>
            <a:r>
              <a:rPr lang="en-IN" dirty="0">
                <a:latin typeface="Times New Roman" panose="02020603050405020304" pitchFamily="18" charset="0"/>
                <a:cs typeface="Times New Roman" panose="02020603050405020304" pitchFamily="18" charset="0"/>
              </a:rPr>
              <a:t>plt.show()</a:t>
            </a:r>
          </a:p>
        </p:txBody>
      </p:sp>
    </p:spTree>
    <p:extLst>
      <p:ext uri="{BB962C8B-B14F-4D97-AF65-F5344CB8AC3E}">
        <p14:creationId xmlns:p14="http://schemas.microsoft.com/office/powerpoint/2010/main" val="2045462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DDC0BD-12B3-3064-A892-58B86EC75F28}"/>
              </a:ext>
            </a:extLst>
          </p:cNvPr>
          <p:cNvSpPr>
            <a:spLocks noGrp="1"/>
          </p:cNvSpPr>
          <p:nvPr>
            <p:ph type="dt" sz="half" idx="10"/>
          </p:nvPr>
        </p:nvSpPr>
        <p:spPr>
          <a:xfrm>
            <a:off x="7627099" y="6065837"/>
            <a:ext cx="2743200" cy="365125"/>
          </a:xfrm>
        </p:spPr>
        <p:txBody>
          <a:bodyPr/>
          <a:lstStyle/>
          <a:p>
            <a:fld id="{A242CA50-5375-473A-A7F4-3CA31273A2BC}" type="datetime1">
              <a:rPr lang="en-IN" sz="1800" smtClean="0">
                <a:latin typeface="Times New Roman" panose="02020603050405020304" pitchFamily="18" charset="0"/>
                <a:cs typeface="Times New Roman" panose="02020603050405020304" pitchFamily="18" charset="0"/>
              </a:rPr>
              <a:t>25-11-2024</a:t>
            </a:fld>
            <a:endParaRPr lang="en-IN" sz="18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B79B66B4-1D0A-FEFB-2D16-A2FB4B238901}"/>
              </a:ext>
            </a:extLst>
          </p:cNvPr>
          <p:cNvSpPr>
            <a:spLocks noGrp="1"/>
          </p:cNvSpPr>
          <p:nvPr>
            <p:ph type="ftr" sz="quarter" idx="11"/>
          </p:nvPr>
        </p:nvSpPr>
        <p:spPr>
          <a:xfrm>
            <a:off x="810500" y="6098272"/>
            <a:ext cx="6672887" cy="365125"/>
          </a:xfrm>
        </p:spPr>
        <p:txBody>
          <a:bodyPr/>
          <a:lstStyle/>
          <a:p>
            <a:r>
              <a:rPr lang="en-IN" sz="1800" dirty="0">
                <a:latin typeface="Times New Roman" panose="02020603050405020304" pitchFamily="18" charset="0"/>
                <a:cs typeface="Times New Roman" panose="02020603050405020304" pitchFamily="18" charset="0"/>
              </a:rPr>
              <a:t>Capstone</a:t>
            </a:r>
          </a:p>
        </p:txBody>
      </p:sp>
      <p:sp>
        <p:nvSpPr>
          <p:cNvPr id="4" name="Slide Number Placeholder 3">
            <a:extLst>
              <a:ext uri="{FF2B5EF4-FFF2-40B4-BE49-F238E27FC236}">
                <a16:creationId xmlns:a16="http://schemas.microsoft.com/office/drawing/2014/main" id="{FF8CCA18-FBFF-88B6-DE3E-DE299CC82993}"/>
              </a:ext>
            </a:extLst>
          </p:cNvPr>
          <p:cNvSpPr>
            <a:spLocks noGrp="1"/>
          </p:cNvSpPr>
          <p:nvPr>
            <p:ph type="sldNum" sz="quarter" idx="12"/>
          </p:nvPr>
        </p:nvSpPr>
        <p:spPr/>
        <p:txBody>
          <a:bodyPr/>
          <a:lstStyle/>
          <a:p>
            <a:fld id="{F301653C-554F-4669-9705-B852327327A4}" type="slidenum">
              <a:rPr lang="en-IN" sz="1800" smtClean="0">
                <a:latin typeface="Times New Roman" panose="02020603050405020304" pitchFamily="18" charset="0"/>
                <a:cs typeface="Times New Roman" panose="02020603050405020304" pitchFamily="18" charset="0"/>
              </a:rPr>
              <a:t>12</a:t>
            </a:fld>
            <a:endParaRPr lang="en-IN"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63B3E90-B2F0-F7A8-5BC8-E2EAC494738F}"/>
              </a:ext>
            </a:extLst>
          </p:cNvPr>
          <p:cNvSpPr txBox="1"/>
          <p:nvPr/>
        </p:nvSpPr>
        <p:spPr>
          <a:xfrm>
            <a:off x="4715641" y="113397"/>
            <a:ext cx="2871020" cy="553998"/>
          </a:xfrm>
          <a:prstGeom prst="rect">
            <a:avLst/>
          </a:prstGeom>
          <a:noFill/>
        </p:spPr>
        <p:txBody>
          <a:bodyPr wrap="square" rtlCol="0">
            <a:spAutoFit/>
          </a:bodyPr>
          <a:lstStyle/>
          <a:p>
            <a:pPr algn="ctr"/>
            <a:r>
              <a:rPr lang="en-IN" sz="3000" b="1" dirty="0">
                <a:latin typeface="Times New Roman" panose="02020603050405020304" pitchFamily="18" charset="0"/>
                <a:cs typeface="Times New Roman" panose="02020603050405020304" pitchFamily="18" charset="0"/>
              </a:rPr>
              <a:t>OUTPUT</a:t>
            </a:r>
          </a:p>
        </p:txBody>
      </p:sp>
      <p:pic>
        <p:nvPicPr>
          <p:cNvPr id="7" name="Picture 6">
            <a:extLst>
              <a:ext uri="{FF2B5EF4-FFF2-40B4-BE49-F238E27FC236}">
                <a16:creationId xmlns:a16="http://schemas.microsoft.com/office/drawing/2014/main" id="{A482758C-406C-B70B-C6C0-79BD68AE9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15" y="759728"/>
            <a:ext cx="11916697" cy="5160232"/>
          </a:xfrm>
          <a:prstGeom prst="rect">
            <a:avLst/>
          </a:prstGeom>
        </p:spPr>
      </p:pic>
    </p:spTree>
    <p:extLst>
      <p:ext uri="{BB962C8B-B14F-4D97-AF65-F5344CB8AC3E}">
        <p14:creationId xmlns:p14="http://schemas.microsoft.com/office/powerpoint/2010/main" val="3112112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CD2EAB-0106-9198-BC4A-DAA1730C11C3}"/>
              </a:ext>
            </a:extLst>
          </p:cNvPr>
          <p:cNvSpPr>
            <a:spLocks noGrp="1"/>
          </p:cNvSpPr>
          <p:nvPr>
            <p:ph type="dt" sz="half" idx="10"/>
          </p:nvPr>
        </p:nvSpPr>
        <p:spPr/>
        <p:txBody>
          <a:bodyPr/>
          <a:lstStyle/>
          <a:p>
            <a:fld id="{A242CA50-5375-473A-A7F4-3CA31273A2BC}" type="datetime1">
              <a:rPr lang="en-IN" sz="1800" smtClean="0">
                <a:latin typeface="Times New Roman" panose="02020603050405020304" pitchFamily="18" charset="0"/>
                <a:cs typeface="Times New Roman" panose="02020603050405020304" pitchFamily="18" charset="0"/>
              </a:rPr>
              <a:t>25-11-2024</a:t>
            </a:fld>
            <a:endParaRPr lang="en-IN" sz="18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920F965E-53A5-687A-3146-38BEA213AB84}"/>
              </a:ext>
            </a:extLst>
          </p:cNvPr>
          <p:cNvSpPr>
            <a:spLocks noGrp="1"/>
          </p:cNvSpPr>
          <p:nvPr>
            <p:ph type="ftr" sz="quarter" idx="11"/>
          </p:nvPr>
        </p:nvSpPr>
        <p:spPr/>
        <p:txBody>
          <a:bodyPr/>
          <a:lstStyle/>
          <a:p>
            <a:r>
              <a:rPr lang="en-IN" sz="1800" dirty="0">
                <a:latin typeface="Times New Roman" panose="02020603050405020304" pitchFamily="18" charset="0"/>
                <a:cs typeface="Times New Roman" panose="02020603050405020304" pitchFamily="18" charset="0"/>
              </a:rPr>
              <a:t>Capstone</a:t>
            </a:r>
          </a:p>
        </p:txBody>
      </p:sp>
      <p:sp>
        <p:nvSpPr>
          <p:cNvPr id="4" name="Slide Number Placeholder 3">
            <a:extLst>
              <a:ext uri="{FF2B5EF4-FFF2-40B4-BE49-F238E27FC236}">
                <a16:creationId xmlns:a16="http://schemas.microsoft.com/office/drawing/2014/main" id="{FBE28663-E2D1-C624-9111-270D0D349FD4}"/>
              </a:ext>
            </a:extLst>
          </p:cNvPr>
          <p:cNvSpPr>
            <a:spLocks noGrp="1"/>
          </p:cNvSpPr>
          <p:nvPr>
            <p:ph type="sldNum" sz="quarter" idx="12"/>
          </p:nvPr>
        </p:nvSpPr>
        <p:spPr/>
        <p:txBody>
          <a:bodyPr/>
          <a:lstStyle/>
          <a:p>
            <a:fld id="{F301653C-554F-4669-9705-B852327327A4}" type="slidenum">
              <a:rPr lang="en-IN" sz="1800" smtClean="0">
                <a:latin typeface="Times New Roman" panose="02020603050405020304" pitchFamily="18" charset="0"/>
                <a:cs typeface="Times New Roman" panose="02020603050405020304" pitchFamily="18" charset="0"/>
              </a:rPr>
              <a:t>13</a:t>
            </a:fld>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F14F341-F88A-A0D8-E6A3-B5D4215DA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078" y="521110"/>
            <a:ext cx="10786613" cy="5273675"/>
          </a:xfrm>
          <a:prstGeom prst="rect">
            <a:avLst/>
          </a:prstGeom>
        </p:spPr>
      </p:pic>
    </p:spTree>
    <p:extLst>
      <p:ext uri="{BB962C8B-B14F-4D97-AF65-F5344CB8AC3E}">
        <p14:creationId xmlns:p14="http://schemas.microsoft.com/office/powerpoint/2010/main" val="3390787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ED98E9-0266-FD1F-63B5-F5CD168137E2}"/>
              </a:ext>
            </a:extLst>
          </p:cNvPr>
          <p:cNvSpPr>
            <a:spLocks noGrp="1"/>
          </p:cNvSpPr>
          <p:nvPr>
            <p:ph type="dt" sz="half" idx="10"/>
          </p:nvPr>
        </p:nvSpPr>
        <p:spPr/>
        <p:txBody>
          <a:bodyPr/>
          <a:lstStyle/>
          <a:p>
            <a:fld id="{A242CA50-5375-473A-A7F4-3CA31273A2BC}" type="datetime1">
              <a:rPr lang="en-IN" sz="1800" smtClean="0">
                <a:latin typeface="Times New Roman" panose="02020603050405020304" pitchFamily="18" charset="0"/>
                <a:cs typeface="Times New Roman" panose="02020603050405020304" pitchFamily="18" charset="0"/>
              </a:rPr>
              <a:t>25-11-2024</a:t>
            </a:fld>
            <a:endParaRPr lang="en-IN" sz="18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2781678-203B-2EAF-72AC-4BB8BC69D801}"/>
              </a:ext>
            </a:extLst>
          </p:cNvPr>
          <p:cNvSpPr>
            <a:spLocks noGrp="1"/>
          </p:cNvSpPr>
          <p:nvPr>
            <p:ph type="ftr" sz="quarter" idx="11"/>
          </p:nvPr>
        </p:nvSpPr>
        <p:spPr/>
        <p:txBody>
          <a:bodyPr/>
          <a:lstStyle/>
          <a:p>
            <a:r>
              <a:rPr lang="en-IN" sz="1800" dirty="0">
                <a:latin typeface="Times New Roman" panose="02020603050405020304" pitchFamily="18" charset="0"/>
                <a:cs typeface="Times New Roman" panose="02020603050405020304" pitchFamily="18" charset="0"/>
              </a:rPr>
              <a:t>Capstone</a:t>
            </a:r>
          </a:p>
        </p:txBody>
      </p:sp>
      <p:sp>
        <p:nvSpPr>
          <p:cNvPr id="4" name="Slide Number Placeholder 3">
            <a:extLst>
              <a:ext uri="{FF2B5EF4-FFF2-40B4-BE49-F238E27FC236}">
                <a16:creationId xmlns:a16="http://schemas.microsoft.com/office/drawing/2014/main" id="{DA3AC5C9-1117-9B0F-7EBD-C63587B40506}"/>
              </a:ext>
            </a:extLst>
          </p:cNvPr>
          <p:cNvSpPr>
            <a:spLocks noGrp="1"/>
          </p:cNvSpPr>
          <p:nvPr>
            <p:ph type="sldNum" sz="quarter" idx="12"/>
          </p:nvPr>
        </p:nvSpPr>
        <p:spPr/>
        <p:txBody>
          <a:bodyPr/>
          <a:lstStyle/>
          <a:p>
            <a:fld id="{F301653C-554F-4669-9705-B852327327A4}" type="slidenum">
              <a:rPr lang="en-IN" sz="1800" smtClean="0">
                <a:latin typeface="Times New Roman" panose="02020603050405020304" pitchFamily="18" charset="0"/>
                <a:cs typeface="Times New Roman" panose="02020603050405020304" pitchFamily="18" charset="0"/>
              </a:rPr>
              <a:t>14</a:t>
            </a:fld>
            <a:endParaRPr lang="en-IN"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13AE013-FDD6-EB5F-04FD-CAD7BD65C632}"/>
              </a:ext>
            </a:extLst>
          </p:cNvPr>
          <p:cNvSpPr txBox="1"/>
          <p:nvPr/>
        </p:nvSpPr>
        <p:spPr>
          <a:xfrm>
            <a:off x="2875935" y="88491"/>
            <a:ext cx="6440129" cy="553998"/>
          </a:xfrm>
          <a:prstGeom prst="rect">
            <a:avLst/>
          </a:prstGeom>
          <a:noFill/>
        </p:spPr>
        <p:txBody>
          <a:bodyPr wrap="square" rtlCol="0">
            <a:spAutoFit/>
          </a:bodyPr>
          <a:lstStyle/>
          <a:p>
            <a:pPr algn="ctr"/>
            <a:r>
              <a:rPr lang="en-IN" sz="3000" b="1" dirty="0">
                <a:latin typeface="Times New Roman" panose="02020603050405020304" pitchFamily="18" charset="0"/>
                <a:cs typeface="Times New Roman" panose="02020603050405020304" pitchFamily="18" charset="0"/>
              </a:rPr>
              <a:t>RESULTS AND DISCUSSION</a:t>
            </a:r>
          </a:p>
        </p:txBody>
      </p:sp>
      <p:sp>
        <p:nvSpPr>
          <p:cNvPr id="7" name="TextBox 6">
            <a:extLst>
              <a:ext uri="{FF2B5EF4-FFF2-40B4-BE49-F238E27FC236}">
                <a16:creationId xmlns:a16="http://schemas.microsoft.com/office/drawing/2014/main" id="{8E48C0AB-01E4-CFDD-720D-A1D1173DF76E}"/>
              </a:ext>
            </a:extLst>
          </p:cNvPr>
          <p:cNvSpPr txBox="1"/>
          <p:nvPr/>
        </p:nvSpPr>
        <p:spPr>
          <a:xfrm>
            <a:off x="1179871" y="1210409"/>
            <a:ext cx="10795819" cy="4524315"/>
          </a:xfrm>
          <a:prstGeom prst="rect">
            <a:avLst/>
          </a:prstGeom>
          <a:noFill/>
        </p:spPr>
        <p:txBody>
          <a:bodyPr wrap="square">
            <a:spAutoFit/>
          </a:bodyPr>
          <a:lstStyle/>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Inventory Control Management System was successfully implemented, including modules for inventory tracking, order management, supplier management, and reporting. Key functionalities such as real-time inventory updates, automated reorder alerts, and detailed analytics were tested and validated.</a:t>
            </a:r>
          </a:p>
          <a:p>
            <a:pPr marL="285750"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Having accurate inventory data and better forecasting capabilities, the company could negotiate better terms with suppliers and take advantage of bulk purchasing discounts without overstocking.</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Improved order accuracy and a significant reduction in customer complaints underscore the positive impact of the ICMS on customer satisfaction.</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The increase in the inventory turnover ratio indicates more efficient inventory management.</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The significant reduction in waste is a notable achievement, reflecting better demand forecasting and more efficient inventory management.</a:t>
            </a:r>
          </a:p>
          <a:p>
            <a:pPr marL="285750" indent="-285750" algn="just">
              <a:buFont typeface="Wingdings" panose="05000000000000000000" pitchFamily="2" charset="2"/>
              <a:buChar char="Ø"/>
            </a:pPr>
            <a:endParaRPr lang="en-GB"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This contributes positively to sustainability goals and reduces disposal costs.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3618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F632DC-9D46-E193-CD1C-4E4B1E09F84E}"/>
              </a:ext>
            </a:extLst>
          </p:cNvPr>
          <p:cNvSpPr>
            <a:spLocks noGrp="1"/>
          </p:cNvSpPr>
          <p:nvPr>
            <p:ph type="dt" sz="half" idx="10"/>
          </p:nvPr>
        </p:nvSpPr>
        <p:spPr/>
        <p:txBody>
          <a:bodyPr/>
          <a:lstStyle/>
          <a:p>
            <a:fld id="{A242CA50-5375-473A-A7F4-3CA31273A2BC}" type="datetime1">
              <a:rPr lang="en-IN" sz="1800" smtClean="0">
                <a:latin typeface="Times New Roman" panose="02020603050405020304" pitchFamily="18" charset="0"/>
                <a:cs typeface="Times New Roman" panose="02020603050405020304" pitchFamily="18" charset="0"/>
              </a:rPr>
              <a:t>25-11-2024</a:t>
            </a:fld>
            <a:endParaRPr lang="en-IN" sz="18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442B841-DA63-93F3-D337-4E2D558E2913}"/>
              </a:ext>
            </a:extLst>
          </p:cNvPr>
          <p:cNvSpPr>
            <a:spLocks noGrp="1"/>
          </p:cNvSpPr>
          <p:nvPr>
            <p:ph type="ftr" sz="quarter" idx="11"/>
          </p:nvPr>
        </p:nvSpPr>
        <p:spPr/>
        <p:txBody>
          <a:bodyPr/>
          <a:lstStyle/>
          <a:p>
            <a:r>
              <a:rPr lang="en-IN" sz="1800" dirty="0">
                <a:latin typeface="Times New Roman" panose="02020603050405020304" pitchFamily="18" charset="0"/>
                <a:cs typeface="Times New Roman" panose="02020603050405020304" pitchFamily="18" charset="0"/>
              </a:rPr>
              <a:t>Capstone</a:t>
            </a:r>
          </a:p>
        </p:txBody>
      </p:sp>
      <p:sp>
        <p:nvSpPr>
          <p:cNvPr id="4" name="Slide Number Placeholder 3">
            <a:extLst>
              <a:ext uri="{FF2B5EF4-FFF2-40B4-BE49-F238E27FC236}">
                <a16:creationId xmlns:a16="http://schemas.microsoft.com/office/drawing/2014/main" id="{5933176C-74DC-17C2-9567-8793315B16A3}"/>
              </a:ext>
            </a:extLst>
          </p:cNvPr>
          <p:cNvSpPr>
            <a:spLocks noGrp="1"/>
          </p:cNvSpPr>
          <p:nvPr>
            <p:ph type="sldNum" sz="quarter" idx="12"/>
          </p:nvPr>
        </p:nvSpPr>
        <p:spPr/>
        <p:txBody>
          <a:bodyPr/>
          <a:lstStyle/>
          <a:p>
            <a:fld id="{F301653C-554F-4669-9705-B852327327A4}" type="slidenum">
              <a:rPr lang="en-IN" sz="1800" smtClean="0">
                <a:latin typeface="Times New Roman" panose="02020603050405020304" pitchFamily="18" charset="0"/>
                <a:cs typeface="Times New Roman" panose="02020603050405020304" pitchFamily="18" charset="0"/>
              </a:rPr>
              <a:t>15</a:t>
            </a:fld>
            <a:endParaRPr lang="en-IN" sz="1800" dirty="0">
              <a:latin typeface="Times New Roman" panose="02020603050405020304" pitchFamily="18" charset="0"/>
              <a:cs typeface="Times New Roman" panose="02020603050405020304" pitchFamily="18" charset="0"/>
            </a:endParaRPr>
          </a:p>
        </p:txBody>
      </p:sp>
      <p:sp>
        <p:nvSpPr>
          <p:cNvPr id="5" name="Title 3">
            <a:extLst>
              <a:ext uri="{FF2B5EF4-FFF2-40B4-BE49-F238E27FC236}">
                <a16:creationId xmlns:a16="http://schemas.microsoft.com/office/drawing/2014/main" id="{A973E55C-FA6E-5B57-4E82-6CBDDFDB8833}"/>
              </a:ext>
            </a:extLst>
          </p:cNvPr>
          <p:cNvSpPr txBox="1">
            <a:spLocks/>
          </p:cNvSpPr>
          <p:nvPr/>
        </p:nvSpPr>
        <p:spPr>
          <a:xfrm>
            <a:off x="913774" y="1039634"/>
            <a:ext cx="6476999" cy="1189037"/>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3000" b="1" dirty="0">
                <a:latin typeface="Times New Roman" panose="02020603050405020304" pitchFamily="18" charset="0"/>
                <a:cs typeface="Times New Roman" panose="02020603050405020304" pitchFamily="18" charset="0"/>
              </a:rPr>
              <a:t>Conclusion</a:t>
            </a:r>
          </a:p>
        </p:txBody>
      </p:sp>
      <p:sp>
        <p:nvSpPr>
          <p:cNvPr id="7" name="TextBox 6">
            <a:extLst>
              <a:ext uri="{FF2B5EF4-FFF2-40B4-BE49-F238E27FC236}">
                <a16:creationId xmlns:a16="http://schemas.microsoft.com/office/drawing/2014/main" id="{8D4616F1-D574-EB3D-83DB-75547297FAE3}"/>
              </a:ext>
            </a:extLst>
          </p:cNvPr>
          <p:cNvSpPr txBox="1"/>
          <p:nvPr/>
        </p:nvSpPr>
        <p:spPr>
          <a:xfrm>
            <a:off x="985519" y="2137231"/>
            <a:ext cx="10456863" cy="1200329"/>
          </a:xfrm>
          <a:prstGeom prst="rect">
            <a:avLst/>
          </a:prstGeom>
          <a:noFill/>
        </p:spPr>
        <p:txBody>
          <a:bodyPr wrap="square">
            <a:spAutoFit/>
          </a:bodyPr>
          <a:lstStyle/>
          <a:p>
            <a:pPr marL="0" indent="0" algn="just" fontAlgn="auto">
              <a:spcAft>
                <a:spcPts val="0"/>
              </a:spcAft>
              <a:buNone/>
            </a:pPr>
            <a:r>
              <a:rPr lang="en-US" dirty="0">
                <a:solidFill>
                  <a:schemeClr val="accent1"/>
                </a:solidFill>
                <a:latin typeface="Times New Roman" panose="02020603050405020304" pitchFamily="18" charset="0"/>
                <a:cs typeface="Times New Roman" panose="02020603050405020304" pitchFamily="18" charset="0"/>
              </a:rPr>
              <a:t>An e-commerce store’s inventory is its lifeblood. Backorders are avoided, consumers are satisfied, and your firm is lucrative when you have the right products in stock. By streamlining and automating inventory control operations, optimizing your logistic cycle, and providing you with a real-time picture of stock levels, a robust inventory management system may help you save time and money.</a:t>
            </a:r>
            <a:endParaRPr lang="en-US" altLang="en-US" sz="18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9912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B82B477-B619-D3EA-C4E6-CB57ABBA6276}"/>
              </a:ext>
            </a:extLst>
          </p:cNvPr>
          <p:cNvSpPr>
            <a:spLocks noGrp="1"/>
          </p:cNvSpPr>
          <p:nvPr>
            <p:ph type="dt" sz="half" idx="10"/>
          </p:nvPr>
        </p:nvSpPr>
        <p:spPr/>
        <p:txBody>
          <a:bodyPr/>
          <a:lstStyle/>
          <a:p>
            <a:fld id="{DBFF9C7D-476B-4B0F-B6A7-47B7CC3BFEED}" type="datetime1">
              <a:rPr lang="en-IN" sz="1800" smtClean="0">
                <a:latin typeface="Times New Roman" panose="02020603050405020304" pitchFamily="18" charset="0"/>
                <a:cs typeface="Times New Roman" panose="02020603050405020304" pitchFamily="18" charset="0"/>
              </a:rPr>
              <a:t>25-11-2024</a:t>
            </a:fld>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92DDFAC-965C-87E1-CD60-F30CA503B11D}"/>
              </a:ext>
            </a:extLst>
          </p:cNvPr>
          <p:cNvSpPr>
            <a:spLocks noGrp="1"/>
          </p:cNvSpPr>
          <p:nvPr>
            <p:ph type="ftr" sz="quarter" idx="11"/>
          </p:nvPr>
        </p:nvSpPr>
        <p:spPr/>
        <p:txBody>
          <a:bodyPr/>
          <a:lstStyle/>
          <a:p>
            <a:r>
              <a:rPr lang="en-IN" sz="1800" dirty="0">
                <a:latin typeface="Times New Roman" panose="02020603050405020304" pitchFamily="18" charset="0"/>
                <a:cs typeface="Times New Roman" panose="02020603050405020304" pitchFamily="18" charset="0"/>
              </a:rPr>
              <a:t>Capstone</a:t>
            </a:r>
          </a:p>
        </p:txBody>
      </p:sp>
      <p:sp>
        <p:nvSpPr>
          <p:cNvPr id="5" name="Slide Number Placeholder 4">
            <a:extLst>
              <a:ext uri="{FF2B5EF4-FFF2-40B4-BE49-F238E27FC236}">
                <a16:creationId xmlns:a16="http://schemas.microsoft.com/office/drawing/2014/main" id="{15245BFA-982B-34F1-861A-11814581C1AB}"/>
              </a:ext>
            </a:extLst>
          </p:cNvPr>
          <p:cNvSpPr>
            <a:spLocks noGrp="1"/>
          </p:cNvSpPr>
          <p:nvPr>
            <p:ph type="sldNum" sz="quarter" idx="12"/>
          </p:nvPr>
        </p:nvSpPr>
        <p:spPr/>
        <p:txBody>
          <a:bodyPr/>
          <a:lstStyle/>
          <a:p>
            <a:fld id="{F301653C-554F-4669-9705-B852327327A4}" type="slidenum">
              <a:rPr lang="en-IN" sz="1800" smtClean="0">
                <a:latin typeface="Times New Roman" panose="02020603050405020304" pitchFamily="18" charset="0"/>
                <a:cs typeface="Times New Roman" panose="02020603050405020304" pitchFamily="18" charset="0"/>
              </a:rPr>
              <a:t>2</a:t>
            </a:fld>
            <a:endParaRPr lang="en-IN" sz="18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794A5165-11B7-BC73-2559-243687BC8EC5}"/>
              </a:ext>
            </a:extLst>
          </p:cNvPr>
          <p:cNvSpPr>
            <a:spLocks noGrp="1"/>
          </p:cNvSpPr>
          <p:nvPr>
            <p:ph type="title" idx="4294967295"/>
          </p:nvPr>
        </p:nvSpPr>
        <p:spPr>
          <a:xfrm>
            <a:off x="0" y="619125"/>
            <a:ext cx="10363200" cy="1595438"/>
          </a:xfrm>
        </p:spPr>
        <p:txBody>
          <a:bodyPr/>
          <a:lstStyle/>
          <a:p>
            <a:br>
              <a:rPr lang="en-IN" dirty="0"/>
            </a:br>
            <a:endParaRPr lang="en-IN" dirty="0"/>
          </a:p>
        </p:txBody>
      </p:sp>
      <p:sp>
        <p:nvSpPr>
          <p:cNvPr id="6" name="Title 4">
            <a:extLst>
              <a:ext uri="{FF2B5EF4-FFF2-40B4-BE49-F238E27FC236}">
                <a16:creationId xmlns:a16="http://schemas.microsoft.com/office/drawing/2014/main" id="{85BB441B-B1AB-97CD-FF36-8D8EB37DAF8D}"/>
              </a:ext>
            </a:extLst>
          </p:cNvPr>
          <p:cNvSpPr txBox="1">
            <a:spLocks/>
          </p:cNvSpPr>
          <p:nvPr/>
        </p:nvSpPr>
        <p:spPr>
          <a:xfrm>
            <a:off x="2264697" y="423043"/>
            <a:ext cx="6476999" cy="118903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3000" b="1" dirty="0">
                <a:latin typeface="Times New Roman" panose="02020603050405020304" pitchFamily="18" charset="0"/>
                <a:cs typeface="Times New Roman" panose="02020603050405020304" pitchFamily="18" charset="0"/>
              </a:rPr>
              <a:t>ABSTRACT</a:t>
            </a:r>
            <a:endParaRPr lang="en-IN" sz="3000" b="1" dirty="0">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1D98D7EB-6CC2-B8FC-6771-7ADE5775CB2C}"/>
              </a:ext>
            </a:extLst>
          </p:cNvPr>
          <p:cNvSpPr txBox="1">
            <a:spLocks noChangeArrowheads="1"/>
          </p:cNvSpPr>
          <p:nvPr/>
        </p:nvSpPr>
        <p:spPr bwMode="auto">
          <a:xfrm>
            <a:off x="1660668" y="1260832"/>
            <a:ext cx="8642555"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defPPr>
              <a:defRPr lang="en-US"/>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eaLnBrk="0" fontAlgn="base" hangingPunct="0">
              <a:spcBef>
                <a:spcPct val="0"/>
              </a:spcBef>
              <a:spcAft>
                <a:spcPct val="0"/>
              </a:spcAft>
            </a:pPr>
            <a:endParaRPr lang="en-US" altLang="en-US" sz="2100" dirty="0">
              <a:latin typeface="Times New Roman" panose="02020603050405020304" pitchFamily="18" charset="0"/>
              <a:cs typeface="Times New Roman" panose="02020603050405020304" pitchFamily="18" charset="0"/>
            </a:endParaRPr>
          </a:p>
          <a:p>
            <a:pPr marL="342900" indent="-342900" algn="just" defTabSz="914400" eaLnBrk="0" fontAlgn="base" hangingPunct="0">
              <a:spcBef>
                <a:spcPct val="0"/>
              </a:spcBef>
              <a:spcAft>
                <a:spcPct val="0"/>
              </a:spcAft>
              <a:buFont typeface="Wingdings" panose="05000000000000000000" pitchFamily="2" charset="2"/>
              <a:buChar char="q"/>
            </a:pPr>
            <a:r>
              <a:rPr lang="en-US" altLang="en-US" sz="2100" dirty="0">
                <a:latin typeface="Times New Roman" panose="02020603050405020304" pitchFamily="18" charset="0"/>
                <a:cs typeface="Times New Roman" panose="02020603050405020304" pitchFamily="18" charset="0"/>
              </a:rPr>
              <a:t>Inventory control management systems (IMS) are essential for businesses across industries.</a:t>
            </a:r>
          </a:p>
          <a:p>
            <a:pPr marL="342900" indent="-342900" algn="just" defTabSz="914400" eaLnBrk="0" fontAlgn="base" hangingPunct="0">
              <a:spcBef>
                <a:spcPct val="0"/>
              </a:spcBef>
              <a:spcAft>
                <a:spcPct val="0"/>
              </a:spcAft>
              <a:buFont typeface="Wingdings" panose="05000000000000000000" pitchFamily="2" charset="2"/>
              <a:buChar char="q"/>
            </a:pPr>
            <a:endParaRPr lang="en-US" altLang="en-US" sz="2100" dirty="0">
              <a:latin typeface="Times New Roman" panose="02020603050405020304" pitchFamily="18" charset="0"/>
              <a:cs typeface="Times New Roman" panose="02020603050405020304" pitchFamily="18" charset="0"/>
            </a:endParaRPr>
          </a:p>
          <a:p>
            <a:pPr marL="342900" indent="-342900" algn="just" defTabSz="914400" eaLnBrk="0" fontAlgn="base" hangingPunct="0">
              <a:spcBef>
                <a:spcPct val="0"/>
              </a:spcBef>
              <a:spcAft>
                <a:spcPct val="0"/>
              </a:spcAft>
              <a:buFont typeface="Wingdings" panose="05000000000000000000" pitchFamily="2" charset="2"/>
              <a:buChar char="q"/>
            </a:pPr>
            <a:r>
              <a:rPr lang="en-US" altLang="en-US" sz="2100" dirty="0">
                <a:latin typeface="Times New Roman" panose="02020603050405020304" pitchFamily="18" charset="0"/>
                <a:cs typeface="Times New Roman" panose="02020603050405020304" pitchFamily="18" charset="0"/>
              </a:rPr>
              <a:t>IMS plays a crucial role in optimizing inventory levels and reducing costs.</a:t>
            </a:r>
          </a:p>
          <a:p>
            <a:pPr marL="342900" indent="-342900" algn="just" defTabSz="914400" eaLnBrk="0" fontAlgn="base" hangingPunct="0">
              <a:spcBef>
                <a:spcPct val="0"/>
              </a:spcBef>
              <a:spcAft>
                <a:spcPct val="0"/>
              </a:spcAft>
              <a:buFont typeface="Wingdings" panose="05000000000000000000" pitchFamily="2" charset="2"/>
              <a:buChar char="q"/>
            </a:pPr>
            <a:endParaRPr lang="en-US" altLang="en-US" sz="2100" dirty="0">
              <a:latin typeface="Times New Roman" panose="02020603050405020304" pitchFamily="18" charset="0"/>
              <a:cs typeface="Times New Roman" panose="02020603050405020304" pitchFamily="18" charset="0"/>
            </a:endParaRPr>
          </a:p>
          <a:p>
            <a:pPr marL="342900" indent="-342900" algn="just" defTabSz="914400" eaLnBrk="0" fontAlgn="base" hangingPunct="0">
              <a:spcBef>
                <a:spcPct val="0"/>
              </a:spcBef>
              <a:spcAft>
                <a:spcPct val="0"/>
              </a:spcAft>
              <a:buFont typeface="Wingdings" panose="05000000000000000000" pitchFamily="2" charset="2"/>
              <a:buChar char="q"/>
            </a:pPr>
            <a:r>
              <a:rPr lang="en-US" altLang="en-US" sz="2100" dirty="0">
                <a:latin typeface="Times New Roman" panose="02020603050405020304" pitchFamily="18" charset="0"/>
                <a:cs typeface="Times New Roman" panose="02020603050405020304" pitchFamily="18" charset="0"/>
              </a:rPr>
              <a:t>Leveraging automation and data analytics, IMS enables real-time tracking of inventory.</a:t>
            </a:r>
          </a:p>
          <a:p>
            <a:pPr marL="342900" indent="-342900" algn="just" defTabSz="914400" eaLnBrk="0" fontAlgn="base" hangingPunct="0">
              <a:spcBef>
                <a:spcPct val="0"/>
              </a:spcBef>
              <a:spcAft>
                <a:spcPct val="0"/>
              </a:spcAft>
              <a:buFont typeface="Wingdings" panose="05000000000000000000" pitchFamily="2" charset="2"/>
              <a:buChar char="q"/>
            </a:pPr>
            <a:endParaRPr lang="en-US" altLang="en-US" sz="2100" dirty="0">
              <a:latin typeface="Times New Roman" panose="02020603050405020304" pitchFamily="18" charset="0"/>
              <a:cs typeface="Times New Roman" panose="02020603050405020304" pitchFamily="18" charset="0"/>
            </a:endParaRPr>
          </a:p>
          <a:p>
            <a:pPr marL="342900" indent="-342900" algn="just" defTabSz="914400" eaLnBrk="0" fontAlgn="base" hangingPunct="0">
              <a:spcBef>
                <a:spcPct val="0"/>
              </a:spcBef>
              <a:spcAft>
                <a:spcPct val="0"/>
              </a:spcAft>
              <a:buFont typeface="Wingdings" panose="05000000000000000000" pitchFamily="2" charset="2"/>
              <a:buChar char="q"/>
            </a:pPr>
            <a:r>
              <a:rPr lang="en-US" altLang="en-US" sz="2100" dirty="0">
                <a:latin typeface="Times New Roman" panose="02020603050405020304" pitchFamily="18" charset="0"/>
                <a:cs typeface="Times New Roman" panose="02020603050405020304" pitchFamily="18" charset="0"/>
              </a:rPr>
              <a:t>IMS minimizes stockouts and overstock situations, enhancing operational efficiency.</a:t>
            </a:r>
          </a:p>
          <a:p>
            <a:pPr marL="342900" indent="-342900" algn="just" defTabSz="914400" eaLnBrk="0" fontAlgn="base" hangingPunct="0">
              <a:spcBef>
                <a:spcPct val="0"/>
              </a:spcBef>
              <a:spcAft>
                <a:spcPct val="0"/>
              </a:spcAft>
              <a:buFont typeface="Wingdings" panose="05000000000000000000" pitchFamily="2" charset="2"/>
              <a:buChar char="q"/>
            </a:pPr>
            <a:endParaRPr lang="en-US" altLang="en-US" sz="2100" dirty="0">
              <a:latin typeface="Times New Roman" panose="02020603050405020304" pitchFamily="18" charset="0"/>
              <a:cs typeface="Times New Roman" panose="02020603050405020304" pitchFamily="18" charset="0"/>
            </a:endParaRPr>
          </a:p>
          <a:p>
            <a:pPr marL="342900" indent="-342900" algn="just" defTabSz="914400" eaLnBrk="0" fontAlgn="base" hangingPunct="0">
              <a:spcBef>
                <a:spcPct val="0"/>
              </a:spcBef>
              <a:spcAft>
                <a:spcPct val="0"/>
              </a:spcAft>
              <a:buFont typeface="Wingdings" panose="05000000000000000000" pitchFamily="2" charset="2"/>
              <a:buChar char="q"/>
            </a:pPr>
            <a:r>
              <a:rPr lang="en-US" altLang="en-US" sz="2100" dirty="0">
                <a:latin typeface="Times New Roman" panose="02020603050405020304" pitchFamily="18" charset="0"/>
                <a:cs typeface="Times New Roman" panose="02020603050405020304" pitchFamily="18" charset="0"/>
              </a:rPr>
              <a:t>Improved order fulfillment accuracy through IMS enhances customer satisfaction and loyalty.</a:t>
            </a:r>
          </a:p>
        </p:txBody>
      </p:sp>
    </p:spTree>
    <p:extLst>
      <p:ext uri="{BB962C8B-B14F-4D97-AF65-F5344CB8AC3E}">
        <p14:creationId xmlns:p14="http://schemas.microsoft.com/office/powerpoint/2010/main" val="838609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0F1A70-0025-2FE2-7C03-C51149AF4829}"/>
              </a:ext>
            </a:extLst>
          </p:cNvPr>
          <p:cNvSpPr>
            <a:spLocks noGrp="1"/>
          </p:cNvSpPr>
          <p:nvPr>
            <p:ph type="dt" sz="half" idx="10"/>
          </p:nvPr>
        </p:nvSpPr>
        <p:spPr/>
        <p:txBody>
          <a:bodyPr/>
          <a:lstStyle/>
          <a:p>
            <a:fld id="{A242CA50-5375-473A-A7F4-3CA31273A2BC}" type="datetime1">
              <a:rPr lang="en-IN" sz="1800" smtClean="0">
                <a:latin typeface="Times New Roman" panose="02020603050405020304" pitchFamily="18" charset="0"/>
                <a:cs typeface="Times New Roman" panose="02020603050405020304" pitchFamily="18" charset="0"/>
              </a:rPr>
              <a:t>25-11-2024</a:t>
            </a:fld>
            <a:endParaRPr lang="en-IN" sz="18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1FA7F4CB-4C58-D7DB-E095-1C318D091920}"/>
              </a:ext>
            </a:extLst>
          </p:cNvPr>
          <p:cNvSpPr>
            <a:spLocks noGrp="1"/>
          </p:cNvSpPr>
          <p:nvPr>
            <p:ph type="ftr" sz="quarter" idx="11"/>
          </p:nvPr>
        </p:nvSpPr>
        <p:spPr>
          <a:xfrm>
            <a:off x="566111" y="6017014"/>
            <a:ext cx="6672887" cy="365125"/>
          </a:xfrm>
        </p:spPr>
        <p:txBody>
          <a:bodyPr/>
          <a:lstStyle/>
          <a:p>
            <a:r>
              <a:rPr lang="en-IN" sz="1800" dirty="0">
                <a:latin typeface="Times New Roman" panose="02020603050405020304" pitchFamily="18" charset="0"/>
                <a:cs typeface="Times New Roman" panose="02020603050405020304" pitchFamily="18" charset="0"/>
              </a:rPr>
              <a:t>Capstone</a:t>
            </a:r>
          </a:p>
        </p:txBody>
      </p:sp>
      <p:sp>
        <p:nvSpPr>
          <p:cNvPr id="4" name="Slide Number Placeholder 3">
            <a:extLst>
              <a:ext uri="{FF2B5EF4-FFF2-40B4-BE49-F238E27FC236}">
                <a16:creationId xmlns:a16="http://schemas.microsoft.com/office/drawing/2014/main" id="{880BD0BC-FCC7-0A91-54D8-43882E5FFFC8}"/>
              </a:ext>
            </a:extLst>
          </p:cNvPr>
          <p:cNvSpPr>
            <a:spLocks noGrp="1"/>
          </p:cNvSpPr>
          <p:nvPr>
            <p:ph type="sldNum" sz="quarter" idx="12"/>
          </p:nvPr>
        </p:nvSpPr>
        <p:spPr/>
        <p:txBody>
          <a:bodyPr/>
          <a:lstStyle/>
          <a:p>
            <a:fld id="{F301653C-554F-4669-9705-B852327327A4}" type="slidenum">
              <a:rPr lang="en-IN" sz="1800" smtClean="0">
                <a:latin typeface="Times New Roman" panose="02020603050405020304" pitchFamily="18" charset="0"/>
                <a:cs typeface="Times New Roman" panose="02020603050405020304" pitchFamily="18" charset="0"/>
              </a:rPr>
              <a:t>3</a:t>
            </a:fld>
            <a:endParaRPr lang="en-IN" sz="18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EFE893B1-3B10-976D-29B9-7CBE5B0A50FE}"/>
              </a:ext>
            </a:extLst>
          </p:cNvPr>
          <p:cNvSpPr txBox="1">
            <a:spLocks/>
          </p:cNvSpPr>
          <p:nvPr/>
        </p:nvSpPr>
        <p:spPr>
          <a:xfrm>
            <a:off x="1" y="715961"/>
            <a:ext cx="7238998" cy="1189037"/>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3000" b="1" dirty="0">
                <a:latin typeface="Times New Roman" panose="02020603050405020304" pitchFamily="18" charset="0"/>
                <a:cs typeface="Times New Roman" panose="02020603050405020304" pitchFamily="18" charset="0"/>
              </a:rPr>
              <a:t>Introduction</a:t>
            </a:r>
          </a:p>
        </p:txBody>
      </p:sp>
      <p:sp>
        <p:nvSpPr>
          <p:cNvPr id="6" name="Text Placeholder 1">
            <a:extLst>
              <a:ext uri="{FF2B5EF4-FFF2-40B4-BE49-F238E27FC236}">
                <a16:creationId xmlns:a16="http://schemas.microsoft.com/office/drawing/2014/main" id="{0F68715C-A913-C7B3-C193-5B0A0605307D}"/>
              </a:ext>
            </a:extLst>
          </p:cNvPr>
          <p:cNvSpPr txBox="1">
            <a:spLocks/>
          </p:cNvSpPr>
          <p:nvPr/>
        </p:nvSpPr>
        <p:spPr>
          <a:xfrm>
            <a:off x="137549" y="1425350"/>
            <a:ext cx="6963901" cy="5201264"/>
          </a:xfrm>
          <a:prstGeom prst="rect">
            <a:avLst/>
          </a:prstGeom>
        </p:spPr>
        <p:txBody>
          <a:bodyPr vert="horz" lIns="91440" tIns="45720" rIns="91440" bIns="45720" rtlCol="0" anchor="t">
            <a:normAutofit/>
          </a:bodyPr>
          <a:lstStyle>
            <a:defPPr>
              <a:defRPr lang="en-US"/>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lgn="just">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Inventory management refers to the process of ordering, storing, using, and selling a company's inventory. </a:t>
            </a:r>
          </a:p>
          <a:p>
            <a:pPr marL="285750" indent="-285750"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This includes the management of raw materials, components, and finished products, as well as warehousing and processing of such items.</a:t>
            </a:r>
          </a:p>
          <a:p>
            <a:pPr marL="285750" indent="-285750"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An Inventory Management System (IMS) is a software application that helps businesses track, manage, and organize their inventory levels, orders, sales, and deliveries.</a:t>
            </a:r>
          </a:p>
          <a:p>
            <a:pPr marL="285750" indent="-285750"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It enables companies to efficiently manage their stock, reducing the risk of overstocking or stockouts, thus optimizing operations and improving customer satisfaction.</a:t>
            </a:r>
          </a:p>
          <a:p>
            <a:pPr marL="285750" indent="-285750"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Inventory management is the entire process of managing inventories from raw materials to finished products.</a:t>
            </a:r>
          </a:p>
          <a:p>
            <a:pPr marL="285750" indent="-285750"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Inventory management tries to efficiently streamline inventories to avoid both gluts and shortages.</a:t>
            </a:r>
          </a:p>
        </p:txBody>
      </p:sp>
      <p:pic>
        <p:nvPicPr>
          <p:cNvPr id="7" name="Picture 2">
            <a:extLst>
              <a:ext uri="{FF2B5EF4-FFF2-40B4-BE49-F238E27FC236}">
                <a16:creationId xmlns:a16="http://schemas.microsoft.com/office/drawing/2014/main" id="{BB510072-3AB0-4C0B-CF5B-CA4A0BEB93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7652" y="82651"/>
            <a:ext cx="4876799" cy="29098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E289E08-585C-1750-6849-BE8F5DC150F1}"/>
              </a:ext>
            </a:extLst>
          </p:cNvPr>
          <p:cNvPicPr>
            <a:picLocks noChangeAspect="1"/>
          </p:cNvPicPr>
          <p:nvPr/>
        </p:nvPicPr>
        <p:blipFill>
          <a:blip r:embed="rId3"/>
          <a:stretch>
            <a:fillRect/>
          </a:stretch>
        </p:blipFill>
        <p:spPr>
          <a:xfrm>
            <a:off x="7177652" y="3308840"/>
            <a:ext cx="4876799" cy="2574435"/>
          </a:xfrm>
          <a:prstGeom prst="rect">
            <a:avLst/>
          </a:prstGeom>
        </p:spPr>
      </p:pic>
    </p:spTree>
    <p:extLst>
      <p:ext uri="{BB962C8B-B14F-4D97-AF65-F5344CB8AC3E}">
        <p14:creationId xmlns:p14="http://schemas.microsoft.com/office/powerpoint/2010/main" val="3462627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19D0EB-BFC4-FF21-0444-1778EDE74755}"/>
              </a:ext>
            </a:extLst>
          </p:cNvPr>
          <p:cNvSpPr>
            <a:spLocks noGrp="1"/>
          </p:cNvSpPr>
          <p:nvPr>
            <p:ph type="dt" sz="half" idx="10"/>
          </p:nvPr>
        </p:nvSpPr>
        <p:spPr/>
        <p:txBody>
          <a:bodyPr/>
          <a:lstStyle/>
          <a:p>
            <a:fld id="{A242CA50-5375-473A-A7F4-3CA31273A2BC}" type="datetime1">
              <a:rPr lang="en-IN" sz="1800" smtClean="0">
                <a:latin typeface="Times New Roman" panose="02020603050405020304" pitchFamily="18" charset="0"/>
                <a:cs typeface="Times New Roman" panose="02020603050405020304" pitchFamily="18" charset="0"/>
              </a:rPr>
              <a:t>25-11-2024</a:t>
            </a:fld>
            <a:endParaRPr lang="en-IN" sz="18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82FAA4E1-5CA0-CE21-F6C4-EF039D926C93}"/>
              </a:ext>
            </a:extLst>
          </p:cNvPr>
          <p:cNvSpPr>
            <a:spLocks noGrp="1"/>
          </p:cNvSpPr>
          <p:nvPr>
            <p:ph type="ftr" sz="quarter" idx="11"/>
          </p:nvPr>
        </p:nvSpPr>
        <p:spPr/>
        <p:txBody>
          <a:bodyPr/>
          <a:lstStyle/>
          <a:p>
            <a:r>
              <a:rPr lang="en-IN" sz="1800" dirty="0">
                <a:latin typeface="Times New Roman" panose="02020603050405020304" pitchFamily="18" charset="0"/>
                <a:cs typeface="Times New Roman" panose="02020603050405020304" pitchFamily="18" charset="0"/>
              </a:rPr>
              <a:t>Capstone</a:t>
            </a:r>
          </a:p>
        </p:txBody>
      </p:sp>
      <p:sp>
        <p:nvSpPr>
          <p:cNvPr id="4" name="Slide Number Placeholder 3">
            <a:extLst>
              <a:ext uri="{FF2B5EF4-FFF2-40B4-BE49-F238E27FC236}">
                <a16:creationId xmlns:a16="http://schemas.microsoft.com/office/drawing/2014/main" id="{D9718BDE-29DC-A449-D784-4551E28F1C2F}"/>
              </a:ext>
            </a:extLst>
          </p:cNvPr>
          <p:cNvSpPr>
            <a:spLocks noGrp="1"/>
          </p:cNvSpPr>
          <p:nvPr>
            <p:ph type="sldNum" sz="quarter" idx="12"/>
          </p:nvPr>
        </p:nvSpPr>
        <p:spPr/>
        <p:txBody>
          <a:bodyPr/>
          <a:lstStyle/>
          <a:p>
            <a:fld id="{F301653C-554F-4669-9705-B852327327A4}" type="slidenum">
              <a:rPr lang="en-IN" sz="1800" smtClean="0">
                <a:latin typeface="Times New Roman" panose="02020603050405020304" pitchFamily="18" charset="0"/>
                <a:cs typeface="Times New Roman" panose="02020603050405020304" pitchFamily="18" charset="0"/>
              </a:rPr>
              <a:t>4</a:t>
            </a:fld>
            <a:endParaRPr lang="en-IN" sz="18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9E0683C5-CE16-F822-2733-2322C807BDC9}"/>
              </a:ext>
            </a:extLst>
          </p:cNvPr>
          <p:cNvSpPr txBox="1">
            <a:spLocks/>
          </p:cNvSpPr>
          <p:nvPr/>
        </p:nvSpPr>
        <p:spPr>
          <a:xfrm>
            <a:off x="1365934" y="1140542"/>
            <a:ext cx="6477000" cy="5260259"/>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Demand Forecasting and Inventory Optimization</a:t>
            </a:r>
          </a:p>
          <a:p>
            <a:pPr marL="285750" indent="-285750">
              <a:buFont typeface="Wingdings" panose="05000000000000000000" pitchFamily="2" charset="2"/>
              <a:buChar char="Ø"/>
            </a:pPr>
            <a:endParaRPr lang="en-GB"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Seasonal Demand and Inventory Management</a:t>
            </a:r>
          </a:p>
          <a:p>
            <a:pPr marL="285750" indent="-285750">
              <a:buFont typeface="Wingdings" panose="05000000000000000000" pitchFamily="2" charset="2"/>
              <a:buChar char="Ø"/>
            </a:pPr>
            <a:endParaRPr lang="en-GB"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Warehouse Efficiency and Fulfilment</a:t>
            </a:r>
          </a:p>
          <a:p>
            <a:pPr marL="285750" indent="-285750">
              <a:buFont typeface="Wingdings" panose="05000000000000000000" pitchFamily="2" charset="2"/>
              <a:buChar char="Ø"/>
            </a:pPr>
            <a:endParaRPr lang="en-GB"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Stockouts and Overstocking</a:t>
            </a:r>
          </a:p>
          <a:p>
            <a:pPr marL="285750" indent="-285750">
              <a:buFont typeface="Wingdings" panose="05000000000000000000" pitchFamily="2" charset="2"/>
              <a:buChar char="Ø"/>
            </a:pPr>
            <a:endParaRPr lang="en-GB"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Order Tracking and Inventory Visibility</a:t>
            </a:r>
          </a:p>
          <a:p>
            <a:pPr marL="285750" indent="-285750">
              <a:buFont typeface="Wingdings" panose="05000000000000000000" pitchFamily="2" charset="2"/>
              <a:buChar char="Ø"/>
            </a:pPr>
            <a:endParaRPr lang="en-GB"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Returns and Reverse Logistics</a:t>
            </a:r>
          </a:p>
          <a:p>
            <a:pPr marL="285750" indent="-285750">
              <a:buFont typeface="Wingdings" panose="05000000000000000000" pitchFamily="2" charset="2"/>
              <a:buChar char="Ø"/>
            </a:pPr>
            <a:endParaRPr lang="en-GB"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Inaccurate Counts</a:t>
            </a:r>
          </a:p>
          <a:p>
            <a:pPr marL="285750" indent="-285750">
              <a:buFont typeface="Wingdings" panose="05000000000000000000" pitchFamily="2" charset="2"/>
              <a:buChar char="Ø"/>
            </a:pPr>
            <a:endParaRPr lang="en-GB"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Bad Timing</a:t>
            </a:r>
          </a:p>
          <a:p>
            <a:pPr marL="285750" indent="-285750">
              <a:buFont typeface="Wingdings" panose="05000000000000000000" pitchFamily="2" charset="2"/>
              <a:buChar char="Ø"/>
            </a:pPr>
            <a:endParaRPr lang="en-GB"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
        <p:nvSpPr>
          <p:cNvPr id="6" name="Title 3">
            <a:extLst>
              <a:ext uri="{FF2B5EF4-FFF2-40B4-BE49-F238E27FC236}">
                <a16:creationId xmlns:a16="http://schemas.microsoft.com/office/drawing/2014/main" id="{024274C6-C224-200C-3BDF-802B44B67127}"/>
              </a:ext>
            </a:extLst>
          </p:cNvPr>
          <p:cNvSpPr txBox="1">
            <a:spLocks/>
          </p:cNvSpPr>
          <p:nvPr/>
        </p:nvSpPr>
        <p:spPr>
          <a:xfrm>
            <a:off x="888415" y="457199"/>
            <a:ext cx="6476999" cy="875071"/>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3000" b="1" dirty="0">
                <a:latin typeface="Times New Roman" panose="02020603050405020304" pitchFamily="18" charset="0"/>
                <a:cs typeface="Times New Roman" panose="02020603050405020304" pitchFamily="18" charset="0"/>
              </a:rPr>
              <a:t>CHALLENGES</a:t>
            </a:r>
            <a:endParaRPr lang="en-IN" sz="3000" b="1" dirty="0">
              <a:latin typeface="Times New Roman" panose="02020603050405020304" pitchFamily="18" charset="0"/>
              <a:cs typeface="Times New Roman" panose="02020603050405020304" pitchFamily="18" charset="0"/>
            </a:endParaRPr>
          </a:p>
        </p:txBody>
      </p:sp>
      <p:pic>
        <p:nvPicPr>
          <p:cNvPr id="7" name="Picture 4">
            <a:extLst>
              <a:ext uri="{FF2B5EF4-FFF2-40B4-BE49-F238E27FC236}">
                <a16:creationId xmlns:a16="http://schemas.microsoft.com/office/drawing/2014/main" id="{1DC099F5-9CE1-CC38-471F-DCE228FD7C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5414" y="521110"/>
            <a:ext cx="4288834" cy="5063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173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B88220-899C-9A2D-24A1-703DB22B4F5E}"/>
              </a:ext>
            </a:extLst>
          </p:cNvPr>
          <p:cNvSpPr>
            <a:spLocks noGrp="1"/>
          </p:cNvSpPr>
          <p:nvPr>
            <p:ph type="dt" sz="half" idx="10"/>
          </p:nvPr>
        </p:nvSpPr>
        <p:spPr/>
        <p:txBody>
          <a:bodyPr/>
          <a:lstStyle/>
          <a:p>
            <a:fld id="{A242CA50-5375-473A-A7F4-3CA31273A2BC}" type="datetime1">
              <a:rPr lang="en-IN" sz="1800" smtClean="0">
                <a:latin typeface="Times New Roman" panose="02020603050405020304" pitchFamily="18" charset="0"/>
                <a:cs typeface="Times New Roman" panose="02020603050405020304" pitchFamily="18" charset="0"/>
              </a:rPr>
              <a:t>25-11-2024</a:t>
            </a:fld>
            <a:endParaRPr lang="en-IN" sz="18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EEF89152-2A3E-E17A-D5D5-94E3F2E37553}"/>
              </a:ext>
            </a:extLst>
          </p:cNvPr>
          <p:cNvSpPr>
            <a:spLocks noGrp="1"/>
          </p:cNvSpPr>
          <p:nvPr>
            <p:ph type="ftr" sz="quarter" idx="11"/>
          </p:nvPr>
        </p:nvSpPr>
        <p:spPr/>
        <p:txBody>
          <a:bodyPr/>
          <a:lstStyle/>
          <a:p>
            <a:r>
              <a:rPr lang="en-IN" sz="1800" dirty="0">
                <a:latin typeface="Times New Roman" panose="02020603050405020304" pitchFamily="18" charset="0"/>
                <a:cs typeface="Times New Roman" panose="02020603050405020304" pitchFamily="18" charset="0"/>
              </a:rPr>
              <a:t>Capstone</a:t>
            </a:r>
          </a:p>
        </p:txBody>
      </p:sp>
      <p:sp>
        <p:nvSpPr>
          <p:cNvPr id="4" name="Slide Number Placeholder 3">
            <a:extLst>
              <a:ext uri="{FF2B5EF4-FFF2-40B4-BE49-F238E27FC236}">
                <a16:creationId xmlns:a16="http://schemas.microsoft.com/office/drawing/2014/main" id="{9761B32E-EA69-8EAA-B7B2-D434982D9C77}"/>
              </a:ext>
            </a:extLst>
          </p:cNvPr>
          <p:cNvSpPr>
            <a:spLocks noGrp="1"/>
          </p:cNvSpPr>
          <p:nvPr>
            <p:ph type="sldNum" sz="quarter" idx="12"/>
          </p:nvPr>
        </p:nvSpPr>
        <p:spPr/>
        <p:txBody>
          <a:bodyPr/>
          <a:lstStyle/>
          <a:p>
            <a:fld id="{F301653C-554F-4669-9705-B852327327A4}" type="slidenum">
              <a:rPr lang="en-IN" sz="1800" smtClean="0">
                <a:latin typeface="Times New Roman" panose="02020603050405020304" pitchFamily="18" charset="0"/>
                <a:cs typeface="Times New Roman" panose="02020603050405020304" pitchFamily="18" charset="0"/>
              </a:rPr>
              <a:t>5</a:t>
            </a:fld>
            <a:endParaRPr lang="en-IN" sz="1800" dirty="0">
              <a:latin typeface="Times New Roman" panose="02020603050405020304" pitchFamily="18" charset="0"/>
              <a:cs typeface="Times New Roman" panose="02020603050405020304" pitchFamily="18" charset="0"/>
            </a:endParaRPr>
          </a:p>
        </p:txBody>
      </p:sp>
      <p:sp>
        <p:nvSpPr>
          <p:cNvPr id="5" name="Title 7">
            <a:extLst>
              <a:ext uri="{FF2B5EF4-FFF2-40B4-BE49-F238E27FC236}">
                <a16:creationId xmlns:a16="http://schemas.microsoft.com/office/drawing/2014/main" id="{053AD73A-4E94-2342-D523-A71A52E0C907}"/>
              </a:ext>
            </a:extLst>
          </p:cNvPr>
          <p:cNvSpPr txBox="1">
            <a:spLocks/>
          </p:cNvSpPr>
          <p:nvPr/>
        </p:nvSpPr>
        <p:spPr>
          <a:xfrm>
            <a:off x="761999" y="715961"/>
            <a:ext cx="6476999" cy="1189037"/>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3000" b="1" dirty="0">
                <a:latin typeface="Times New Roman" panose="02020603050405020304" pitchFamily="18" charset="0"/>
                <a:cs typeface="Times New Roman" panose="02020603050405020304" pitchFamily="18" charset="0"/>
              </a:rPr>
              <a:t>METHODOLOGY</a:t>
            </a:r>
            <a:endParaRPr lang="en-IN" sz="3000" b="1" dirty="0">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CEE9A3DF-8D17-9E6A-99DB-3C0B2831E860}"/>
              </a:ext>
            </a:extLst>
          </p:cNvPr>
          <p:cNvSpPr txBox="1">
            <a:spLocks noChangeArrowheads="1"/>
          </p:cNvSpPr>
          <p:nvPr/>
        </p:nvSpPr>
        <p:spPr bwMode="auto">
          <a:xfrm>
            <a:off x="176981" y="3232138"/>
            <a:ext cx="1105145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defPPr>
              <a:defRPr lang="en-US"/>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defTabSz="914400" eaLnBrk="0" fontAlgn="base" hangingPunct="0">
              <a:spcBef>
                <a:spcPct val="0"/>
              </a:spcBef>
              <a:spcAft>
                <a:spcPct val="0"/>
              </a:spcAft>
            </a:pPr>
            <a:endParaRPr lang="en-US" altLang="en-US" dirty="0">
              <a:solidFill>
                <a:schemeClr val="bg2"/>
              </a:solidFill>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pPr>
            <a:endParaRPr lang="en-US" altLang="en-US" sz="1800" dirty="0">
              <a:solidFill>
                <a:schemeClr val="bg2"/>
              </a:solidFill>
              <a:latin typeface="Times New Roman" panose="02020603050405020304" pitchFamily="18" charset="0"/>
              <a:cs typeface="Times New Roman" panose="02020603050405020304" pitchFamily="18" charset="0"/>
            </a:endParaRPr>
          </a:p>
        </p:txBody>
      </p:sp>
      <p:pic>
        <p:nvPicPr>
          <p:cNvPr id="7" name="Picture 2">
            <a:extLst>
              <a:ext uri="{FF2B5EF4-FFF2-40B4-BE49-F238E27FC236}">
                <a16:creationId xmlns:a16="http://schemas.microsoft.com/office/drawing/2014/main" id="{CE3567FB-01AA-D86E-A4EF-21303992DA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9" y="1361440"/>
            <a:ext cx="5025161" cy="41360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381D259-5155-5C76-3841-FA94DED63F2C}"/>
              </a:ext>
            </a:extLst>
          </p:cNvPr>
          <p:cNvSpPr txBox="1"/>
          <p:nvPr/>
        </p:nvSpPr>
        <p:spPr>
          <a:xfrm>
            <a:off x="511277" y="1857183"/>
            <a:ext cx="6096000" cy="1754326"/>
          </a:xfrm>
          <a:prstGeom prst="rect">
            <a:avLst/>
          </a:prstGeom>
          <a:noFill/>
        </p:spPr>
        <p:txBody>
          <a:bodyPr wrap="square">
            <a:spAutoFit/>
          </a:bodyPr>
          <a:lstStyle/>
          <a:p>
            <a:pPr marL="28575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Real-Time Inventory Tracking:</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Continuously updates inventory levels instantly as transactions occur, ensuring that inventory data is always accurate and up-to-date for efficient inventory management and decision-making.</a:t>
            </a:r>
          </a:p>
        </p:txBody>
      </p:sp>
      <p:sp>
        <p:nvSpPr>
          <p:cNvPr id="9" name="TextBox 8">
            <a:extLst>
              <a:ext uri="{FF2B5EF4-FFF2-40B4-BE49-F238E27FC236}">
                <a16:creationId xmlns:a16="http://schemas.microsoft.com/office/drawing/2014/main" id="{A3CD5DC7-5810-3C45-11DA-4404A6C785B0}"/>
              </a:ext>
            </a:extLst>
          </p:cNvPr>
          <p:cNvSpPr txBox="1"/>
          <p:nvPr/>
        </p:nvSpPr>
        <p:spPr>
          <a:xfrm>
            <a:off x="511277" y="3616923"/>
            <a:ext cx="6096000" cy="1754326"/>
          </a:xfrm>
          <a:prstGeom prst="rect">
            <a:avLst/>
          </a:prstGeom>
          <a:noFill/>
        </p:spPr>
        <p:txBody>
          <a:bodyPr wrap="square">
            <a:spAutoFit/>
          </a:bodyPr>
          <a:lstStyle/>
          <a:p>
            <a:pPr marL="28575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Performs Stock Counts:</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Conducts accurate and periodic physical counts of inventory to verify and reconcile system data with actual stock levels, helping to identify discrepancies and maintain inventory accuracy.</a:t>
            </a:r>
          </a:p>
        </p:txBody>
      </p:sp>
    </p:spTree>
    <p:extLst>
      <p:ext uri="{BB962C8B-B14F-4D97-AF65-F5344CB8AC3E}">
        <p14:creationId xmlns:p14="http://schemas.microsoft.com/office/powerpoint/2010/main" val="191518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5A397A-8AAA-E7DA-C24D-6B2FA902269C}"/>
              </a:ext>
            </a:extLst>
          </p:cNvPr>
          <p:cNvSpPr>
            <a:spLocks noGrp="1"/>
          </p:cNvSpPr>
          <p:nvPr>
            <p:ph type="dt" sz="half" idx="10"/>
          </p:nvPr>
        </p:nvSpPr>
        <p:spPr/>
        <p:txBody>
          <a:bodyPr/>
          <a:lstStyle/>
          <a:p>
            <a:fld id="{A242CA50-5375-473A-A7F4-3CA31273A2BC}" type="datetime1">
              <a:rPr lang="en-IN" sz="1800" smtClean="0">
                <a:latin typeface="Times New Roman" panose="02020603050405020304" pitchFamily="18" charset="0"/>
                <a:cs typeface="Times New Roman" panose="02020603050405020304" pitchFamily="18" charset="0"/>
              </a:rPr>
              <a:t>25-11-2024</a:t>
            </a:fld>
            <a:endParaRPr lang="en-IN" sz="18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C77302B0-D217-5525-5FC3-FBA3A6261F79}"/>
              </a:ext>
            </a:extLst>
          </p:cNvPr>
          <p:cNvSpPr>
            <a:spLocks noGrp="1"/>
          </p:cNvSpPr>
          <p:nvPr>
            <p:ph type="ftr" sz="quarter" idx="11"/>
          </p:nvPr>
        </p:nvSpPr>
        <p:spPr>
          <a:xfrm>
            <a:off x="707297" y="6403732"/>
            <a:ext cx="6672887" cy="365125"/>
          </a:xfrm>
        </p:spPr>
        <p:txBody>
          <a:bodyPr/>
          <a:lstStyle/>
          <a:p>
            <a:r>
              <a:rPr lang="en-IN" sz="1800" dirty="0">
                <a:latin typeface="Times New Roman" panose="02020603050405020304" pitchFamily="18" charset="0"/>
                <a:cs typeface="Times New Roman" panose="02020603050405020304" pitchFamily="18" charset="0"/>
              </a:rPr>
              <a:t>Capstone</a:t>
            </a:r>
          </a:p>
        </p:txBody>
      </p:sp>
      <p:sp>
        <p:nvSpPr>
          <p:cNvPr id="4" name="Slide Number Placeholder 3">
            <a:extLst>
              <a:ext uri="{FF2B5EF4-FFF2-40B4-BE49-F238E27FC236}">
                <a16:creationId xmlns:a16="http://schemas.microsoft.com/office/drawing/2014/main" id="{072404DC-790E-2790-094E-C38891A61A47}"/>
              </a:ext>
            </a:extLst>
          </p:cNvPr>
          <p:cNvSpPr>
            <a:spLocks noGrp="1"/>
          </p:cNvSpPr>
          <p:nvPr>
            <p:ph type="sldNum" sz="quarter" idx="12"/>
          </p:nvPr>
        </p:nvSpPr>
        <p:spPr/>
        <p:txBody>
          <a:bodyPr/>
          <a:lstStyle/>
          <a:p>
            <a:fld id="{F301653C-554F-4669-9705-B852327327A4}" type="slidenum">
              <a:rPr lang="en-IN" sz="1800" smtClean="0">
                <a:latin typeface="Times New Roman" panose="02020603050405020304" pitchFamily="18" charset="0"/>
                <a:cs typeface="Times New Roman" panose="02020603050405020304" pitchFamily="18" charset="0"/>
              </a:rPr>
              <a:t>6</a:t>
            </a:fld>
            <a:endParaRPr lang="en-IN"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F13C1F2-6841-B69A-FD9E-A19BDDB27477}"/>
              </a:ext>
            </a:extLst>
          </p:cNvPr>
          <p:cNvSpPr txBox="1"/>
          <p:nvPr/>
        </p:nvSpPr>
        <p:spPr>
          <a:xfrm>
            <a:off x="1528208" y="679088"/>
            <a:ext cx="6096000" cy="1754326"/>
          </a:xfrm>
          <a:prstGeom prst="rect">
            <a:avLst/>
          </a:prstGeom>
          <a:noFill/>
        </p:spPr>
        <p:txBody>
          <a:bodyPr wrap="square">
            <a:spAutoFit/>
          </a:bodyPr>
          <a:lstStyle/>
          <a:p>
            <a:pPr marL="285750" indent="-285750" algn="just">
              <a:buFont typeface="Wingdings" panose="05000000000000000000" pitchFamily="2" charset="2"/>
              <a:buChar char="q"/>
            </a:pPr>
            <a:r>
              <a:rPr lang="en-GB" b="1" dirty="0">
                <a:latin typeface="Times New Roman" panose="02020603050405020304" pitchFamily="18" charset="0"/>
                <a:cs typeface="Times New Roman" panose="02020603050405020304" pitchFamily="18" charset="0"/>
              </a:rPr>
              <a:t>Stock Projections:</a:t>
            </a:r>
          </a:p>
          <a:p>
            <a:pPr algn="just"/>
            <a:endParaRPr lang="en-GB"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Predicts future inventory needs based on historical data, trends, and demand forecasting, enabling businesses to plan inventory purchases and avoid stockouts or overstock situations.</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5BE7FB6-AA16-44FD-F8AA-D20B297BB456}"/>
              </a:ext>
            </a:extLst>
          </p:cNvPr>
          <p:cNvSpPr txBox="1"/>
          <p:nvPr/>
        </p:nvSpPr>
        <p:spPr>
          <a:xfrm>
            <a:off x="1473678" y="2433414"/>
            <a:ext cx="6096000" cy="3693319"/>
          </a:xfrm>
          <a:prstGeom prst="rect">
            <a:avLst/>
          </a:prstGeom>
          <a:noFill/>
        </p:spPr>
        <p:txBody>
          <a:bodyPr wrap="square">
            <a:spAutoFit/>
          </a:bodyPr>
          <a:lstStyle/>
          <a:p>
            <a:pPr marL="285750" indent="-285750" algn="just">
              <a:buFont typeface="Wingdings" panose="05000000000000000000" pitchFamily="2" charset="2"/>
              <a:buChar char="q"/>
            </a:pPr>
            <a:r>
              <a:rPr lang="en-GB" b="1" dirty="0">
                <a:latin typeface="Times New Roman" panose="02020603050405020304" pitchFamily="18" charset="0"/>
                <a:cs typeface="Times New Roman" panose="02020603050405020304" pitchFamily="18" charset="0"/>
              </a:rPr>
              <a:t>Inventory Reports and Analytics:</a:t>
            </a:r>
          </a:p>
          <a:p>
            <a:pPr marL="285750" indent="-285750" algn="just">
              <a:buFont typeface="Wingdings" panose="05000000000000000000" pitchFamily="2" charset="2"/>
              <a:buChar char="q"/>
            </a:pPr>
            <a:endParaRPr lang="en-GB"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Generates detailed reports and insights on inventory performance, turnover rates, and trends, providing valuable information for strategic planning, cost control, and optimizing inventory levels.</a:t>
            </a:r>
          </a:p>
          <a:p>
            <a:pPr algn="just"/>
            <a:endParaRPr lang="en-GB"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GB" b="1" dirty="0">
                <a:latin typeface="Times New Roman" panose="02020603050405020304" pitchFamily="18" charset="0"/>
                <a:cs typeface="Times New Roman" panose="02020603050405020304" pitchFamily="18" charset="0"/>
              </a:rPr>
              <a:t>Integration with Other Tools:</a:t>
            </a:r>
          </a:p>
          <a:p>
            <a:pPr algn="just"/>
            <a:endParaRPr lang="en-GB"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Seamlessly connects with other business applications like ERP, CRM, and e-commerce platforms, ensuring smooth data flow across systems, improving efficiency, and reducing manual data entry errors.</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D25E6C8-C095-001F-4109-5A0CE065B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8318" y="884903"/>
            <a:ext cx="4691683" cy="4817806"/>
          </a:xfrm>
          <a:prstGeom prst="rect">
            <a:avLst/>
          </a:prstGeom>
        </p:spPr>
      </p:pic>
    </p:spTree>
    <p:extLst>
      <p:ext uri="{BB962C8B-B14F-4D97-AF65-F5344CB8AC3E}">
        <p14:creationId xmlns:p14="http://schemas.microsoft.com/office/powerpoint/2010/main" val="3681982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3B0C54-C1CC-5466-8730-A126DC226493}"/>
              </a:ext>
            </a:extLst>
          </p:cNvPr>
          <p:cNvSpPr>
            <a:spLocks noGrp="1"/>
          </p:cNvSpPr>
          <p:nvPr>
            <p:ph type="dt" sz="half" idx="10"/>
          </p:nvPr>
        </p:nvSpPr>
        <p:spPr/>
        <p:txBody>
          <a:bodyPr/>
          <a:lstStyle/>
          <a:p>
            <a:fld id="{A242CA50-5375-473A-A7F4-3CA31273A2BC}" type="datetime1">
              <a:rPr lang="en-IN" sz="1800" smtClean="0">
                <a:latin typeface="Times New Roman" panose="02020603050405020304" pitchFamily="18" charset="0"/>
                <a:cs typeface="Times New Roman" panose="02020603050405020304" pitchFamily="18" charset="0"/>
              </a:rPr>
              <a:t>25-11-2024</a:t>
            </a:fld>
            <a:endParaRPr lang="en-IN" sz="18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5724277D-8170-E3E9-D0F2-F4C2F528AFA7}"/>
              </a:ext>
            </a:extLst>
          </p:cNvPr>
          <p:cNvSpPr>
            <a:spLocks noGrp="1"/>
          </p:cNvSpPr>
          <p:nvPr>
            <p:ph type="ftr" sz="quarter" idx="11"/>
          </p:nvPr>
        </p:nvSpPr>
        <p:spPr/>
        <p:txBody>
          <a:bodyPr/>
          <a:lstStyle/>
          <a:p>
            <a:r>
              <a:rPr lang="en-IN" sz="1800" dirty="0">
                <a:latin typeface="Times New Roman" panose="02020603050405020304" pitchFamily="18" charset="0"/>
                <a:cs typeface="Times New Roman" panose="02020603050405020304" pitchFamily="18" charset="0"/>
              </a:rPr>
              <a:t>Capstone</a:t>
            </a:r>
          </a:p>
        </p:txBody>
      </p:sp>
      <p:sp>
        <p:nvSpPr>
          <p:cNvPr id="4" name="Slide Number Placeholder 3">
            <a:extLst>
              <a:ext uri="{FF2B5EF4-FFF2-40B4-BE49-F238E27FC236}">
                <a16:creationId xmlns:a16="http://schemas.microsoft.com/office/drawing/2014/main" id="{A4920F40-E031-8D6C-85CB-730B6E17073E}"/>
              </a:ext>
            </a:extLst>
          </p:cNvPr>
          <p:cNvSpPr>
            <a:spLocks noGrp="1"/>
          </p:cNvSpPr>
          <p:nvPr>
            <p:ph type="sldNum" sz="quarter" idx="12"/>
          </p:nvPr>
        </p:nvSpPr>
        <p:spPr/>
        <p:txBody>
          <a:bodyPr/>
          <a:lstStyle/>
          <a:p>
            <a:fld id="{F301653C-554F-4669-9705-B852327327A4}" type="slidenum">
              <a:rPr lang="en-IN" sz="1800" smtClean="0">
                <a:latin typeface="Times New Roman" panose="02020603050405020304" pitchFamily="18" charset="0"/>
                <a:cs typeface="Times New Roman" panose="02020603050405020304" pitchFamily="18" charset="0"/>
              </a:rPr>
              <a:t>7</a:t>
            </a:fld>
            <a:endParaRPr lang="en-IN" sz="1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45CDE00-BB49-81FB-8540-9F7BFA0A1011}"/>
              </a:ext>
            </a:extLst>
          </p:cNvPr>
          <p:cNvSpPr txBox="1"/>
          <p:nvPr/>
        </p:nvSpPr>
        <p:spPr>
          <a:xfrm>
            <a:off x="2824480" y="332601"/>
            <a:ext cx="6522720" cy="1015663"/>
          </a:xfrm>
          <a:prstGeom prst="rect">
            <a:avLst/>
          </a:prstGeom>
          <a:noFill/>
        </p:spPr>
        <p:txBody>
          <a:bodyPr wrap="square">
            <a:spAutoFit/>
          </a:bodyPr>
          <a:lstStyle/>
          <a:p>
            <a:pPr algn="ctr"/>
            <a:r>
              <a:rPr lang="en-IN" sz="3000" b="1" dirty="0">
                <a:latin typeface="Times New Roman" panose="02020603050405020304" pitchFamily="18" charset="0"/>
                <a:cs typeface="Times New Roman" panose="02020603050405020304" pitchFamily="18" charset="0"/>
              </a:rPr>
              <a:t>INVENTORY MANAGEMENT TECHNIQUES</a:t>
            </a:r>
          </a:p>
        </p:txBody>
      </p:sp>
      <p:sp>
        <p:nvSpPr>
          <p:cNvPr id="10" name="Text Placeholder 2">
            <a:extLst>
              <a:ext uri="{FF2B5EF4-FFF2-40B4-BE49-F238E27FC236}">
                <a16:creationId xmlns:a16="http://schemas.microsoft.com/office/drawing/2014/main" id="{220AD07A-BC68-00EB-563F-8E023EED210E}"/>
              </a:ext>
            </a:extLst>
          </p:cNvPr>
          <p:cNvSpPr txBox="1">
            <a:spLocks/>
          </p:cNvSpPr>
          <p:nvPr/>
        </p:nvSpPr>
        <p:spPr>
          <a:xfrm>
            <a:off x="341199" y="1565006"/>
            <a:ext cx="6180886" cy="4640825"/>
          </a:xfrm>
          <a:prstGeom prst="rect">
            <a:avLst/>
          </a:prstGeom>
        </p:spPr>
        <p:txBody>
          <a:bodyPr vert="horz" lIns="91440" tIns="45720" rIns="91440" bIns="45720" rtlCol="0" anchor="ctr">
            <a:normAutofit/>
          </a:bodyPr>
          <a:lstStyle>
            <a:defPPr>
              <a:defRPr lang="en-US"/>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lgn="just">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Just-in-Time Management (JIT):</a:t>
            </a:r>
            <a:r>
              <a:rPr lang="en-GB" sz="1800" dirty="0">
                <a:latin typeface="Times New Roman" panose="02020603050405020304" pitchFamily="18" charset="0"/>
                <a:cs typeface="Times New Roman" panose="02020603050405020304" pitchFamily="18" charset="0"/>
              </a:rPr>
              <a:t>Minimizing inventory levels by receiving goods only as they are needed.</a:t>
            </a:r>
          </a:p>
          <a:p>
            <a:pPr marL="285750" indent="-285750" algn="just">
              <a:buFont typeface="Wingdings" panose="05000000000000000000" pitchFamily="2" charset="2"/>
              <a:buChar char="Ø"/>
            </a:pPr>
            <a:endParaRPr lang="en-GB"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Materials Requirement Planning (MRP):</a:t>
            </a:r>
            <a:r>
              <a:rPr lang="en-GB" sz="1800" dirty="0">
                <a:latin typeface="Times New Roman" panose="02020603050405020304" pitchFamily="18" charset="0"/>
                <a:cs typeface="Times New Roman" panose="02020603050405020304" pitchFamily="18" charset="0"/>
              </a:rPr>
              <a:t>This inventory management method is sales-forecast dependent, meaning that manufacturers must have accurate sales records to enable accurate planning of inventory needs and to communicate those needs with materials suppliers in a timely manner.</a:t>
            </a:r>
          </a:p>
          <a:p>
            <a:pPr marL="285750" indent="-285750" algn="just">
              <a:buFont typeface="Wingdings" panose="05000000000000000000" pitchFamily="2" charset="2"/>
              <a:buChar char="Ø"/>
            </a:pPr>
            <a:endParaRPr lang="en-GB"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Economic Order Quantity (EOQ):</a:t>
            </a:r>
            <a:r>
              <a:rPr lang="en-GB" sz="1800" dirty="0">
                <a:latin typeface="Times New Roman" panose="02020603050405020304" pitchFamily="18" charset="0"/>
                <a:cs typeface="Times New Roman" panose="02020603050405020304" pitchFamily="18" charset="0"/>
              </a:rPr>
              <a:t>Calculating the optimal order quantity to minimize total inventory costs</a:t>
            </a:r>
          </a:p>
          <a:p>
            <a:pPr marL="285750" indent="-285750" algn="just">
              <a:buFont typeface="Wingdings" panose="05000000000000000000" pitchFamily="2" charset="2"/>
              <a:buChar char="Ø"/>
            </a:pPr>
            <a:endParaRPr lang="en-GB"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Days Sales of Inventory (DSI):</a:t>
            </a:r>
            <a:r>
              <a:rPr lang="en-GB" sz="1800" dirty="0">
                <a:latin typeface="Times New Roman" panose="02020603050405020304" pitchFamily="18" charset="0"/>
                <a:cs typeface="Times New Roman" panose="02020603050405020304" pitchFamily="18" charset="0"/>
              </a:rPr>
              <a:t>Indicating the liquidity of the inventory, how many days a company’s current stock of inventory will last</a:t>
            </a:r>
          </a:p>
          <a:p>
            <a:pPr marL="285750" indent="-285750" algn="just">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E885CFE-0ABB-CD77-2BCB-A9E7F3349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4161" y="1565006"/>
            <a:ext cx="5506719" cy="4103035"/>
          </a:xfrm>
          <a:prstGeom prst="rect">
            <a:avLst/>
          </a:prstGeom>
        </p:spPr>
      </p:pic>
    </p:spTree>
    <p:extLst>
      <p:ext uri="{BB962C8B-B14F-4D97-AF65-F5344CB8AC3E}">
        <p14:creationId xmlns:p14="http://schemas.microsoft.com/office/powerpoint/2010/main" val="1118155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B25EA7-DC13-8084-A076-2144B4850691}"/>
              </a:ext>
            </a:extLst>
          </p:cNvPr>
          <p:cNvSpPr>
            <a:spLocks noGrp="1"/>
          </p:cNvSpPr>
          <p:nvPr>
            <p:ph type="dt" sz="half" idx="10"/>
          </p:nvPr>
        </p:nvSpPr>
        <p:spPr/>
        <p:txBody>
          <a:bodyPr/>
          <a:lstStyle/>
          <a:p>
            <a:fld id="{A242CA50-5375-473A-A7F4-3CA31273A2BC}" type="datetime1">
              <a:rPr lang="en-IN" smtClean="0"/>
              <a:t>25-11-2024</a:t>
            </a:fld>
            <a:endParaRPr lang="en-IN" dirty="0"/>
          </a:p>
        </p:txBody>
      </p:sp>
      <p:sp>
        <p:nvSpPr>
          <p:cNvPr id="3" name="Footer Placeholder 2">
            <a:extLst>
              <a:ext uri="{FF2B5EF4-FFF2-40B4-BE49-F238E27FC236}">
                <a16:creationId xmlns:a16="http://schemas.microsoft.com/office/drawing/2014/main" id="{B91118A5-1697-4F1B-732C-1CAD598E5D20}"/>
              </a:ext>
            </a:extLst>
          </p:cNvPr>
          <p:cNvSpPr>
            <a:spLocks noGrp="1"/>
          </p:cNvSpPr>
          <p:nvPr>
            <p:ph type="ftr" sz="quarter" idx="11"/>
          </p:nvPr>
        </p:nvSpPr>
        <p:spPr/>
        <p:txBody>
          <a:bodyPr/>
          <a:lstStyle/>
          <a:p>
            <a:r>
              <a:rPr lang="en-IN" dirty="0"/>
              <a:t>Capstone</a:t>
            </a:r>
          </a:p>
        </p:txBody>
      </p:sp>
      <p:sp>
        <p:nvSpPr>
          <p:cNvPr id="4" name="Slide Number Placeholder 3">
            <a:extLst>
              <a:ext uri="{FF2B5EF4-FFF2-40B4-BE49-F238E27FC236}">
                <a16:creationId xmlns:a16="http://schemas.microsoft.com/office/drawing/2014/main" id="{71C90A6A-D2F0-285D-65A2-DB99A9A51DA5}"/>
              </a:ext>
            </a:extLst>
          </p:cNvPr>
          <p:cNvSpPr>
            <a:spLocks noGrp="1"/>
          </p:cNvSpPr>
          <p:nvPr>
            <p:ph type="sldNum" sz="quarter" idx="12"/>
          </p:nvPr>
        </p:nvSpPr>
        <p:spPr/>
        <p:txBody>
          <a:bodyPr/>
          <a:lstStyle/>
          <a:p>
            <a:fld id="{F301653C-554F-4669-9705-B852327327A4}" type="slidenum">
              <a:rPr lang="en-IN" smtClean="0"/>
              <a:t>8</a:t>
            </a:fld>
            <a:endParaRPr lang="en-IN" dirty="0"/>
          </a:p>
        </p:txBody>
      </p:sp>
      <p:graphicFrame>
        <p:nvGraphicFramePr>
          <p:cNvPr id="5" name="Table 4">
            <a:extLst>
              <a:ext uri="{FF2B5EF4-FFF2-40B4-BE49-F238E27FC236}">
                <a16:creationId xmlns:a16="http://schemas.microsoft.com/office/drawing/2014/main" id="{937900A7-8279-7818-BCEE-6192F79BECD0}"/>
              </a:ext>
            </a:extLst>
          </p:cNvPr>
          <p:cNvGraphicFramePr>
            <a:graphicFrameLocks noGrp="1"/>
          </p:cNvGraphicFramePr>
          <p:nvPr>
            <p:extLst>
              <p:ext uri="{D42A27DB-BD31-4B8C-83A1-F6EECF244321}">
                <p14:modId xmlns:p14="http://schemas.microsoft.com/office/powerpoint/2010/main" val="981679246"/>
              </p:ext>
            </p:extLst>
          </p:nvPr>
        </p:nvGraphicFramePr>
        <p:xfrm>
          <a:off x="496528" y="413577"/>
          <a:ext cx="11198944" cy="6317056"/>
        </p:xfrm>
        <a:graphic>
          <a:graphicData uri="http://schemas.openxmlformats.org/drawingml/2006/table">
            <a:tbl>
              <a:tblPr/>
              <a:tblGrid>
                <a:gridCol w="2730019">
                  <a:extLst>
                    <a:ext uri="{9D8B030D-6E8A-4147-A177-3AD203B41FA5}">
                      <a16:colId xmlns:a16="http://schemas.microsoft.com/office/drawing/2014/main" val="2750845210"/>
                    </a:ext>
                  </a:extLst>
                </a:gridCol>
                <a:gridCol w="1130168">
                  <a:extLst>
                    <a:ext uri="{9D8B030D-6E8A-4147-A177-3AD203B41FA5}">
                      <a16:colId xmlns:a16="http://schemas.microsoft.com/office/drawing/2014/main" val="4206429613"/>
                    </a:ext>
                  </a:extLst>
                </a:gridCol>
                <a:gridCol w="2583243">
                  <a:extLst>
                    <a:ext uri="{9D8B030D-6E8A-4147-A177-3AD203B41FA5}">
                      <a16:colId xmlns:a16="http://schemas.microsoft.com/office/drawing/2014/main" val="752762009"/>
                    </a:ext>
                  </a:extLst>
                </a:gridCol>
                <a:gridCol w="2319046">
                  <a:extLst>
                    <a:ext uri="{9D8B030D-6E8A-4147-A177-3AD203B41FA5}">
                      <a16:colId xmlns:a16="http://schemas.microsoft.com/office/drawing/2014/main" val="1322017012"/>
                    </a:ext>
                  </a:extLst>
                </a:gridCol>
                <a:gridCol w="2436468">
                  <a:extLst>
                    <a:ext uri="{9D8B030D-6E8A-4147-A177-3AD203B41FA5}">
                      <a16:colId xmlns:a16="http://schemas.microsoft.com/office/drawing/2014/main" val="1216466853"/>
                    </a:ext>
                  </a:extLst>
                </a:gridCol>
              </a:tblGrid>
              <a:tr h="228176">
                <a:tc>
                  <a:txBody>
                    <a:bodyPr/>
                    <a:lstStyle/>
                    <a:p>
                      <a:pPr marL="60160" rtl="0" fontAlgn="t">
                        <a:spcBef>
                          <a:spcPts val="0"/>
                        </a:spcBef>
                        <a:spcAft>
                          <a:spcPts val="0"/>
                        </a:spcAft>
                      </a:pPr>
                      <a:r>
                        <a:rPr lang="en-IN" sz="1300" b="1" i="0" u="none" strike="noStrike" dirty="0">
                          <a:solidFill>
                            <a:schemeClr val="tx1"/>
                          </a:solidFill>
                          <a:effectLst/>
                          <a:latin typeface="Times New Roman" panose="02020603050405020304" pitchFamily="18" charset="0"/>
                          <a:cs typeface="Times New Roman" panose="02020603050405020304" pitchFamily="18" charset="0"/>
                        </a:rPr>
                        <a:t>Title </a:t>
                      </a:r>
                      <a:endParaRPr lang="en-IN" sz="1300" dirty="0">
                        <a:solidFill>
                          <a:schemeClr val="tx1"/>
                        </a:solidFill>
                        <a:effectLst/>
                        <a:latin typeface="Times New Roman" panose="02020603050405020304" pitchFamily="18" charset="0"/>
                        <a:cs typeface="Times New Roman" panose="02020603050405020304" pitchFamily="18" charset="0"/>
                      </a:endParaRPr>
                    </a:p>
                  </a:txBody>
                  <a:tcPr marL="24457" marR="24457" marT="24457" marB="24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55626" rtl="0" fontAlgn="t">
                        <a:spcBef>
                          <a:spcPts val="0"/>
                        </a:spcBef>
                        <a:spcAft>
                          <a:spcPts val="0"/>
                        </a:spcAft>
                      </a:pPr>
                      <a:r>
                        <a:rPr lang="en-IN" sz="1300" b="1" i="0" u="none" strike="noStrike" dirty="0">
                          <a:solidFill>
                            <a:schemeClr val="tx1"/>
                          </a:solidFill>
                          <a:effectLst/>
                          <a:latin typeface="Times New Roman" panose="02020603050405020304" pitchFamily="18" charset="0"/>
                          <a:cs typeface="Times New Roman" panose="02020603050405020304" pitchFamily="18" charset="0"/>
                        </a:rPr>
                        <a:t>Year </a:t>
                      </a:r>
                      <a:endParaRPr lang="en-IN" sz="1300" dirty="0">
                        <a:solidFill>
                          <a:schemeClr val="tx1"/>
                        </a:solidFill>
                        <a:effectLst/>
                        <a:latin typeface="Times New Roman" panose="02020603050405020304" pitchFamily="18" charset="0"/>
                        <a:cs typeface="Times New Roman" panose="02020603050405020304" pitchFamily="18" charset="0"/>
                      </a:endParaRPr>
                    </a:p>
                  </a:txBody>
                  <a:tcPr marL="24457" marR="24457" marT="24457" marB="24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0655" rtl="0" fontAlgn="t">
                        <a:spcBef>
                          <a:spcPts val="0"/>
                        </a:spcBef>
                        <a:spcAft>
                          <a:spcPts val="0"/>
                        </a:spcAft>
                      </a:pPr>
                      <a:r>
                        <a:rPr lang="en-IN" sz="1300" b="1" i="0" u="none" strike="noStrike" dirty="0">
                          <a:solidFill>
                            <a:schemeClr val="tx1"/>
                          </a:solidFill>
                          <a:effectLst/>
                          <a:latin typeface="Times New Roman" panose="02020603050405020304" pitchFamily="18" charset="0"/>
                          <a:cs typeface="Times New Roman" panose="02020603050405020304" pitchFamily="18" charset="0"/>
                        </a:rPr>
                        <a:t>Objective </a:t>
                      </a:r>
                      <a:endParaRPr lang="en-IN" sz="1300" dirty="0">
                        <a:solidFill>
                          <a:schemeClr val="tx1"/>
                        </a:solidFill>
                        <a:effectLst/>
                        <a:latin typeface="Times New Roman" panose="02020603050405020304" pitchFamily="18" charset="0"/>
                        <a:cs typeface="Times New Roman" panose="02020603050405020304" pitchFamily="18" charset="0"/>
                      </a:endParaRPr>
                    </a:p>
                  </a:txBody>
                  <a:tcPr marL="24457" marR="24457" marT="24457" marB="24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55004" rtl="0" fontAlgn="t">
                        <a:spcBef>
                          <a:spcPts val="0"/>
                        </a:spcBef>
                        <a:spcAft>
                          <a:spcPts val="0"/>
                        </a:spcAft>
                      </a:pPr>
                      <a:r>
                        <a:rPr lang="en-IN" sz="1300" b="1" i="0" u="none" strike="noStrike" dirty="0">
                          <a:solidFill>
                            <a:schemeClr val="tx1"/>
                          </a:solidFill>
                          <a:effectLst/>
                          <a:latin typeface="Times New Roman" panose="02020603050405020304" pitchFamily="18" charset="0"/>
                          <a:cs typeface="Times New Roman" panose="02020603050405020304" pitchFamily="18" charset="0"/>
                        </a:rPr>
                        <a:t>Advantages </a:t>
                      </a:r>
                      <a:endParaRPr lang="en-IN" sz="1300" dirty="0">
                        <a:solidFill>
                          <a:schemeClr val="tx1"/>
                        </a:solidFill>
                        <a:effectLst/>
                        <a:latin typeface="Times New Roman" panose="02020603050405020304" pitchFamily="18" charset="0"/>
                        <a:cs typeface="Times New Roman" panose="02020603050405020304" pitchFamily="18" charset="0"/>
                      </a:endParaRPr>
                    </a:p>
                  </a:txBody>
                  <a:tcPr marL="24457" marR="24457" marT="24457" marB="24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1417" rtl="0" fontAlgn="t">
                        <a:spcBef>
                          <a:spcPts val="0"/>
                        </a:spcBef>
                        <a:spcAft>
                          <a:spcPts val="0"/>
                        </a:spcAft>
                      </a:pPr>
                      <a:r>
                        <a:rPr lang="en-IN" sz="1300" b="1" i="0" u="none" strike="noStrike" dirty="0">
                          <a:solidFill>
                            <a:schemeClr val="tx1"/>
                          </a:solidFill>
                          <a:effectLst/>
                          <a:latin typeface="Times New Roman" panose="02020603050405020304" pitchFamily="18" charset="0"/>
                          <a:cs typeface="Times New Roman" panose="02020603050405020304" pitchFamily="18" charset="0"/>
                        </a:rPr>
                        <a:t>Limitations</a:t>
                      </a:r>
                      <a:endParaRPr lang="en-IN" sz="1300" dirty="0">
                        <a:solidFill>
                          <a:schemeClr val="tx1"/>
                        </a:solidFill>
                        <a:effectLst/>
                        <a:latin typeface="Times New Roman" panose="02020603050405020304" pitchFamily="18" charset="0"/>
                        <a:cs typeface="Times New Roman" panose="02020603050405020304" pitchFamily="18" charset="0"/>
                      </a:endParaRPr>
                    </a:p>
                  </a:txBody>
                  <a:tcPr marL="24457" marR="24457" marT="24457" marB="24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72525678"/>
                  </a:ext>
                </a:extLst>
              </a:tr>
              <a:tr h="1509147">
                <a:tc>
                  <a:txBody>
                    <a:bodyPr/>
                    <a:lstStyle/>
                    <a:p>
                      <a:pPr rtl="0" fontAlgn="t">
                        <a:spcBef>
                          <a:spcPts val="0"/>
                        </a:spcBef>
                        <a:spcAft>
                          <a:spcPts val="0"/>
                        </a:spcAft>
                      </a:pPr>
                      <a:r>
                        <a:rPr lang="en-GB" sz="1300" b="1" i="0" u="none" strike="noStrike" dirty="0">
                          <a:solidFill>
                            <a:schemeClr val="tx1"/>
                          </a:solidFill>
                          <a:effectLst/>
                          <a:latin typeface="Times New Roman" panose="02020603050405020304" pitchFamily="18" charset="0"/>
                          <a:cs typeface="Times New Roman" panose="02020603050405020304" pitchFamily="18" charset="0"/>
                        </a:rPr>
                        <a:t>Impact of Stockout Compensation in E-Commerce Drop-Shipping Supply Chain</a:t>
                      </a:r>
                    </a:p>
                    <a:p>
                      <a:pPr rtl="0" fontAlgn="t">
                        <a:spcBef>
                          <a:spcPts val="0"/>
                        </a:spcBef>
                        <a:spcAft>
                          <a:spcPts val="0"/>
                        </a:spcAft>
                      </a:pPr>
                      <a:endParaRPr lang="en-GB" sz="1300" b="1" i="0" u="none" strike="noStrike" dirty="0">
                        <a:solidFill>
                          <a:schemeClr val="tx1"/>
                        </a:solidFill>
                        <a:effectLst/>
                        <a:latin typeface="Times New Roman" panose="02020603050405020304" pitchFamily="18" charset="0"/>
                        <a:cs typeface="Times New Roman" panose="02020603050405020304" pitchFamily="18" charset="0"/>
                      </a:endParaRPr>
                    </a:p>
                    <a:p>
                      <a:pPr rtl="0" fontAlgn="t">
                        <a:spcBef>
                          <a:spcPts val="0"/>
                        </a:spcBef>
                        <a:spcAft>
                          <a:spcPts val="0"/>
                        </a:spcAft>
                      </a:pPr>
                      <a:endParaRPr lang="en-GB" sz="1300" b="1" i="0" u="none" strike="noStrike" dirty="0">
                        <a:solidFill>
                          <a:schemeClr val="tx1"/>
                        </a:solidFill>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IN" sz="1400" b="1" dirty="0">
                          <a:latin typeface="Times New Roman" panose="02020603050405020304" pitchFamily="18" charset="0"/>
                          <a:cs typeface="Times New Roman" panose="02020603050405020304" pitchFamily="18" charset="0"/>
                        </a:rPr>
                        <a:t>Author: Raj Kamalapur</a:t>
                      </a:r>
                      <a:endParaRPr lang="en-GB" sz="1300" b="1" dirty="0">
                        <a:solidFill>
                          <a:schemeClr val="tx1"/>
                        </a:solidFill>
                        <a:effectLst/>
                        <a:latin typeface="Times New Roman" panose="02020603050405020304" pitchFamily="18" charset="0"/>
                        <a:cs typeface="Times New Roman" panose="02020603050405020304" pitchFamily="18" charset="0"/>
                      </a:endParaRPr>
                    </a:p>
                  </a:txBody>
                  <a:tcPr marL="24457" marR="24457" marT="24457" marB="24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0998" rtl="0" fontAlgn="t">
                        <a:spcBef>
                          <a:spcPts val="0"/>
                        </a:spcBef>
                        <a:spcAft>
                          <a:spcPts val="0"/>
                        </a:spcAft>
                      </a:pPr>
                      <a:r>
                        <a:rPr lang="en-IN" sz="1300" b="0" i="0" u="none" strike="noStrike" dirty="0">
                          <a:solidFill>
                            <a:schemeClr val="tx1"/>
                          </a:solidFill>
                          <a:effectLst/>
                          <a:latin typeface="Times New Roman" panose="02020603050405020304" pitchFamily="18" charset="0"/>
                          <a:cs typeface="Times New Roman" panose="02020603050405020304" pitchFamily="18" charset="0"/>
                        </a:rPr>
                        <a:t>2020</a:t>
                      </a:r>
                      <a:endParaRPr lang="en-IN" sz="1300" dirty="0">
                        <a:solidFill>
                          <a:schemeClr val="tx1"/>
                        </a:solidFill>
                        <a:effectLst/>
                        <a:latin typeface="Times New Roman" panose="02020603050405020304" pitchFamily="18" charset="0"/>
                        <a:cs typeface="Times New Roman" panose="02020603050405020304" pitchFamily="18" charset="0"/>
                      </a:endParaRPr>
                    </a:p>
                  </a:txBody>
                  <a:tcPr marL="24457" marR="24457" marT="24457" marB="24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3025" marR="45606" indent="-151879" rtl="0" fontAlgn="t">
                        <a:spcBef>
                          <a:spcPts val="0"/>
                        </a:spcBef>
                        <a:spcAft>
                          <a:spcPts val="0"/>
                        </a:spcAft>
                      </a:pPr>
                      <a:r>
                        <a:rPr lang="en-GB" sz="1300" b="0" i="0" u="none" strike="noStrike" dirty="0">
                          <a:solidFill>
                            <a:schemeClr val="tx1"/>
                          </a:solidFill>
                          <a:effectLst/>
                          <a:latin typeface="Times New Roman" panose="02020603050405020304" pitchFamily="18" charset="0"/>
                          <a:cs typeface="Times New Roman" panose="02020603050405020304" pitchFamily="18" charset="0"/>
                        </a:rPr>
                        <a:t>● Investigate impact of stockout compensation strategies on supplier and retailer profits</a:t>
                      </a:r>
                      <a:endParaRPr lang="en-GB" sz="1300" dirty="0">
                        <a:solidFill>
                          <a:schemeClr val="tx1"/>
                        </a:solidFill>
                        <a:effectLst/>
                        <a:latin typeface="Times New Roman" panose="02020603050405020304" pitchFamily="18" charset="0"/>
                        <a:cs typeface="Times New Roman" panose="02020603050405020304" pitchFamily="18" charset="0"/>
                      </a:endParaRPr>
                    </a:p>
                    <a:p>
                      <a:pPr rtl="0" fontAlgn="base">
                        <a:spcBef>
                          <a:spcPts val="1400"/>
                        </a:spcBef>
                        <a:spcAft>
                          <a:spcPts val="0"/>
                        </a:spcAft>
                        <a:buFont typeface="Arial" panose="020B0604020202020204" pitchFamily="34" charset="0"/>
                        <a:buChar char="•"/>
                      </a:pPr>
                      <a:r>
                        <a:rPr lang="en-GB" sz="1300" b="0" i="0" u="none" strike="noStrike" dirty="0">
                          <a:solidFill>
                            <a:schemeClr val="tx1"/>
                          </a:solidFill>
                          <a:effectLst/>
                          <a:latin typeface="Times New Roman" panose="02020603050405020304" pitchFamily="18" charset="0"/>
                          <a:cs typeface="Times New Roman" panose="02020603050405020304" pitchFamily="18" charset="0"/>
                        </a:rPr>
                        <a:t>Analyze profit differences between E-SC, S-SC, and N-SC strategies</a:t>
                      </a:r>
                    </a:p>
                    <a:p>
                      <a:pPr marL="223025" marR="45606" indent="-151879" rtl="0" fontAlgn="t">
                        <a:spcBef>
                          <a:spcPts val="0"/>
                        </a:spcBef>
                        <a:spcAft>
                          <a:spcPts val="0"/>
                        </a:spcAft>
                      </a:pPr>
                      <a:r>
                        <a:rPr lang="en-GB" sz="1300" b="0" i="0" u="none" strike="noStrike" dirty="0">
                          <a:solidFill>
                            <a:schemeClr val="tx1"/>
                          </a:solidFill>
                          <a:effectLst/>
                          <a:latin typeface="Times New Roman" panose="02020603050405020304" pitchFamily="18" charset="0"/>
                          <a:cs typeface="Times New Roman" panose="02020603050405020304" pitchFamily="18" charset="0"/>
                        </a:rPr>
                        <a:t>.</a:t>
                      </a:r>
                      <a:endParaRPr lang="en-GB" sz="1300" dirty="0">
                        <a:solidFill>
                          <a:schemeClr val="tx1"/>
                        </a:solidFill>
                        <a:effectLst/>
                        <a:latin typeface="Times New Roman" panose="02020603050405020304" pitchFamily="18" charset="0"/>
                        <a:cs typeface="Times New Roman" panose="02020603050405020304" pitchFamily="18" charset="0"/>
                      </a:endParaRPr>
                    </a:p>
                  </a:txBody>
                  <a:tcPr marL="24457" marR="24457" marT="24457" marB="24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spcBef>
                          <a:spcPts val="0"/>
                        </a:spcBef>
                        <a:spcAft>
                          <a:spcPts val="0"/>
                        </a:spcAft>
                        <a:buFont typeface="Arial" panose="020B0604020202020204" pitchFamily="34" charset="0"/>
                        <a:buChar char="•"/>
                      </a:pPr>
                      <a:r>
                        <a:rPr lang="en-GB" sz="1300" b="0" i="0" u="none" strike="noStrike" dirty="0">
                          <a:solidFill>
                            <a:schemeClr val="tx1"/>
                          </a:solidFill>
                          <a:effectLst/>
                          <a:latin typeface="Times New Roman" panose="02020603050405020304" pitchFamily="18" charset="0"/>
                          <a:cs typeface="Times New Roman" panose="02020603050405020304" pitchFamily="18" charset="0"/>
                        </a:rPr>
                        <a:t>E-SC and S-SC strategies increase profits in the e-commerce supply chain.</a:t>
                      </a:r>
                    </a:p>
                    <a:p>
                      <a:pPr rtl="0" fontAlgn="base">
                        <a:spcBef>
                          <a:spcPts val="0"/>
                        </a:spcBef>
                        <a:spcAft>
                          <a:spcPts val="0"/>
                        </a:spcAft>
                        <a:buFont typeface="Arial" panose="020B0604020202020204" pitchFamily="34" charset="0"/>
                        <a:buChar char="•"/>
                      </a:pPr>
                      <a:r>
                        <a:rPr lang="en-GB" sz="1300" b="0" i="0" u="none" strike="noStrike" dirty="0">
                          <a:solidFill>
                            <a:schemeClr val="tx1"/>
                          </a:solidFill>
                          <a:effectLst/>
                          <a:latin typeface="Times New Roman" panose="02020603050405020304" pitchFamily="18" charset="0"/>
                          <a:cs typeface="Times New Roman" panose="02020603050405020304" pitchFamily="18" charset="0"/>
                        </a:rPr>
                        <a:t>S-SC strategy can offset stockout compensation cost with slight price increase.</a:t>
                      </a:r>
                    </a:p>
                    <a:p>
                      <a:pPr fontAlgn="t"/>
                      <a:br>
                        <a:rPr lang="en-GB" sz="1300" dirty="0">
                          <a:solidFill>
                            <a:schemeClr val="tx1"/>
                          </a:solidFill>
                          <a:effectLst/>
                          <a:latin typeface="Times New Roman" panose="02020603050405020304" pitchFamily="18" charset="0"/>
                          <a:cs typeface="Times New Roman" panose="02020603050405020304" pitchFamily="18" charset="0"/>
                        </a:rPr>
                      </a:br>
                      <a:endParaRPr lang="en-GB" sz="1300" dirty="0">
                        <a:solidFill>
                          <a:schemeClr val="tx1"/>
                        </a:solidFill>
                        <a:effectLst/>
                        <a:latin typeface="Times New Roman" panose="02020603050405020304" pitchFamily="18" charset="0"/>
                        <a:cs typeface="Times New Roman" panose="02020603050405020304" pitchFamily="18" charset="0"/>
                      </a:endParaRPr>
                    </a:p>
                  </a:txBody>
                  <a:tcPr marL="24457" marR="24457" marT="24457" marB="24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spcBef>
                          <a:spcPts val="0"/>
                        </a:spcBef>
                        <a:spcAft>
                          <a:spcPts val="0"/>
                        </a:spcAft>
                        <a:buFont typeface="Arial" panose="020B0604020202020204" pitchFamily="34" charset="0"/>
                        <a:buChar char="•"/>
                      </a:pPr>
                      <a:r>
                        <a:rPr lang="en-GB" sz="1300" b="0" i="0" u="none" strike="noStrike" dirty="0">
                          <a:solidFill>
                            <a:schemeClr val="tx1"/>
                          </a:solidFill>
                          <a:effectLst/>
                          <a:latin typeface="Times New Roman" panose="02020603050405020304" pitchFamily="18" charset="0"/>
                          <a:cs typeface="Times New Roman" panose="02020603050405020304" pitchFamily="18" charset="0"/>
                        </a:rPr>
                        <a:t>High demand variability, low production capacity, and service level affect profits.</a:t>
                      </a:r>
                    </a:p>
                    <a:p>
                      <a:pPr rtl="0" fontAlgn="base">
                        <a:spcBef>
                          <a:spcPts val="0"/>
                        </a:spcBef>
                        <a:spcAft>
                          <a:spcPts val="0"/>
                        </a:spcAft>
                        <a:buFont typeface="Arial" panose="020B0604020202020204" pitchFamily="34" charset="0"/>
                        <a:buChar char="•"/>
                      </a:pPr>
                      <a:r>
                        <a:rPr lang="en-GB" sz="1300" b="0" i="0" u="none" strike="noStrike" dirty="0">
                          <a:solidFill>
                            <a:schemeClr val="tx1"/>
                          </a:solidFill>
                          <a:effectLst/>
                          <a:latin typeface="Times New Roman" panose="02020603050405020304" pitchFamily="18" charset="0"/>
                          <a:cs typeface="Times New Roman" panose="02020603050405020304" pitchFamily="18" charset="0"/>
                        </a:rPr>
                        <a:t>E-SC has less than 4.0% profit difference compared to N-SC.</a:t>
                      </a:r>
                    </a:p>
                  </a:txBody>
                  <a:tcPr marL="24457" marR="24457" marT="24457" marB="24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6916316"/>
                  </a:ext>
                </a:extLst>
              </a:tr>
              <a:tr h="1875139">
                <a:tc>
                  <a:txBody>
                    <a:bodyPr/>
                    <a:lstStyle/>
                    <a:p>
                      <a:pPr rtl="0" fontAlgn="t">
                        <a:spcBef>
                          <a:spcPts val="0"/>
                        </a:spcBef>
                        <a:spcAft>
                          <a:spcPts val="0"/>
                        </a:spcAft>
                      </a:pPr>
                      <a:r>
                        <a:rPr lang="en-GB" sz="1300" b="1" i="0" u="none" strike="noStrike" dirty="0">
                          <a:solidFill>
                            <a:schemeClr val="tx1"/>
                          </a:solidFill>
                          <a:effectLst/>
                          <a:latin typeface="Times New Roman" panose="02020603050405020304" pitchFamily="18" charset="0"/>
                          <a:cs typeface="Times New Roman" panose="02020603050405020304" pitchFamily="18" charset="0"/>
                        </a:rPr>
                        <a:t>An Optimal Pricing and Inventory Control Policy for Online Sale</a:t>
                      </a:r>
                    </a:p>
                    <a:p>
                      <a:pPr rtl="0" fontAlgn="t">
                        <a:spcBef>
                          <a:spcPts val="0"/>
                        </a:spcBef>
                        <a:spcAft>
                          <a:spcPts val="0"/>
                        </a:spcAft>
                      </a:pPr>
                      <a:endParaRPr lang="en-GB" sz="1300" b="1" i="0" u="none" strike="noStrike" dirty="0">
                        <a:solidFill>
                          <a:schemeClr val="tx1"/>
                        </a:solidFill>
                        <a:effectLst/>
                        <a:latin typeface="Times New Roman" panose="02020603050405020304" pitchFamily="18" charset="0"/>
                        <a:cs typeface="Times New Roman" panose="02020603050405020304" pitchFamily="18" charset="0"/>
                      </a:endParaRPr>
                    </a:p>
                    <a:p>
                      <a:pPr rtl="0" fontAlgn="t">
                        <a:spcBef>
                          <a:spcPts val="0"/>
                        </a:spcBef>
                        <a:spcAft>
                          <a:spcPts val="0"/>
                        </a:spcAft>
                      </a:pPr>
                      <a:endParaRPr lang="en-GB" sz="1300" b="1" i="0" u="none" strike="noStrike" dirty="0">
                        <a:solidFill>
                          <a:schemeClr val="tx1"/>
                        </a:solidFill>
                        <a:effectLst/>
                        <a:latin typeface="Times New Roman" panose="02020603050405020304" pitchFamily="18" charset="0"/>
                        <a:cs typeface="Times New Roman" panose="02020603050405020304" pitchFamily="18" charset="0"/>
                      </a:endParaRPr>
                    </a:p>
                    <a:p>
                      <a:pPr rtl="0" fontAlgn="t">
                        <a:spcBef>
                          <a:spcPts val="0"/>
                        </a:spcBef>
                        <a:spcAft>
                          <a:spcPts val="0"/>
                        </a:spcAft>
                      </a:pPr>
                      <a:endParaRPr lang="en-GB" sz="1300" b="1" i="0" u="none" strike="noStrike" dirty="0">
                        <a:solidFill>
                          <a:schemeClr val="tx1"/>
                        </a:solidFill>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IN" sz="1400" b="1" dirty="0">
                          <a:latin typeface="Times New Roman" panose="02020603050405020304" pitchFamily="18" charset="0"/>
                          <a:cs typeface="Times New Roman" panose="02020603050405020304" pitchFamily="18" charset="0"/>
                        </a:rPr>
                        <a:t>Author: Wedad Elmaghraby</a:t>
                      </a:r>
                      <a:endParaRPr lang="en-GB" sz="13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24457" marR="24457" marT="24457" marB="24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6408" rtl="0" fontAlgn="t">
                        <a:spcBef>
                          <a:spcPts val="598"/>
                        </a:spcBef>
                        <a:spcAft>
                          <a:spcPts val="0"/>
                        </a:spcAft>
                      </a:pPr>
                      <a:r>
                        <a:rPr lang="en-IN" sz="1300" b="0" i="0" u="none" strike="noStrike" dirty="0">
                          <a:solidFill>
                            <a:schemeClr val="tx1"/>
                          </a:solidFill>
                          <a:effectLst/>
                          <a:latin typeface="Times New Roman" panose="02020603050405020304" pitchFamily="18" charset="0"/>
                          <a:cs typeface="Times New Roman" panose="02020603050405020304" pitchFamily="18" charset="0"/>
                        </a:rPr>
                        <a:t>2022</a:t>
                      </a:r>
                      <a:endParaRPr lang="en-IN" sz="1300" dirty="0">
                        <a:solidFill>
                          <a:schemeClr val="tx1"/>
                        </a:solidFill>
                        <a:effectLst/>
                        <a:latin typeface="Times New Roman" panose="02020603050405020304" pitchFamily="18" charset="0"/>
                        <a:cs typeface="Times New Roman" panose="02020603050405020304" pitchFamily="18" charset="0"/>
                      </a:endParaRPr>
                    </a:p>
                  </a:txBody>
                  <a:tcPr marL="24457" marR="24457" marT="24457" marB="24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spcBef>
                          <a:spcPts val="0"/>
                        </a:spcBef>
                        <a:spcAft>
                          <a:spcPts val="0"/>
                        </a:spcAft>
                        <a:buFont typeface="Arial" panose="020B0604020202020204" pitchFamily="34" charset="0"/>
                        <a:buChar char="•"/>
                      </a:pPr>
                      <a:r>
                        <a:rPr lang="en-GB" sz="1300" b="0" i="0" u="none" strike="noStrike" dirty="0">
                          <a:solidFill>
                            <a:schemeClr val="tx1"/>
                          </a:solidFill>
                          <a:effectLst/>
                          <a:latin typeface="Times New Roman" panose="02020603050405020304" pitchFamily="18" charset="0"/>
                          <a:cs typeface="Times New Roman" panose="02020603050405020304" pitchFamily="18" charset="0"/>
                        </a:rPr>
                        <a:t>Maximize average profit through optimal pricing and inventory control policy.</a:t>
                      </a:r>
                    </a:p>
                    <a:p>
                      <a:pPr rtl="0" fontAlgn="base">
                        <a:spcBef>
                          <a:spcPts val="0"/>
                        </a:spcBef>
                        <a:spcAft>
                          <a:spcPts val="0"/>
                        </a:spcAft>
                        <a:buFont typeface="Arial" panose="020B0604020202020204" pitchFamily="34" charset="0"/>
                        <a:buChar char="•"/>
                      </a:pPr>
                      <a:r>
                        <a:rPr lang="en-GB" sz="1300" b="0" i="0" u="none" strike="noStrike" dirty="0">
                          <a:solidFill>
                            <a:schemeClr val="tx1"/>
                          </a:solidFill>
                          <a:effectLst/>
                          <a:latin typeface="Times New Roman" panose="02020603050405020304" pitchFamily="18" charset="0"/>
                          <a:cs typeface="Times New Roman" panose="02020603050405020304" pitchFamily="18" charset="0"/>
                        </a:rPr>
                        <a:t>Develop an iterative algorithm to determine optimal price and order quantity.</a:t>
                      </a:r>
                    </a:p>
                  </a:txBody>
                  <a:tcPr marL="24457" marR="24457" marT="24457" marB="24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spcBef>
                          <a:spcPts val="0"/>
                        </a:spcBef>
                        <a:spcAft>
                          <a:spcPts val="0"/>
                        </a:spcAft>
                        <a:buFont typeface="Arial" panose="020B0604020202020204" pitchFamily="34" charset="0"/>
                        <a:buChar char="•"/>
                      </a:pPr>
                      <a:r>
                        <a:rPr lang="en-GB" sz="1300" b="0" i="0" u="none" strike="noStrike" dirty="0">
                          <a:solidFill>
                            <a:schemeClr val="tx1"/>
                          </a:solidFill>
                          <a:effectLst/>
                          <a:latin typeface="Times New Roman" panose="02020603050405020304" pitchFamily="18" charset="0"/>
                          <a:cs typeface="Times New Roman" panose="02020603050405020304" pitchFamily="18" charset="0"/>
                        </a:rPr>
                        <a:t>Maximize average profit</a:t>
                      </a:r>
                    </a:p>
                    <a:p>
                      <a:pPr rtl="0" fontAlgn="base">
                        <a:spcBef>
                          <a:spcPts val="0"/>
                        </a:spcBef>
                        <a:spcAft>
                          <a:spcPts val="0"/>
                        </a:spcAft>
                        <a:buFont typeface="Arial" panose="020B0604020202020204" pitchFamily="34" charset="0"/>
                        <a:buChar char="•"/>
                      </a:pPr>
                      <a:r>
                        <a:rPr lang="en-GB" sz="1300" b="0" i="0" u="none" strike="noStrike" dirty="0">
                          <a:solidFill>
                            <a:schemeClr val="tx1"/>
                          </a:solidFill>
                          <a:effectLst/>
                          <a:latin typeface="Times New Roman" panose="02020603050405020304" pitchFamily="18" charset="0"/>
                          <a:cs typeface="Times New Roman" panose="02020603050405020304" pitchFamily="18" charset="0"/>
                        </a:rPr>
                        <a:t>Improve sale profit through optimal pricing and inventory control</a:t>
                      </a:r>
                    </a:p>
                    <a:p>
                      <a:pPr fontAlgn="t"/>
                      <a:br>
                        <a:rPr lang="en-GB" sz="1300" dirty="0">
                          <a:solidFill>
                            <a:schemeClr val="tx1"/>
                          </a:solidFill>
                          <a:effectLst/>
                          <a:latin typeface="Times New Roman" panose="02020603050405020304" pitchFamily="18" charset="0"/>
                          <a:cs typeface="Times New Roman" panose="02020603050405020304" pitchFamily="18" charset="0"/>
                        </a:rPr>
                      </a:br>
                      <a:endParaRPr lang="en-GB" sz="1300" dirty="0">
                        <a:solidFill>
                          <a:schemeClr val="tx1"/>
                        </a:solidFill>
                        <a:effectLst/>
                        <a:latin typeface="Times New Roman" panose="02020603050405020304" pitchFamily="18" charset="0"/>
                        <a:cs typeface="Times New Roman" panose="02020603050405020304" pitchFamily="18" charset="0"/>
                      </a:endParaRPr>
                    </a:p>
                  </a:txBody>
                  <a:tcPr marL="24457" marR="24457" marT="24457" marB="24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1234" marR="47155" indent="-154559" rtl="0" fontAlgn="t">
                        <a:spcBef>
                          <a:spcPts val="0"/>
                        </a:spcBef>
                        <a:spcAft>
                          <a:spcPts val="0"/>
                        </a:spcAft>
                      </a:pPr>
                      <a:r>
                        <a:rPr lang="en-GB" sz="1300" b="0" i="0" u="none" strike="noStrike" dirty="0">
                          <a:solidFill>
                            <a:schemeClr val="tx1"/>
                          </a:solidFill>
                          <a:effectLst/>
                          <a:latin typeface="Times New Roman" panose="02020603050405020304" pitchFamily="18" charset="0"/>
                          <a:cs typeface="Times New Roman" panose="02020603050405020304" pitchFamily="18" charset="0"/>
                        </a:rPr>
                        <a:t>●  The study's theoretical emphasis may neglect real-world complexities</a:t>
                      </a:r>
                      <a:endParaRPr lang="en-GB" sz="1300" dirty="0">
                        <a:solidFill>
                          <a:schemeClr val="tx1"/>
                        </a:solidFill>
                        <a:effectLst/>
                        <a:latin typeface="Times New Roman" panose="02020603050405020304" pitchFamily="18" charset="0"/>
                        <a:cs typeface="Times New Roman" panose="02020603050405020304" pitchFamily="18" charset="0"/>
                      </a:endParaRPr>
                    </a:p>
                    <a:p>
                      <a:pPr marL="221234" marR="6083" rtl="0" fontAlgn="t">
                        <a:spcBef>
                          <a:spcPts val="32"/>
                        </a:spcBef>
                        <a:spcAft>
                          <a:spcPts val="0"/>
                        </a:spcAft>
                      </a:pPr>
                      <a:br>
                        <a:rPr lang="en-GB" sz="1300" dirty="0">
                          <a:solidFill>
                            <a:schemeClr val="tx1"/>
                          </a:solidFill>
                          <a:effectLst/>
                          <a:latin typeface="Times New Roman" panose="02020603050405020304" pitchFamily="18" charset="0"/>
                          <a:cs typeface="Times New Roman" panose="02020603050405020304" pitchFamily="18" charset="0"/>
                        </a:rPr>
                      </a:br>
                      <a:r>
                        <a:rPr lang="en-GB" sz="1300" b="0" i="0" u="none" strike="noStrike" dirty="0">
                          <a:solidFill>
                            <a:schemeClr val="tx1"/>
                          </a:solidFill>
                          <a:effectLst/>
                          <a:latin typeface="Times New Roman" panose="02020603050405020304" pitchFamily="18" charset="0"/>
                          <a:cs typeface="Times New Roman" panose="02020603050405020304" pitchFamily="18" charset="0"/>
                        </a:rPr>
                        <a:t>●It overlooks sudden changes in consumer behavior and supply chain disruptions, affecting practical relevance</a:t>
                      </a:r>
                      <a:endParaRPr lang="en-GB" sz="1300" dirty="0">
                        <a:solidFill>
                          <a:schemeClr val="tx1"/>
                        </a:solidFill>
                        <a:effectLst/>
                        <a:latin typeface="Times New Roman" panose="02020603050405020304" pitchFamily="18" charset="0"/>
                        <a:cs typeface="Times New Roman" panose="02020603050405020304" pitchFamily="18" charset="0"/>
                      </a:endParaRPr>
                    </a:p>
                    <a:p>
                      <a:pPr fontAlgn="t"/>
                      <a:br>
                        <a:rPr lang="en-GB" sz="1300" dirty="0">
                          <a:solidFill>
                            <a:schemeClr val="tx1"/>
                          </a:solidFill>
                          <a:effectLst/>
                          <a:latin typeface="Times New Roman" panose="02020603050405020304" pitchFamily="18" charset="0"/>
                          <a:cs typeface="Times New Roman" panose="02020603050405020304" pitchFamily="18" charset="0"/>
                        </a:rPr>
                      </a:br>
                      <a:endParaRPr lang="en-GB" sz="1300" dirty="0">
                        <a:solidFill>
                          <a:schemeClr val="tx1"/>
                        </a:solidFill>
                        <a:effectLst/>
                        <a:latin typeface="Times New Roman" panose="02020603050405020304" pitchFamily="18" charset="0"/>
                        <a:cs typeface="Times New Roman" panose="02020603050405020304" pitchFamily="18" charset="0"/>
                      </a:endParaRPr>
                    </a:p>
                  </a:txBody>
                  <a:tcPr marL="24457" marR="24457" marT="24457" marB="24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51500081"/>
                  </a:ext>
                </a:extLst>
              </a:tr>
              <a:tr h="2222362">
                <a:tc>
                  <a:txBody>
                    <a:bodyPr/>
                    <a:lstStyle/>
                    <a:p>
                      <a:pPr rtl="0" fontAlgn="t">
                        <a:spcBef>
                          <a:spcPts val="0"/>
                        </a:spcBef>
                        <a:spcAft>
                          <a:spcPts val="0"/>
                        </a:spcAft>
                      </a:pPr>
                      <a:r>
                        <a:rPr lang="en-GB" sz="1300" b="1" i="0" u="none" strike="noStrike" dirty="0">
                          <a:solidFill>
                            <a:schemeClr val="tx1"/>
                          </a:solidFill>
                          <a:effectLst/>
                          <a:latin typeface="Times New Roman" panose="02020603050405020304" pitchFamily="18" charset="0"/>
                          <a:cs typeface="Times New Roman" panose="02020603050405020304" pitchFamily="18" charset="0"/>
                        </a:rPr>
                        <a:t>Analysis of Behavioural Data of Customer for the E-Commerce Platform by using Machine Learning Approach</a:t>
                      </a:r>
                      <a:endParaRPr lang="en-GB" sz="1300" b="1" dirty="0">
                        <a:solidFill>
                          <a:schemeClr val="tx1"/>
                        </a:solidFill>
                        <a:effectLst/>
                        <a:latin typeface="Times New Roman" panose="02020603050405020304" pitchFamily="18" charset="0"/>
                        <a:cs typeface="Times New Roman" panose="02020603050405020304" pitchFamily="18" charset="0"/>
                      </a:endParaRPr>
                    </a:p>
                    <a:p>
                      <a:pPr rtl="0" fontAlgn="t">
                        <a:spcBef>
                          <a:spcPts val="0"/>
                        </a:spcBef>
                        <a:spcAft>
                          <a:spcPts val="0"/>
                        </a:spcAft>
                      </a:pPr>
                      <a:br>
                        <a:rPr lang="en-GB" sz="1300" b="1" dirty="0">
                          <a:solidFill>
                            <a:schemeClr val="tx1"/>
                          </a:solidFill>
                          <a:effectLst/>
                          <a:latin typeface="Times New Roman" panose="02020603050405020304" pitchFamily="18" charset="0"/>
                          <a:cs typeface="Times New Roman" panose="02020603050405020304" pitchFamily="18" charset="0"/>
                        </a:rPr>
                      </a:br>
                      <a:endParaRPr lang="en-GB" sz="1300" b="1" dirty="0">
                        <a:solidFill>
                          <a:schemeClr val="tx1"/>
                        </a:solidFill>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IN" sz="1400" b="1" dirty="0">
                          <a:latin typeface="Times New Roman" panose="02020603050405020304" pitchFamily="18" charset="0"/>
                          <a:cs typeface="Times New Roman" panose="02020603050405020304" pitchFamily="18" charset="0"/>
                        </a:rPr>
                        <a:t>Author: Ayushi Maurya</a:t>
                      </a:r>
                      <a:br>
                        <a:rPr lang="en-GB" sz="1300" b="1" dirty="0">
                          <a:solidFill>
                            <a:schemeClr val="tx1"/>
                          </a:solidFill>
                          <a:effectLst/>
                          <a:latin typeface="Times New Roman" panose="02020603050405020304" pitchFamily="18" charset="0"/>
                          <a:cs typeface="Times New Roman" panose="02020603050405020304" pitchFamily="18" charset="0"/>
                        </a:rPr>
                      </a:br>
                      <a:endParaRPr lang="en-GB" sz="1300" b="1" dirty="0">
                        <a:solidFill>
                          <a:schemeClr val="tx1"/>
                        </a:solidFill>
                        <a:effectLst/>
                        <a:latin typeface="Times New Roman" panose="02020603050405020304" pitchFamily="18" charset="0"/>
                        <a:cs typeface="Times New Roman" panose="02020603050405020304" pitchFamily="18" charset="0"/>
                      </a:endParaRPr>
                    </a:p>
                  </a:txBody>
                  <a:tcPr marL="24457" marR="24457" marT="24457" marB="24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6408" rtl="0" fontAlgn="t">
                        <a:spcBef>
                          <a:spcPts val="598"/>
                        </a:spcBef>
                        <a:spcAft>
                          <a:spcPts val="0"/>
                        </a:spcAft>
                      </a:pPr>
                      <a:r>
                        <a:rPr lang="en-IN" sz="1300" b="0" i="0" u="none" strike="noStrike" dirty="0">
                          <a:solidFill>
                            <a:schemeClr val="tx1"/>
                          </a:solidFill>
                          <a:effectLst/>
                          <a:latin typeface="Times New Roman" panose="02020603050405020304" pitchFamily="18" charset="0"/>
                          <a:cs typeface="Times New Roman" panose="02020603050405020304" pitchFamily="18" charset="0"/>
                        </a:rPr>
                        <a:t>2023</a:t>
                      </a:r>
                      <a:endParaRPr lang="en-IN" sz="1300" dirty="0">
                        <a:solidFill>
                          <a:schemeClr val="tx1"/>
                        </a:solidFill>
                        <a:effectLst/>
                        <a:latin typeface="Times New Roman" panose="02020603050405020304" pitchFamily="18" charset="0"/>
                        <a:cs typeface="Times New Roman" panose="02020603050405020304" pitchFamily="18" charset="0"/>
                      </a:endParaRPr>
                    </a:p>
                  </a:txBody>
                  <a:tcPr marL="24457" marR="24457" marT="24457" marB="24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spcBef>
                          <a:spcPts val="0"/>
                        </a:spcBef>
                        <a:spcAft>
                          <a:spcPts val="0"/>
                        </a:spcAft>
                        <a:buFont typeface="Arial" panose="020B0604020202020204" pitchFamily="34" charset="0"/>
                        <a:buChar char="•"/>
                      </a:pPr>
                      <a:r>
                        <a:rPr lang="en-GB" sz="1300" b="0" i="0" u="none" strike="noStrike" dirty="0">
                          <a:solidFill>
                            <a:schemeClr val="tx1"/>
                          </a:solidFill>
                          <a:effectLst/>
                          <a:latin typeface="Times New Roman" panose="02020603050405020304" pitchFamily="18" charset="0"/>
                          <a:cs typeface="Times New Roman" panose="02020603050405020304" pitchFamily="18" charset="0"/>
                        </a:rPr>
                        <a:t>Analyze customer purchase tendencies and improve product discoverability.</a:t>
                      </a:r>
                    </a:p>
                    <a:p>
                      <a:pPr rtl="0" fontAlgn="base">
                        <a:spcBef>
                          <a:spcPts val="0"/>
                        </a:spcBef>
                        <a:spcAft>
                          <a:spcPts val="0"/>
                        </a:spcAft>
                        <a:buFont typeface="Arial" panose="020B0604020202020204" pitchFamily="34" charset="0"/>
                        <a:buChar char="•"/>
                      </a:pPr>
                      <a:r>
                        <a:rPr lang="en-GB" sz="1300" b="0" i="0" u="none" strike="noStrike" dirty="0">
                          <a:solidFill>
                            <a:schemeClr val="tx1"/>
                          </a:solidFill>
                          <a:effectLst/>
                          <a:latin typeface="Times New Roman" panose="02020603050405020304" pitchFamily="18" charset="0"/>
                          <a:cs typeface="Times New Roman" panose="02020603050405020304" pitchFamily="18" charset="0"/>
                        </a:rPr>
                        <a:t>Use machine learning to classify customers and anticipate product sales.</a:t>
                      </a:r>
                    </a:p>
                    <a:p>
                      <a:pPr marL="228600" indent="-228600" rtl="0" fontAlgn="t">
                        <a:spcBef>
                          <a:spcPts val="0"/>
                        </a:spcBef>
                        <a:spcAft>
                          <a:spcPts val="0"/>
                        </a:spcAft>
                      </a:pPr>
                      <a:br>
                        <a:rPr lang="en-GB" sz="1300" dirty="0">
                          <a:solidFill>
                            <a:schemeClr val="tx1"/>
                          </a:solidFill>
                          <a:effectLst/>
                          <a:latin typeface="Times New Roman" panose="02020603050405020304" pitchFamily="18" charset="0"/>
                          <a:cs typeface="Times New Roman" panose="02020603050405020304" pitchFamily="18" charset="0"/>
                        </a:rPr>
                      </a:br>
                      <a:endParaRPr lang="en-GB" sz="1300" dirty="0">
                        <a:solidFill>
                          <a:schemeClr val="tx1"/>
                        </a:solidFill>
                        <a:effectLst/>
                        <a:latin typeface="Times New Roman" panose="02020603050405020304" pitchFamily="18" charset="0"/>
                        <a:cs typeface="Times New Roman" panose="02020603050405020304" pitchFamily="18" charset="0"/>
                      </a:endParaRPr>
                    </a:p>
                  </a:txBody>
                  <a:tcPr marL="24457" marR="24457" marT="24457" marB="24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2136" rtl="0" fontAlgn="t">
                        <a:spcBef>
                          <a:spcPts val="0"/>
                        </a:spcBef>
                        <a:spcAft>
                          <a:spcPts val="0"/>
                        </a:spcAft>
                      </a:pPr>
                      <a:r>
                        <a:rPr lang="en-GB" sz="1300" b="0" i="0" u="none" strike="noStrike" dirty="0">
                          <a:solidFill>
                            <a:schemeClr val="tx1"/>
                          </a:solidFill>
                          <a:effectLst/>
                          <a:latin typeface="Times New Roman" panose="02020603050405020304" pitchFamily="18" charset="0"/>
                          <a:cs typeface="Times New Roman" panose="02020603050405020304" pitchFamily="18" charset="0"/>
                        </a:rPr>
                        <a:t>● Improves customer behavior, product discoverability, warehouse maintenance</a:t>
                      </a:r>
                      <a:endParaRPr lang="en-GB" sz="1300" dirty="0">
                        <a:solidFill>
                          <a:schemeClr val="tx1"/>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br>
                        <a:rPr lang="en-GB" sz="1300" dirty="0">
                          <a:solidFill>
                            <a:schemeClr val="tx1"/>
                          </a:solidFill>
                          <a:effectLst/>
                          <a:latin typeface="Times New Roman" panose="02020603050405020304" pitchFamily="18" charset="0"/>
                          <a:cs typeface="Times New Roman" panose="02020603050405020304" pitchFamily="18" charset="0"/>
                        </a:rPr>
                      </a:br>
                      <a:r>
                        <a:rPr lang="en-GB" sz="1300" b="0" i="0" u="none" strike="noStrike" dirty="0">
                          <a:solidFill>
                            <a:schemeClr val="tx1"/>
                          </a:solidFill>
                          <a:effectLst/>
                          <a:latin typeface="Times New Roman" panose="02020603050405020304" pitchFamily="18" charset="0"/>
                          <a:cs typeface="Times New Roman" panose="02020603050405020304" pitchFamily="18" charset="0"/>
                        </a:rPr>
                        <a:t>Anticipates e-commerce sales using machine learning techniques</a:t>
                      </a:r>
                    </a:p>
                    <a:p>
                      <a:pPr marL="222136" algn="just" rtl="0" fontAlgn="t">
                        <a:spcBef>
                          <a:spcPts val="0"/>
                        </a:spcBef>
                        <a:spcAft>
                          <a:spcPts val="0"/>
                        </a:spcAft>
                      </a:pPr>
                      <a:r>
                        <a:rPr lang="en-GB" sz="1300" b="0" i="0" u="none" strike="noStrike" dirty="0">
                          <a:solidFill>
                            <a:schemeClr val="tx1"/>
                          </a:solidFill>
                          <a:effectLst/>
                          <a:latin typeface="Times New Roman" panose="02020603050405020304" pitchFamily="18" charset="0"/>
                          <a:cs typeface="Times New Roman" panose="02020603050405020304" pitchFamily="18" charset="0"/>
                        </a:rPr>
                        <a:t>.</a:t>
                      </a:r>
                      <a:endParaRPr lang="en-GB" sz="1300" dirty="0">
                        <a:solidFill>
                          <a:schemeClr val="tx1"/>
                        </a:solidFill>
                        <a:effectLst/>
                        <a:latin typeface="Times New Roman" panose="02020603050405020304" pitchFamily="18" charset="0"/>
                        <a:cs typeface="Times New Roman" panose="02020603050405020304" pitchFamily="18" charset="0"/>
                      </a:endParaRPr>
                    </a:p>
                    <a:p>
                      <a:pPr marL="228600" indent="-228600" rtl="0" fontAlgn="t">
                        <a:spcBef>
                          <a:spcPts val="1400"/>
                        </a:spcBef>
                        <a:spcAft>
                          <a:spcPts val="0"/>
                        </a:spcAft>
                      </a:pPr>
                      <a:br>
                        <a:rPr lang="en-GB" sz="1300" dirty="0">
                          <a:solidFill>
                            <a:schemeClr val="tx1"/>
                          </a:solidFill>
                          <a:effectLst/>
                          <a:latin typeface="Times New Roman" panose="02020603050405020304" pitchFamily="18" charset="0"/>
                          <a:cs typeface="Times New Roman" panose="02020603050405020304" pitchFamily="18" charset="0"/>
                        </a:rPr>
                      </a:br>
                      <a:endParaRPr lang="en-GB" sz="1300" dirty="0">
                        <a:solidFill>
                          <a:schemeClr val="tx1"/>
                        </a:solidFill>
                        <a:effectLst/>
                        <a:latin typeface="Times New Roman" panose="02020603050405020304" pitchFamily="18" charset="0"/>
                        <a:cs typeface="Times New Roman" panose="02020603050405020304" pitchFamily="18" charset="0"/>
                      </a:endParaRPr>
                    </a:p>
                  </a:txBody>
                  <a:tcPr marL="24457" marR="24457" marT="24457" marB="24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base">
                        <a:spcBef>
                          <a:spcPts val="0"/>
                        </a:spcBef>
                        <a:spcAft>
                          <a:spcPts val="0"/>
                        </a:spcAft>
                        <a:buFont typeface="Arial" panose="020B0604020202020204" pitchFamily="34" charset="0"/>
                        <a:buChar char="•"/>
                      </a:pPr>
                      <a:r>
                        <a:rPr lang="en-GB" sz="1300" b="0" i="0" u="none" strike="noStrike" dirty="0">
                          <a:solidFill>
                            <a:schemeClr val="tx1"/>
                          </a:solidFill>
                          <a:effectLst/>
                          <a:latin typeface="Times New Roman" panose="02020603050405020304" pitchFamily="18" charset="0"/>
                          <a:cs typeface="Times New Roman" panose="02020603050405020304" pitchFamily="18" charset="0"/>
                        </a:rPr>
                        <a:t>The collection and analysis of detailed behavioral data raise significant privacy and security concerns.</a:t>
                      </a:r>
                    </a:p>
                    <a:p>
                      <a:pPr algn="just" rtl="0" fontAlgn="base">
                        <a:spcBef>
                          <a:spcPts val="0"/>
                        </a:spcBef>
                        <a:spcAft>
                          <a:spcPts val="0"/>
                        </a:spcAft>
                        <a:buFont typeface="Arial" panose="020B0604020202020204" pitchFamily="34" charset="0"/>
                        <a:buChar char="•"/>
                      </a:pPr>
                      <a:r>
                        <a:rPr lang="en-GB" sz="1300" b="0" i="0" u="none" strike="noStrike" dirty="0">
                          <a:solidFill>
                            <a:schemeClr val="tx1"/>
                          </a:solidFill>
                          <a:effectLst/>
                          <a:latin typeface="Times New Roman" panose="02020603050405020304" pitchFamily="18" charset="0"/>
                          <a:cs typeface="Times New Roman" panose="02020603050405020304" pitchFamily="18" charset="0"/>
                        </a:rPr>
                        <a:t>Machine learning models may suffer from overfitting and bias, leading to poor generalization and potentially unfair predictions.</a:t>
                      </a:r>
                    </a:p>
                    <a:p>
                      <a:pPr fontAlgn="t"/>
                      <a:br>
                        <a:rPr lang="en-GB" sz="1300" dirty="0">
                          <a:solidFill>
                            <a:schemeClr val="tx1"/>
                          </a:solidFill>
                          <a:effectLst/>
                          <a:latin typeface="Times New Roman" panose="02020603050405020304" pitchFamily="18" charset="0"/>
                          <a:cs typeface="Times New Roman" panose="02020603050405020304" pitchFamily="18" charset="0"/>
                        </a:rPr>
                      </a:br>
                      <a:br>
                        <a:rPr lang="en-GB" sz="1300" dirty="0">
                          <a:solidFill>
                            <a:schemeClr val="tx1"/>
                          </a:solidFill>
                          <a:effectLst/>
                          <a:latin typeface="Times New Roman" panose="02020603050405020304" pitchFamily="18" charset="0"/>
                          <a:cs typeface="Times New Roman" panose="02020603050405020304" pitchFamily="18" charset="0"/>
                        </a:rPr>
                      </a:br>
                      <a:endParaRPr lang="en-GB" sz="1300" dirty="0">
                        <a:solidFill>
                          <a:schemeClr val="tx1"/>
                        </a:solidFill>
                        <a:effectLst/>
                        <a:latin typeface="Times New Roman" panose="02020603050405020304" pitchFamily="18" charset="0"/>
                        <a:cs typeface="Times New Roman" panose="02020603050405020304" pitchFamily="18" charset="0"/>
                      </a:endParaRPr>
                    </a:p>
                  </a:txBody>
                  <a:tcPr marL="24457" marR="24457" marT="24457" marB="24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05560555"/>
                  </a:ext>
                </a:extLst>
              </a:tr>
            </a:tbl>
          </a:graphicData>
        </a:graphic>
      </p:graphicFrame>
      <p:sp>
        <p:nvSpPr>
          <p:cNvPr id="6" name="TextBox 5">
            <a:extLst>
              <a:ext uri="{FF2B5EF4-FFF2-40B4-BE49-F238E27FC236}">
                <a16:creationId xmlns:a16="http://schemas.microsoft.com/office/drawing/2014/main" id="{13001472-A34B-4E57-C1A8-D25A47308D25}"/>
              </a:ext>
            </a:extLst>
          </p:cNvPr>
          <p:cNvSpPr txBox="1"/>
          <p:nvPr/>
        </p:nvSpPr>
        <p:spPr>
          <a:xfrm>
            <a:off x="688257" y="24128"/>
            <a:ext cx="2920182" cy="369332"/>
          </a:xfrm>
          <a:prstGeom prst="rect">
            <a:avLst/>
          </a:prstGeom>
          <a:noFill/>
        </p:spPr>
        <p:txBody>
          <a:bodyPr wrap="square" rtlCol="0">
            <a:spAutoFit/>
          </a:bodyPr>
          <a:lstStyle/>
          <a:p>
            <a:r>
              <a:rPr lang="en-IN" sz="1800" b="1" i="0" u="none" strike="noStrike" dirty="0">
                <a:solidFill>
                  <a:srgbClr val="0D0D0D"/>
                </a:solidFill>
                <a:effectLst/>
                <a:latin typeface="Times New Roman" panose="02020603050405020304" pitchFamily="18" charset="0"/>
                <a:cs typeface="Times New Roman" panose="02020603050405020304" pitchFamily="18" charset="0"/>
              </a:rPr>
              <a:t>LITERATURE REVIEW:</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0555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81474A-950D-BD56-00B1-7A0FF90C62D4}"/>
              </a:ext>
            </a:extLst>
          </p:cNvPr>
          <p:cNvSpPr>
            <a:spLocks noGrp="1"/>
          </p:cNvSpPr>
          <p:nvPr>
            <p:ph type="dt" sz="half" idx="10"/>
          </p:nvPr>
        </p:nvSpPr>
        <p:spPr/>
        <p:txBody>
          <a:bodyPr/>
          <a:lstStyle/>
          <a:p>
            <a:fld id="{A242CA50-5375-473A-A7F4-3CA31273A2BC}" type="datetime1">
              <a:rPr lang="en-IN" sz="1800" smtClean="0">
                <a:latin typeface="Times New Roman" panose="02020603050405020304" pitchFamily="18" charset="0"/>
                <a:cs typeface="Times New Roman" panose="02020603050405020304" pitchFamily="18" charset="0"/>
              </a:rPr>
              <a:t>25-11-2024</a:t>
            </a:fld>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7F6885C-308B-EE0A-7E66-6D39F58F1F28}"/>
              </a:ext>
            </a:extLst>
          </p:cNvPr>
          <p:cNvSpPr>
            <a:spLocks noGrp="1"/>
          </p:cNvSpPr>
          <p:nvPr>
            <p:ph type="sldNum" sz="quarter" idx="12"/>
          </p:nvPr>
        </p:nvSpPr>
        <p:spPr/>
        <p:txBody>
          <a:bodyPr/>
          <a:lstStyle/>
          <a:p>
            <a:fld id="{F301653C-554F-4669-9705-B852327327A4}" type="slidenum">
              <a:rPr lang="en-IN" sz="1800" smtClean="0">
                <a:latin typeface="Times New Roman" panose="02020603050405020304" pitchFamily="18" charset="0"/>
                <a:cs typeface="Times New Roman" panose="02020603050405020304" pitchFamily="18" charset="0"/>
              </a:rPr>
              <a:t>9</a:t>
            </a:fld>
            <a:endParaRPr lang="en-IN" sz="18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A46AA2B-7B4C-4BB9-40DF-1BDEC3480036}"/>
              </a:ext>
            </a:extLst>
          </p:cNvPr>
          <p:cNvSpPr>
            <a:spLocks noGrp="1"/>
          </p:cNvSpPr>
          <p:nvPr>
            <p:ph type="title" idx="4294967295"/>
          </p:nvPr>
        </p:nvSpPr>
        <p:spPr>
          <a:xfrm>
            <a:off x="274320" y="-188119"/>
            <a:ext cx="10363200" cy="1595438"/>
          </a:xfrm>
        </p:spPr>
        <p:txBody>
          <a:bodyPr>
            <a:normAutofit/>
          </a:bodyPr>
          <a:lstStyle/>
          <a:p>
            <a:r>
              <a:rPr lang="en-IN" sz="3000" b="1" dirty="0">
                <a:latin typeface="Times New Roman" panose="02020603050405020304" pitchFamily="18" charset="0"/>
                <a:cs typeface="Times New Roman" panose="02020603050405020304" pitchFamily="18" charset="0"/>
              </a:rPr>
              <a:t>Code Implementation</a:t>
            </a:r>
          </a:p>
        </p:txBody>
      </p:sp>
      <p:sp>
        <p:nvSpPr>
          <p:cNvPr id="6" name="Content Placeholder 5">
            <a:extLst>
              <a:ext uri="{FF2B5EF4-FFF2-40B4-BE49-F238E27FC236}">
                <a16:creationId xmlns:a16="http://schemas.microsoft.com/office/drawing/2014/main" id="{31E29E7F-A7A8-6CAC-4EC7-45C5ADBF6243}"/>
              </a:ext>
            </a:extLst>
          </p:cNvPr>
          <p:cNvSpPr>
            <a:spLocks noGrp="1"/>
          </p:cNvSpPr>
          <p:nvPr>
            <p:ph sz="quarter" idx="4294967295"/>
          </p:nvPr>
        </p:nvSpPr>
        <p:spPr>
          <a:xfrm>
            <a:off x="2164080" y="1174750"/>
            <a:ext cx="10363200" cy="6710363"/>
          </a:xfrm>
        </p:spPr>
        <p:txBody>
          <a:bodyPr>
            <a:noAutofit/>
          </a:bodyPr>
          <a:lstStyle/>
          <a:p>
            <a:pPr marL="0" indent="0" algn="just">
              <a:buNone/>
            </a:pPr>
            <a:r>
              <a:rPr lang="en-IN" sz="1800" dirty="0">
                <a:latin typeface="Times New Roman" panose="02020603050405020304" pitchFamily="18" charset="0"/>
                <a:cs typeface="Times New Roman" panose="02020603050405020304" pitchFamily="18" charset="0"/>
              </a:rPr>
              <a:t>import pandas as pd</a:t>
            </a:r>
          </a:p>
          <a:p>
            <a:pPr marL="0" indent="0" algn="just">
              <a:buNone/>
            </a:pPr>
            <a:r>
              <a:rPr lang="en-IN" sz="1800" dirty="0">
                <a:latin typeface="Times New Roman" panose="02020603050405020304" pitchFamily="18" charset="0"/>
                <a:cs typeface="Times New Roman" panose="02020603050405020304" pitchFamily="18" charset="0"/>
              </a:rPr>
              <a:t>import matplotlib.pyplot as plt</a:t>
            </a:r>
          </a:p>
          <a:p>
            <a:pPr marL="0" indent="0" algn="just">
              <a:buNone/>
            </a:pPr>
            <a:r>
              <a:rPr lang="en-IN" sz="1800" dirty="0">
                <a:latin typeface="Times New Roman" panose="02020603050405020304" pitchFamily="18" charset="0"/>
                <a:cs typeface="Times New Roman" panose="02020603050405020304" pitchFamily="18" charset="0"/>
              </a:rPr>
              <a:t>import numpy as np</a:t>
            </a:r>
          </a:p>
          <a:p>
            <a:pPr marL="0" indent="0" algn="just">
              <a:buNone/>
            </a:pPr>
            <a:r>
              <a:rPr lang="en-IN" sz="1800" dirty="0">
                <a:latin typeface="Times New Roman" panose="02020603050405020304" pitchFamily="18" charset="0"/>
                <a:cs typeface="Times New Roman" panose="02020603050405020304" pitchFamily="18" charset="0"/>
              </a:rPr>
              <a:t>data_past = {</a:t>
            </a:r>
          </a:p>
          <a:p>
            <a:pPr marL="0" indent="0" algn="just">
              <a:buNone/>
            </a:pPr>
            <a:r>
              <a:rPr lang="en-IN" sz="1800" dirty="0">
                <a:latin typeface="Times New Roman" panose="02020603050405020304" pitchFamily="18" charset="0"/>
                <a:cs typeface="Times New Roman" panose="02020603050405020304" pitchFamily="18" charset="0"/>
              </a:rPr>
              <a:t>    'Month': ['Jan', 'Feb', 'Mar', 'Apr', 'May'],</a:t>
            </a:r>
          </a:p>
          <a:p>
            <a:pPr marL="0" indent="0" algn="just">
              <a:buNone/>
            </a:pPr>
            <a:r>
              <a:rPr lang="en-IN" sz="1800" dirty="0">
                <a:latin typeface="Times New Roman" panose="02020603050405020304" pitchFamily="18" charset="0"/>
                <a:cs typeface="Times New Roman" panose="02020603050405020304" pitchFamily="18" charset="0"/>
              </a:rPr>
              <a:t>    'Stock_Sold': [100, 150, 120, 130, 140],</a:t>
            </a:r>
          </a:p>
          <a:p>
            <a:pPr marL="0" indent="0" algn="just">
              <a:buNone/>
            </a:pPr>
            <a:r>
              <a:rPr lang="en-IN" sz="1800" dirty="0">
                <a:latin typeface="Times New Roman" panose="02020603050405020304" pitchFamily="18" charset="0"/>
                <a:cs typeface="Times New Roman" panose="02020603050405020304" pitchFamily="18" charset="0"/>
              </a:rPr>
              <a:t>    'Stock_Ordered': [120, 170, 130, 140, 160],</a:t>
            </a:r>
          </a:p>
          <a:p>
            <a:pPr marL="0" indent="0" algn="just">
              <a:buNone/>
            </a:pPr>
            <a:r>
              <a:rPr lang="en-IN" sz="1800" dirty="0">
                <a:latin typeface="Times New Roman" panose="02020603050405020304" pitchFamily="18" charset="0"/>
                <a:cs typeface="Times New Roman" panose="02020603050405020304" pitchFamily="18" charset="0"/>
              </a:rPr>
              <a:t>    'Stock_Wasted': [20, 25, 15, 10, 20],</a:t>
            </a:r>
          </a:p>
          <a:p>
            <a:pPr marL="0" indent="0" algn="just">
              <a:buNone/>
            </a:pPr>
            <a:r>
              <a:rPr lang="en-IN" sz="1800" dirty="0">
                <a:latin typeface="Times New Roman" panose="02020603050405020304" pitchFamily="18" charset="0"/>
                <a:cs typeface="Times New Roman" panose="02020603050405020304" pitchFamily="18" charset="0"/>
              </a:rPr>
              <a:t>    'Delivered_On_Time': [80, 85, 90, 88, 82],</a:t>
            </a:r>
          </a:p>
          <a:p>
            <a:pPr marL="0" indent="0" algn="just">
              <a:buNone/>
            </a:pPr>
            <a:r>
              <a:rPr lang="en-IN" sz="1800" dirty="0">
                <a:latin typeface="Times New Roman" panose="02020603050405020304" pitchFamily="18" charset="0"/>
                <a:cs typeface="Times New Roman" panose="02020603050405020304" pitchFamily="18" charset="0"/>
              </a:rPr>
              <a:t>    'Customer_Need_Met': [70, 75, 80, 78, 72]</a:t>
            </a:r>
          </a:p>
          <a:p>
            <a:pPr marL="0" indent="0" algn="just">
              <a:buNone/>
            </a:pPr>
            <a:r>
              <a:rPr lang="en-IN" sz="1800" dirty="0">
                <a:latin typeface="Times New Roman" panose="02020603050405020304" pitchFamily="18" charset="0"/>
                <a:cs typeface="Times New Roman" panose="02020603050405020304" pitchFamily="18" charset="0"/>
              </a:rPr>
              <a:t>}</a:t>
            </a:r>
          </a:p>
        </p:txBody>
      </p:sp>
      <p:sp>
        <p:nvSpPr>
          <p:cNvPr id="7" name="Footer Placeholder 2">
            <a:extLst>
              <a:ext uri="{FF2B5EF4-FFF2-40B4-BE49-F238E27FC236}">
                <a16:creationId xmlns:a16="http://schemas.microsoft.com/office/drawing/2014/main" id="{57CE55BA-5551-3149-2AC3-A23185DE2576}"/>
              </a:ext>
            </a:extLst>
          </p:cNvPr>
          <p:cNvSpPr>
            <a:spLocks noGrp="1"/>
          </p:cNvSpPr>
          <p:nvPr>
            <p:ph type="ftr" sz="quarter" idx="11"/>
          </p:nvPr>
        </p:nvSpPr>
        <p:spPr>
          <a:xfrm>
            <a:off x="913774" y="5883275"/>
            <a:ext cx="6672887" cy="365125"/>
          </a:xfrm>
        </p:spPr>
        <p:txBody>
          <a:bodyPr/>
          <a:lstStyle/>
          <a:p>
            <a:r>
              <a:rPr lang="en-IN" sz="1800" dirty="0">
                <a:latin typeface="Times New Roman" panose="02020603050405020304" pitchFamily="18" charset="0"/>
                <a:cs typeface="Times New Roman" panose="02020603050405020304" pitchFamily="18" charset="0"/>
              </a:rPr>
              <a:t>Capstone</a:t>
            </a:r>
          </a:p>
        </p:txBody>
      </p:sp>
      <p:pic>
        <p:nvPicPr>
          <p:cNvPr id="3" name="Graphic 2">
            <a:extLst>
              <a:ext uri="{FF2B5EF4-FFF2-40B4-BE49-F238E27FC236}">
                <a16:creationId xmlns:a16="http://schemas.microsoft.com/office/drawing/2014/main" id="{A4ED2805-4372-301E-6376-F2E29FC497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09707" y="1407319"/>
            <a:ext cx="4807973" cy="4168875"/>
          </a:xfrm>
          <a:prstGeom prst="rect">
            <a:avLst/>
          </a:prstGeom>
        </p:spPr>
      </p:pic>
    </p:spTree>
    <p:extLst>
      <p:ext uri="{BB962C8B-B14F-4D97-AF65-F5344CB8AC3E}">
        <p14:creationId xmlns:p14="http://schemas.microsoft.com/office/powerpoint/2010/main" val="127358812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274</TotalTime>
  <Words>1707</Words>
  <Application>Microsoft Office PowerPoint</Application>
  <PresentationFormat>Widescreen</PresentationFormat>
  <Paragraphs>230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Tw Cen MT</vt:lpstr>
      <vt:lpstr>Wingdings</vt:lpstr>
      <vt:lpstr>Droplet</vt:lpstr>
      <vt:lpstr>  </vt:lpstr>
      <vt:lpstr> </vt:lpstr>
      <vt:lpstr>PowerPoint Presentation</vt:lpstr>
      <vt:lpstr>PowerPoint Presentation</vt:lpstr>
      <vt:lpstr>PowerPoint Presentation</vt:lpstr>
      <vt:lpstr>PowerPoint Presentation</vt:lpstr>
      <vt:lpstr>PowerPoint Presentation</vt:lpstr>
      <vt:lpstr>PowerPoint Presentation</vt:lpstr>
      <vt:lpstr>Code Implementation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Alam Mahesh</dc:creator>
  <cp:lastModifiedBy>Gopal Prakash</cp:lastModifiedBy>
  <cp:revision>8</cp:revision>
  <dcterms:created xsi:type="dcterms:W3CDTF">2024-06-12T08:02:54Z</dcterms:created>
  <dcterms:modified xsi:type="dcterms:W3CDTF">2024-11-25T02:48:42Z</dcterms:modified>
</cp:coreProperties>
</file>