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3"/>
    <p:sldId id="259" r:id="rId4"/>
    <p:sldId id="300" r:id="rId5"/>
    <p:sldId id="314" r:id="rId6"/>
    <p:sldId id="258" r:id="rId7"/>
    <p:sldId id="260" r:id="rId8"/>
    <p:sldId id="263" r:id="rId9"/>
    <p:sldId id="264" r:id="rId10"/>
    <p:sldId id="265" r:id="rId11"/>
    <p:sldId id="261" r:id="rId12"/>
    <p:sldId id="262" r:id="rId13"/>
    <p:sldId id="266" r:id="rId14"/>
    <p:sldId id="267" r:id="rId15"/>
    <p:sldId id="268" r:id="rId16"/>
    <p:sldId id="269" r:id="rId17"/>
    <p:sldId id="271" r:id="rId18"/>
  </p:sldIdLst>
  <p:sldSz cx="12192000" cy="6858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6" descr="Celestia-R1---OverlayTitle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lang="en-US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1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6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67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10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0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81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3"/>
          <p:cNvSpPr>
            <a:spLocks noGrp="1"/>
          </p:cNvSpPr>
          <p:nvPr>
            <p:ph type="title"/>
          </p:nvPr>
        </p:nvSpPr>
        <p:spPr>
          <a:xfrm>
            <a:off x="914400" y="102235"/>
            <a:ext cx="10131425" cy="1786890"/>
          </a:xfrm>
        </p:spPr>
        <p:txBody>
          <a:bodyPr/>
          <a:p>
            <a:r>
              <a:rPr lang="en-GB" sz="2800" dirty="0">
                <a:latin typeface="Times New Roman" panose="02020603050405020304" charset="0"/>
                <a:cs typeface="Times New Roman" panose="02020603050405020304" charset="0"/>
              </a:rPr>
              <a:t>                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800" b="1" dirty="0" err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Saveetha</a:t>
            </a:r>
            <a: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school of engineering</a:t>
            </a:r>
            <a:b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GB" sz="2800" b="1" dirty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GB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44" y="211189"/>
            <a:ext cx="949142" cy="949142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159" y="211189"/>
            <a:ext cx="924897" cy="918732"/>
          </a:xfrm>
          <a:prstGeom prst="rect">
            <a:avLst/>
          </a:prstGeom>
        </p:spPr>
      </p:pic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636270" y="2209800"/>
            <a:ext cx="11296650" cy="4268470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en-GB" sz="36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ONLINE GROCERY PRODUCT</a:t>
            </a:r>
            <a:r>
              <a:rPr lang="en-IN" altLang="en-GB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 APPLICATION</a:t>
            </a:r>
            <a:r>
              <a:rPr lang="en-GB" sz="3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
</a:t>
            </a:r>
            <a:endParaRPr lang="en-GB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Project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 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Mahe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sh </a:t>
            </a:r>
            <a:endParaRPr lang="en-US" sz="2400" dirty="0" err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R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eg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NO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19191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1472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Dept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: 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CSE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</a:t>
            </a:r>
            <a:r>
              <a:rPr lang="en-GB" sz="20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             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480060" y="366395"/>
            <a:ext cx="10131425" cy="1007110"/>
          </a:xfrm>
        </p:spPr>
        <p:txBody>
          <a:bodyPr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FLOWCHART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87655" y="1608455"/>
            <a:ext cx="2332355" cy="43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Andriod Studio</a:t>
            </a:r>
            <a:endParaRPr lang="en-I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2951480" y="1608455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Intellij </a:t>
            </a:r>
            <a:endParaRPr lang="en-I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515985" y="1608455"/>
            <a:ext cx="314579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Develop App in Android studio </a:t>
            </a:r>
            <a:endParaRPr lang="en-I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546090" y="1608455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Appium 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82075" y="3368040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Open App in Emulator </a:t>
            </a:r>
            <a:endParaRPr lang="en-I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36285" y="3297555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Open Appium Software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680335" y="3297555"/>
            <a:ext cx="268986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Online grocey Products 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71120" y="2856865"/>
            <a:ext cx="2274570" cy="114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10000"/>
              </a:lnSpc>
            </a:pPr>
            <a:r>
              <a:rPr lang="en-IN" altLang="en-US"/>
              <a:t>App Launch</a:t>
            </a:r>
            <a:endParaRPr lang="en-IN" altLang="en-US"/>
          </a:p>
          <a:p>
            <a:pPr algn="ctr" fontAlgn="auto">
              <a:lnSpc>
                <a:spcPct val="110000"/>
              </a:lnSpc>
            </a:pPr>
            <a:r>
              <a:rPr lang="en-IN" altLang="en-US"/>
              <a:t>Login</a:t>
            </a:r>
            <a:endParaRPr lang="en-IN" altLang="en-US"/>
          </a:p>
          <a:p>
            <a:pPr algn="ctr" fontAlgn="auto">
              <a:lnSpc>
                <a:spcPct val="110000"/>
              </a:lnSpc>
            </a:pPr>
            <a:r>
              <a:rPr lang="en-IN" altLang="en-US"/>
              <a:t>(Testing)</a:t>
            </a:r>
            <a:endParaRPr lang="en-I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3241040" y="4986655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Automate the Testing</a:t>
            </a:r>
            <a:endParaRPr lang="en-I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375285" y="4813300"/>
            <a:ext cx="2244725" cy="86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Buttons</a:t>
            </a:r>
            <a:endParaRPr lang="en-IN" altLang="en-US"/>
          </a:p>
          <a:p>
            <a:pPr algn="ctr"/>
            <a:r>
              <a:rPr lang="en-IN" altLang="en-US"/>
              <a:t>Imagesg</a:t>
            </a:r>
            <a:endParaRPr lang="en-IN" altLang="en-US"/>
          </a:p>
          <a:p>
            <a:pPr algn="ctr"/>
            <a:r>
              <a:rPr lang="en-IN" altLang="en-US"/>
              <a:t>(Testing) </a:t>
            </a:r>
            <a:endParaRPr lang="en-I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167120" y="5026660"/>
            <a:ext cx="2294890" cy="547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Positive and Negative Outcomes 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9169400" y="5072380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Testing Completed </a:t>
            </a:r>
            <a:endParaRPr lang="en-IN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45690" y="1881505"/>
            <a:ext cx="86233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82845" y="1881505"/>
            <a:ext cx="5632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24190" y="1901825"/>
            <a:ext cx="36512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41990" y="1952625"/>
            <a:ext cx="10160" cy="136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10485" y="5232400"/>
            <a:ext cx="59753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79110" y="5232400"/>
            <a:ext cx="59753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8462010" y="5290820"/>
            <a:ext cx="70739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56625" y="3586480"/>
            <a:ext cx="42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396865" y="3575685"/>
            <a:ext cx="53403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45690" y="3562985"/>
            <a:ext cx="537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1206500" y="4001135"/>
            <a:ext cx="1905" cy="74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131425" cy="1046480"/>
          </a:xfrm>
        </p:spPr>
        <p:txBody>
          <a:bodyPr/>
          <a:p>
            <a:r>
              <a:rPr lang="en-GB" b="1" dirty="0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en-US" altLang="en-GB" b="1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GB" altLang="en-GB" b="1" dirty="0">
                <a:latin typeface="Times New Roman" panose="02020603050405020304" charset="0"/>
                <a:cs typeface="Times New Roman" panose="02020603050405020304" charset="0"/>
              </a:rPr>
              <a:t>CONCEPT MAP</a:t>
            </a:r>
            <a:endParaRPr lang="en-GB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49" y="200024"/>
            <a:ext cx="865262" cy="865262"/>
          </a:xfrm>
          <a:prstGeom prst="rect">
            <a:avLst/>
          </a:prstGeom>
        </p:spPr>
      </p:pic>
      <p:pic>
        <p:nvPicPr>
          <p:cNvPr id="209716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12" y="200024"/>
            <a:ext cx="870195" cy="864394"/>
          </a:xfrm>
          <a:prstGeom prst="rect">
            <a:avLst/>
          </a:prstGeom>
        </p:spPr>
      </p:pic>
      <p:pic>
        <p:nvPicPr>
          <p:cNvPr id="2097163" name="Content Placeholder 7" descr="st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5015" y="1595120"/>
            <a:ext cx="6456045" cy="456184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Content Placeholder 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13" y="690563"/>
            <a:ext cx="4495106" cy="45967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4" name="Picture 3" descr="Screenshot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55" y="690880"/>
            <a:ext cx="5043170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002665" y="152400"/>
            <a:ext cx="10131425" cy="1109345"/>
          </a:xfrm>
        </p:spPr>
        <p:txBody>
          <a:bodyPr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       	implementation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0" name="Picture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152400"/>
            <a:ext cx="706755" cy="706755"/>
          </a:xfrm>
          <a:prstGeom prst="rect">
            <a:avLst/>
          </a:prstGeom>
        </p:spPr>
      </p:pic>
      <p:pic>
        <p:nvPicPr>
          <p:cNvPr id="2097171" name="Pictur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7600" y="198120"/>
            <a:ext cx="707390" cy="661035"/>
          </a:xfrm>
          <a:prstGeom prst="rect">
            <a:avLst/>
          </a:prstGeom>
        </p:spPr>
      </p:pic>
      <p:sp>
        <p:nvSpPr>
          <p:cNvPr id="1048610" name="Text Box 4"/>
          <p:cNvSpPr txBox="1"/>
          <p:nvPr/>
        </p:nvSpPr>
        <p:spPr>
          <a:xfrm>
            <a:off x="989623" y="1642403"/>
            <a:ext cx="104203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2" name="Picture 2"/>
          <p:cNvPicPr>
            <a:picLocks noChangeAspect="1"/>
          </p:cNvPicPr>
          <p:nvPr/>
        </p:nvPicPr>
        <p:blipFill rotWithShape="1">
          <a:blip r:embed="rId3"/>
          <a:srcRect b="1326"/>
          <a:stretch>
            <a:fillRect/>
          </a:stretch>
        </p:blipFill>
        <p:spPr>
          <a:xfrm>
            <a:off x="2030021" y="1261745"/>
            <a:ext cx="8339553" cy="5237138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3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2955" y="2510790"/>
            <a:ext cx="4129405" cy="3219450"/>
          </a:xfrm>
        </p:spPr>
      </p:pic>
      <p:pic>
        <p:nvPicPr>
          <p:cNvPr id="1" name="Content Placeholder 0" descr="m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8385" y="2510790"/>
            <a:ext cx="4381500" cy="3082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622415" cy="1456055"/>
          </a:xfrm>
        </p:spPr>
        <p:txBody>
          <a:bodyPr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TEST CASE OUTCOMES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685800" y="1898650"/>
            <a:ext cx="10131425" cy="4663440"/>
          </a:xfrm>
        </p:spPr>
        <p:txBody>
          <a:bodyPr>
            <a:normAutofit fontScale="50000"/>
          </a:bodyPr>
          <a:p>
            <a:pPr marL="0" indent="0">
              <a:buFont typeface="Wingdings" panose="05000000000000000000" pitchFamily="2" charset="2"/>
              <a:buNone/>
            </a:pPr>
            <a:endParaRPr lang="en-I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 Launch                                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Name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Login 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Adding items to the cart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(Negative)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Checkout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Buttons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Labels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(Negative)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Images 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294890" y="1659255"/>
            <a:ext cx="8522335" cy="3796665"/>
          </a:xfrm>
        </p:spPr>
        <p:txBody>
          <a:bodyPr/>
          <a:p>
            <a:pPr marL="0" indent="0">
              <a:buNone/>
            </a:pPr>
            <a:r>
              <a:rPr 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THANK YOU</a:t>
            </a:r>
            <a:endParaRPr 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685801" y="333376"/>
            <a:ext cx="10131425" cy="1226344"/>
          </a:xfrm>
        </p:spPr>
        <p:txBody>
          <a:bodyPr/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                                </a:t>
            </a: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GB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50" y="213445"/>
            <a:ext cx="817637" cy="817637"/>
          </a:xfrm>
          <a:prstGeom prst="rect">
            <a:avLst/>
          </a:prstGeom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64" y="333376"/>
            <a:ext cx="906154" cy="900113"/>
          </a:xfrm>
          <a:prstGeom prst="rect">
            <a:avLst/>
          </a:prstGeom>
        </p:spPr>
      </p:pic>
      <p:sp>
        <p:nvSpPr>
          <p:cNvPr id="1048719" name="Text Box 1048718"/>
          <p:cNvSpPr txBox="1"/>
          <p:nvPr/>
        </p:nvSpPr>
        <p:spPr>
          <a:xfrm>
            <a:off x="2557226" y="1940653"/>
            <a:ext cx="7986749" cy="378460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1.Verify that the user is able to view the list of grocery products.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
2. Verify that the user is able to add, view the 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details and search the grocery products to the cart.
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3.Give desired cap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abilitie in Appium server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4.Give the java c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ode for testing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5.Paste the c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ode in intelliJ 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IDE and run 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131425" cy="1458317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ro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duction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--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--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UM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712" name="Content Placeholder 104871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endParaRPr lang="en-US"/>
          </a:p>
        </p:txBody>
      </p:sp>
      <p:sp>
        <p:nvSpPr>
          <p:cNvPr id="1048715" name="Content Placeholder 2"/>
          <p:cNvSpPr>
            <a:spLocks noGrp="1"/>
          </p:cNvSpPr>
          <p:nvPr/>
        </p:nvSpPr>
        <p:spPr>
          <a:xfrm rot="21161">
            <a:off x="680321" y="2336873"/>
            <a:ext cx="9613861" cy="439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Open source Automation tool.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Automation Framework.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Automates different types of mobile applications testing.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It can test web , Native and Hybrid application.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It supports multiple programming languages.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     (Java , python , ruby and many more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6.  It works on Emulator as well as Real Devices.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731250" cy="1456055"/>
          </a:xfrm>
        </p:spPr>
        <p:txBody>
          <a:bodyPr/>
          <a:p>
            <a:r>
              <a:rPr lang="en-IN" altLang="en-US"/>
              <a:t>introduction ----&gt; Android studio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855"/>
            <a:ext cx="10131425" cy="3172460"/>
          </a:xfrm>
        </p:spPr>
        <p:txBody>
          <a:bodyPr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is Integrated development Environment.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has fast Emulator for App Testing.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Used to Develop applications for Android devices.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is an open source software.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objective of testing an online grocery products Android application using Appium is to ensure that the application is functioning properly and that all features are working as expected.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This includes verifying that the user interface is easy to use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hat the checkout process is secure and efficient, and that the application is compatible with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all Android devices.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Additionally, the testing should also ensure that the application is free of any bugs or glitches that could cause it to crash or malfunction.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85801" y="276226"/>
            <a:ext cx="10131425" cy="1200150"/>
          </a:xfrm>
        </p:spPr>
        <p:txBody>
          <a:bodyPr/>
          <a:p>
            <a:r>
              <a:rPr lang="en-GB" b="1" dirty="0">
                <a:latin typeface="Times New Roman" panose="02020603050405020304" charset="0"/>
                <a:cs typeface="Times New Roman" panose="02020603050405020304" charset="0"/>
              </a:rPr>
              <a:t>                      Proposed </a:t>
            </a:r>
            <a:r>
              <a:rPr lang="en-IN" altLang="en-GB" b="1" dirty="0">
                <a:latin typeface="Times New Roman" panose="02020603050405020304" charset="0"/>
                <a:cs typeface="Times New Roman" panose="02020603050405020304" charset="0"/>
              </a:rPr>
              <a:t>work</a:t>
            </a:r>
            <a:endParaRPr lang="en-IN" altLang="en-GB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1072515" y="1608910"/>
            <a:ext cx="10088880" cy="4972863"/>
          </a:xfrm>
        </p:spPr>
        <p:txBody>
          <a:bodyPr>
            <a:noAutofit/>
          </a:bodyPr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Develope a test plan for the online grocery application.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Setup the Appium envvironment for testing the aaplication 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Install the application on the device and launch it.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Run the application using Android Studio Emulator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Appium intercats with the application and finds the positive and negative outcomes.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Different strategies will be tested using appium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163" y="273312"/>
            <a:ext cx="978072" cy="971551"/>
          </a:xfrm>
          <a:prstGeom prst="rect">
            <a:avLst/>
          </a:prstGeom>
        </p:spPr>
      </p:pic>
      <p:pic>
        <p:nvPicPr>
          <p:cNvPr id="209715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6" y="143691"/>
            <a:ext cx="865261" cy="865261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 CASES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85801" y="1702191"/>
            <a:ext cx="10131425" cy="4797083"/>
          </a:xfrm>
        </p:spPr>
        <p:txBody>
          <a:bodyPr>
            <a:noAutofit/>
          </a:bodyPr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 Launch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User Name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Login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Adding items to the cart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Chechout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buttons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Labels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APP TOOLS AND INSTALLATION</a:t>
            </a:r>
            <a:endParaRPr lang="en-IN" dirty="0"/>
          </a:p>
        </p:txBody>
      </p:sp>
      <p:pic>
        <p:nvPicPr>
          <p:cNvPr id="209716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54981" y="2405242"/>
            <a:ext cx="2857500" cy="2989877"/>
          </a:xfrm>
          <a:prstGeom prst="rect">
            <a:avLst/>
          </a:prstGeom>
        </p:spPr>
      </p:pic>
      <p:pic>
        <p:nvPicPr>
          <p:cNvPr id="209716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463" y="2537619"/>
            <a:ext cx="3649662" cy="2989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5056">
            <a:off x="3947115" y="1518820"/>
            <a:ext cx="4733518" cy="3973618"/>
          </a:xfrm>
          <a:prstGeom prst="rect">
            <a:avLst/>
          </a:prstGeom>
        </p:spPr>
      </p:pic>
      <p:sp>
        <p:nvSpPr>
          <p:cNvPr id="1048705" name="Text Box 1048704"/>
          <p:cNvSpPr txBox="1"/>
          <p:nvPr/>
        </p:nvSpPr>
        <p:spPr>
          <a:xfrm>
            <a:off x="4519339" y="636762"/>
            <a:ext cx="3589069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FFFFFF"/>
                </a:solidFill>
              </a:rPr>
              <a:t>A</a:t>
            </a:r>
            <a:r>
              <a:rPr lang="en-US" sz="2800">
                <a:solidFill>
                  <a:srgbClr val="FFFFFF"/>
                </a:solidFill>
              </a:rPr>
              <a:t>N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R</a:t>
            </a:r>
            <a:r>
              <a:rPr lang="en-US" sz="2800">
                <a:solidFill>
                  <a:srgbClr val="FFFFFF"/>
                </a:solidFill>
              </a:rPr>
              <a:t>O</a:t>
            </a:r>
            <a:r>
              <a:rPr lang="en-US" sz="2800">
                <a:solidFill>
                  <a:srgbClr val="FFFFFF"/>
                </a:solidFill>
              </a:rPr>
              <a:t>I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S</a:t>
            </a:r>
            <a:r>
              <a:rPr lang="en-US" sz="2800">
                <a:solidFill>
                  <a:srgbClr val="FFFFFF"/>
                </a:solidFill>
              </a:rPr>
              <a:t>T</a:t>
            </a:r>
            <a:r>
              <a:rPr lang="en-US" sz="2800">
                <a:solidFill>
                  <a:srgbClr val="FFFFFF"/>
                </a:solidFill>
              </a:rPr>
              <a:t>U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I</a:t>
            </a:r>
            <a:r>
              <a:rPr lang="en-US" sz="2800">
                <a:solidFill>
                  <a:srgbClr val="FFFFFF"/>
                </a:solidFill>
              </a:rPr>
              <a:t>O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WPS Presentation</Application>
  <PresentationFormat/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Times New Roman</vt:lpstr>
      <vt:lpstr>Arial Black</vt:lpstr>
      <vt:lpstr>Microsoft YaHei</vt:lpstr>
      <vt:lpstr>Arial Unicode MS</vt:lpstr>
      <vt:lpstr>Calibri Light</vt:lpstr>
      <vt:lpstr>Calibri</vt:lpstr>
      <vt:lpstr>Celestial</vt:lpstr>
      <vt:lpstr>                  Saveetha school of engineering                             </vt:lpstr>
      <vt:lpstr>                                 Abstract</vt:lpstr>
      <vt:lpstr>Introduction  ----&gt; APPIUM </vt:lpstr>
      <vt:lpstr>introduction ----&gt; Android studio</vt:lpstr>
      <vt:lpstr>OBJECTIVES</vt:lpstr>
      <vt:lpstr>                      Proposed work</vt:lpstr>
      <vt:lpstr>TEST CASES</vt:lpstr>
      <vt:lpstr>APP TOOLS AND INSTALLATION</vt:lpstr>
      <vt:lpstr>PowerPoint 演示文稿</vt:lpstr>
      <vt:lpstr>FLOWCHART</vt:lpstr>
      <vt:lpstr>                               CONCEPT MAP</vt:lpstr>
      <vt:lpstr>PowerPoint 演示文稿</vt:lpstr>
      <vt:lpstr>			       	implementation</vt:lpstr>
      <vt:lpstr>OUTPUT</vt:lpstr>
      <vt:lpstr>TEST CASE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Saveetha school of engineering                             </dc:title>
  <dc:creator>ganeshveera43@gmail.com</dc:creator>
  <cp:lastModifiedBy>P. Sushanth Kumar</cp:lastModifiedBy>
  <cp:revision>3</cp:revision>
  <dcterms:created xsi:type="dcterms:W3CDTF">2023-02-12T21:12:00Z</dcterms:created>
  <dcterms:modified xsi:type="dcterms:W3CDTF">2023-02-13T05:51:21Z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7BAD4778B64E49F7B4AF1012FCAC9773</vt:lpwstr>
  </property>
  <property fmtid="{D5CDD505-2E9C-101B-9397-08002B2CF9AE}" pid="3" name="KSOProductBuildVer">
    <vt:lpwstr>1033-11.2.0.11440</vt:lpwstr>
  </property>
</Properties>
</file>