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57" r:id="rId3"/>
    <p:sldId id="271" r:id="rId4"/>
    <p:sldId id="276" r:id="rId5"/>
    <p:sldId id="278" r:id="rId6"/>
    <p:sldId id="279" r:id="rId7"/>
    <p:sldId id="274" r:id="rId8"/>
    <p:sldId id="282" r:id="rId9"/>
    <p:sldId id="281" r:id="rId10"/>
    <p:sldId id="283" r:id="rId11"/>
    <p:sldId id="263" r:id="rId12"/>
    <p:sldId id="264" r:id="rId13"/>
    <p:sldId id="286" r:id="rId14"/>
    <p:sldId id="265" r:id="rId15"/>
    <p:sldId id="284" r:id="rId16"/>
    <p:sldId id="266" r:id="rId17"/>
    <p:sldId id="270" r:id="rId18"/>
    <p:sldId id="268" r:id="rId19"/>
    <p:sldId id="289" r:id="rId20"/>
    <p:sldId id="295" r:id="rId21"/>
    <p:sldId id="285" r:id="rId22"/>
    <p:sldId id="290" r:id="rId23"/>
    <p:sldId id="294" r:id="rId24"/>
    <p:sldId id="287" r:id="rId25"/>
    <p:sldId id="296"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77" autoAdjust="0"/>
    <p:restoredTop sz="94660"/>
  </p:normalViewPr>
  <p:slideViewPr>
    <p:cSldViewPr snapToGrid="0">
      <p:cViewPr varScale="1">
        <p:scale>
          <a:sx n="72" d="100"/>
          <a:sy n="72" d="100"/>
        </p:scale>
        <p:origin x="8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1D5749D-EFD3-4CA9-ACBA-073045E21916}"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A6D35-F017-4150-8F1F-B7320CBA342D}" type="slidenum">
              <a:rPr lang="en-US" smtClean="0"/>
              <a:t>‹#›</a:t>
            </a:fld>
            <a:endParaRPr lang="en-US"/>
          </a:p>
        </p:txBody>
      </p:sp>
    </p:spTree>
    <p:extLst>
      <p:ext uri="{BB962C8B-B14F-4D97-AF65-F5344CB8AC3E}">
        <p14:creationId xmlns:p14="http://schemas.microsoft.com/office/powerpoint/2010/main" val="268619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D5749D-EFD3-4CA9-ACBA-073045E21916}"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A6D35-F017-4150-8F1F-B7320CBA342D}" type="slidenum">
              <a:rPr lang="en-US" smtClean="0"/>
              <a:t>‹#›</a:t>
            </a:fld>
            <a:endParaRPr lang="en-US"/>
          </a:p>
        </p:txBody>
      </p:sp>
    </p:spTree>
    <p:extLst>
      <p:ext uri="{BB962C8B-B14F-4D97-AF65-F5344CB8AC3E}">
        <p14:creationId xmlns:p14="http://schemas.microsoft.com/office/powerpoint/2010/main" val="173308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D5749D-EFD3-4CA9-ACBA-073045E21916}"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A6D35-F017-4150-8F1F-B7320CBA342D}" type="slidenum">
              <a:rPr lang="en-US" smtClean="0"/>
              <a:t>‹#›</a:t>
            </a:fld>
            <a:endParaRPr lang="en-US"/>
          </a:p>
        </p:txBody>
      </p:sp>
    </p:spTree>
    <p:extLst>
      <p:ext uri="{BB962C8B-B14F-4D97-AF65-F5344CB8AC3E}">
        <p14:creationId xmlns:p14="http://schemas.microsoft.com/office/powerpoint/2010/main" val="374712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D5749D-EFD3-4CA9-ACBA-073045E21916}"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A6D35-F017-4150-8F1F-B7320CBA342D}" type="slidenum">
              <a:rPr lang="en-US" smtClean="0"/>
              <a:t>‹#›</a:t>
            </a:fld>
            <a:endParaRPr lang="en-US"/>
          </a:p>
        </p:txBody>
      </p:sp>
    </p:spTree>
    <p:extLst>
      <p:ext uri="{BB962C8B-B14F-4D97-AF65-F5344CB8AC3E}">
        <p14:creationId xmlns:p14="http://schemas.microsoft.com/office/powerpoint/2010/main" val="847366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D5749D-EFD3-4CA9-ACBA-073045E21916}"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A6D35-F017-4150-8F1F-B7320CBA342D}" type="slidenum">
              <a:rPr lang="en-US" smtClean="0"/>
              <a:t>‹#›</a:t>
            </a:fld>
            <a:endParaRPr lang="en-US"/>
          </a:p>
        </p:txBody>
      </p:sp>
    </p:spTree>
    <p:extLst>
      <p:ext uri="{BB962C8B-B14F-4D97-AF65-F5344CB8AC3E}">
        <p14:creationId xmlns:p14="http://schemas.microsoft.com/office/powerpoint/2010/main" val="353758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D5749D-EFD3-4CA9-ACBA-073045E21916}"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A6D35-F017-4150-8F1F-B7320CBA342D}" type="slidenum">
              <a:rPr lang="en-US" smtClean="0"/>
              <a:t>‹#›</a:t>
            </a:fld>
            <a:endParaRPr lang="en-US"/>
          </a:p>
        </p:txBody>
      </p:sp>
    </p:spTree>
    <p:extLst>
      <p:ext uri="{BB962C8B-B14F-4D97-AF65-F5344CB8AC3E}">
        <p14:creationId xmlns:p14="http://schemas.microsoft.com/office/powerpoint/2010/main" val="275601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D5749D-EFD3-4CA9-ACBA-073045E21916}" type="datetimeFigureOut">
              <a:rPr lang="en-US" smtClean="0"/>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0A6D35-F017-4150-8F1F-B7320CBA342D}" type="slidenum">
              <a:rPr lang="en-US" smtClean="0"/>
              <a:t>‹#›</a:t>
            </a:fld>
            <a:endParaRPr lang="en-US"/>
          </a:p>
        </p:txBody>
      </p:sp>
    </p:spTree>
    <p:extLst>
      <p:ext uri="{BB962C8B-B14F-4D97-AF65-F5344CB8AC3E}">
        <p14:creationId xmlns:p14="http://schemas.microsoft.com/office/powerpoint/2010/main" val="2233927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D5749D-EFD3-4CA9-ACBA-073045E21916}" type="datetimeFigureOut">
              <a:rPr lang="en-US" smtClean="0"/>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0A6D35-F017-4150-8F1F-B7320CBA342D}" type="slidenum">
              <a:rPr lang="en-US" smtClean="0"/>
              <a:t>‹#›</a:t>
            </a:fld>
            <a:endParaRPr lang="en-US"/>
          </a:p>
        </p:txBody>
      </p:sp>
    </p:spTree>
    <p:extLst>
      <p:ext uri="{BB962C8B-B14F-4D97-AF65-F5344CB8AC3E}">
        <p14:creationId xmlns:p14="http://schemas.microsoft.com/office/powerpoint/2010/main" val="190865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5749D-EFD3-4CA9-ACBA-073045E21916}" type="datetimeFigureOut">
              <a:rPr lang="en-US" smtClean="0"/>
              <a:t>11/16/2018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0A6D35-F017-4150-8F1F-B7320CBA342D}" type="slidenum">
              <a:rPr lang="en-US" smtClean="0"/>
              <a:t>‹#›</a:t>
            </a:fld>
            <a:endParaRPr lang="en-US"/>
          </a:p>
        </p:txBody>
      </p:sp>
    </p:spTree>
    <p:extLst>
      <p:ext uri="{BB962C8B-B14F-4D97-AF65-F5344CB8AC3E}">
        <p14:creationId xmlns:p14="http://schemas.microsoft.com/office/powerpoint/2010/main" val="251804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D5749D-EFD3-4CA9-ACBA-073045E21916}"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A6D35-F017-4150-8F1F-B7320CBA342D}" type="slidenum">
              <a:rPr lang="en-US" smtClean="0"/>
              <a:t>‹#›</a:t>
            </a:fld>
            <a:endParaRPr lang="en-US"/>
          </a:p>
        </p:txBody>
      </p:sp>
    </p:spTree>
    <p:extLst>
      <p:ext uri="{BB962C8B-B14F-4D97-AF65-F5344CB8AC3E}">
        <p14:creationId xmlns:p14="http://schemas.microsoft.com/office/powerpoint/2010/main" val="258845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D5749D-EFD3-4CA9-ACBA-073045E21916}"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A6D35-F017-4150-8F1F-B7320CBA342D}" type="slidenum">
              <a:rPr lang="en-US" smtClean="0"/>
              <a:t>‹#›</a:t>
            </a:fld>
            <a:endParaRPr lang="en-US"/>
          </a:p>
        </p:txBody>
      </p:sp>
    </p:spTree>
    <p:extLst>
      <p:ext uri="{BB962C8B-B14F-4D97-AF65-F5344CB8AC3E}">
        <p14:creationId xmlns:p14="http://schemas.microsoft.com/office/powerpoint/2010/main" val="3333616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5749D-EFD3-4CA9-ACBA-073045E21916}" type="datetimeFigureOut">
              <a:rPr lang="en-US" smtClean="0"/>
              <a:t>11/16/2018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A6D35-F017-4150-8F1F-B7320CBA342D}" type="slidenum">
              <a:rPr lang="en-US" smtClean="0"/>
              <a:t>‹#›</a:t>
            </a:fld>
            <a:endParaRPr lang="en-US"/>
          </a:p>
        </p:txBody>
      </p:sp>
    </p:spTree>
    <p:extLst>
      <p:ext uri="{BB962C8B-B14F-4D97-AF65-F5344CB8AC3E}">
        <p14:creationId xmlns:p14="http://schemas.microsoft.com/office/powerpoint/2010/main" val="102421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adoop.apache.org/docs/current/hadoop-project-dist/hadoop-common/FileSystemShell.html#cat"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34490" y="1188720"/>
            <a:ext cx="8881110" cy="4988243"/>
          </a:xfrm>
        </p:spPr>
        <p:txBody>
          <a:bodyPr>
            <a:normAutofit/>
          </a:bodyPr>
          <a:lstStyle/>
          <a:p>
            <a:pPr marL="0" indent="0">
              <a:buNone/>
            </a:pPr>
            <a:endParaRPr lang="en-US" sz="8000" b="1" i="1" dirty="0">
              <a:solidFill>
                <a:schemeClr val="accent1">
                  <a:lumMod val="75000"/>
                </a:schemeClr>
              </a:solidFill>
            </a:endParaRPr>
          </a:p>
          <a:p>
            <a:pPr marL="0" indent="0" algn="ctr">
              <a:buNone/>
            </a:pPr>
            <a:r>
              <a:rPr lang="en-US" sz="8000" b="1" i="1" dirty="0">
                <a:solidFill>
                  <a:schemeClr val="accent1">
                    <a:lumMod val="75000"/>
                  </a:schemeClr>
                </a:solidFill>
              </a:rPr>
              <a:t>Hadoop Basics</a:t>
            </a:r>
          </a:p>
        </p:txBody>
      </p:sp>
    </p:spTree>
    <p:extLst>
      <p:ext uri="{BB962C8B-B14F-4D97-AF65-F5344CB8AC3E}">
        <p14:creationId xmlns:p14="http://schemas.microsoft.com/office/powerpoint/2010/main" val="294810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US" b="1" dirty="0">
                <a:solidFill>
                  <a:schemeClr val="accent1">
                    <a:lumMod val="75000"/>
                  </a:schemeClr>
                </a:solidFill>
              </a:rPr>
              <a:t>How Input data splits?</a:t>
            </a:r>
          </a:p>
        </p:txBody>
      </p:sp>
      <p:pic>
        <p:nvPicPr>
          <p:cNvPr id="4" name="Content Placeholder 3"/>
          <p:cNvPicPr>
            <a:picLocks noGrp="1" noChangeAspect="1"/>
          </p:cNvPicPr>
          <p:nvPr>
            <p:ph idx="1"/>
          </p:nvPr>
        </p:nvPicPr>
        <p:blipFill>
          <a:blip r:embed="rId2"/>
          <a:stretch>
            <a:fillRect/>
          </a:stretch>
        </p:blipFill>
        <p:spPr>
          <a:xfrm>
            <a:off x="5955030" y="1441251"/>
            <a:ext cx="6111240" cy="3286125"/>
          </a:xfrm>
          <a:prstGeom prst="rect">
            <a:avLst/>
          </a:prstGeom>
        </p:spPr>
      </p:pic>
      <p:sp>
        <p:nvSpPr>
          <p:cNvPr id="5" name="Rectangle 4"/>
          <p:cNvSpPr/>
          <p:nvPr/>
        </p:nvSpPr>
        <p:spPr>
          <a:xfrm>
            <a:off x="838200" y="1315521"/>
            <a:ext cx="1727204" cy="369332"/>
          </a:xfrm>
          <a:prstGeom prst="rect">
            <a:avLst/>
          </a:prstGeom>
        </p:spPr>
        <p:txBody>
          <a:bodyPr wrap="none">
            <a:spAutoFit/>
          </a:bodyPr>
          <a:lstStyle/>
          <a:p>
            <a:r>
              <a:rPr lang="en-US" b="1" dirty="0"/>
              <a:t>Input data splits</a:t>
            </a:r>
          </a:p>
        </p:txBody>
      </p:sp>
      <p:pic>
        <p:nvPicPr>
          <p:cNvPr id="7" name="Picture 6"/>
          <p:cNvPicPr>
            <a:picLocks noChangeAspect="1"/>
          </p:cNvPicPr>
          <p:nvPr/>
        </p:nvPicPr>
        <p:blipFill>
          <a:blip r:embed="rId3"/>
          <a:stretch>
            <a:fillRect/>
          </a:stretch>
        </p:blipFill>
        <p:spPr>
          <a:xfrm>
            <a:off x="914400" y="1730811"/>
            <a:ext cx="5181600" cy="2790825"/>
          </a:xfrm>
          <a:prstGeom prst="rect">
            <a:avLst/>
          </a:prstGeom>
        </p:spPr>
      </p:pic>
      <p:sp>
        <p:nvSpPr>
          <p:cNvPr id="8" name="Rectangle 7"/>
          <p:cNvSpPr/>
          <p:nvPr/>
        </p:nvSpPr>
        <p:spPr>
          <a:xfrm>
            <a:off x="1140458" y="4627364"/>
            <a:ext cx="1775358" cy="2031325"/>
          </a:xfrm>
          <a:prstGeom prst="rect">
            <a:avLst/>
          </a:prstGeom>
        </p:spPr>
        <p:txBody>
          <a:bodyPr wrap="none">
            <a:spAutoFit/>
          </a:bodyPr>
          <a:lstStyle/>
          <a:p>
            <a:r>
              <a:rPr lang="en-US" b="1" dirty="0"/>
              <a:t>Case 1: </a:t>
            </a:r>
          </a:p>
          <a:p>
            <a:r>
              <a:rPr lang="en-US" b="1" dirty="0"/>
              <a:t>File Size 128 MB</a:t>
            </a:r>
          </a:p>
          <a:p>
            <a:r>
              <a:rPr lang="en-US" b="1" dirty="0"/>
              <a:t>Block size 64 MB</a:t>
            </a:r>
          </a:p>
          <a:p>
            <a:r>
              <a:rPr lang="en-US" b="1" dirty="0"/>
              <a:t>Split size 64 MB</a:t>
            </a:r>
          </a:p>
          <a:p>
            <a:r>
              <a:rPr lang="en-US" b="1" dirty="0"/>
              <a:t>Then:</a:t>
            </a:r>
          </a:p>
          <a:p>
            <a:r>
              <a:rPr lang="en-US" b="1" dirty="0"/>
              <a:t>2 Blocks &amp; </a:t>
            </a:r>
          </a:p>
          <a:p>
            <a:r>
              <a:rPr lang="en-US" b="1" dirty="0"/>
              <a:t>2 Splits</a:t>
            </a:r>
          </a:p>
        </p:txBody>
      </p:sp>
      <p:sp>
        <p:nvSpPr>
          <p:cNvPr id="9" name="Rectangle 8"/>
          <p:cNvSpPr/>
          <p:nvPr/>
        </p:nvSpPr>
        <p:spPr>
          <a:xfrm>
            <a:off x="3898898" y="4596884"/>
            <a:ext cx="1892378" cy="2031325"/>
          </a:xfrm>
          <a:prstGeom prst="rect">
            <a:avLst/>
          </a:prstGeom>
        </p:spPr>
        <p:txBody>
          <a:bodyPr wrap="none">
            <a:spAutoFit/>
          </a:bodyPr>
          <a:lstStyle/>
          <a:p>
            <a:r>
              <a:rPr lang="en-US" b="1" dirty="0"/>
              <a:t>Case 2: </a:t>
            </a:r>
          </a:p>
          <a:p>
            <a:r>
              <a:rPr lang="en-US" b="1" dirty="0"/>
              <a:t>File Size 128 MB</a:t>
            </a:r>
          </a:p>
          <a:p>
            <a:r>
              <a:rPr lang="en-US" b="1" dirty="0"/>
              <a:t>Block size 128 MB</a:t>
            </a:r>
          </a:p>
          <a:p>
            <a:r>
              <a:rPr lang="en-US" b="1" dirty="0"/>
              <a:t>Split size 64 MB</a:t>
            </a:r>
          </a:p>
          <a:p>
            <a:r>
              <a:rPr lang="en-US" b="1" dirty="0"/>
              <a:t>Then:</a:t>
            </a:r>
          </a:p>
          <a:p>
            <a:r>
              <a:rPr lang="en-US" b="1" dirty="0"/>
              <a:t>1 Blocks &amp; </a:t>
            </a:r>
          </a:p>
          <a:p>
            <a:r>
              <a:rPr lang="en-US" b="1" dirty="0"/>
              <a:t>2 Splits</a:t>
            </a:r>
          </a:p>
        </p:txBody>
      </p:sp>
      <p:sp>
        <p:nvSpPr>
          <p:cNvPr id="10" name="Rectangle 9"/>
          <p:cNvSpPr/>
          <p:nvPr/>
        </p:nvSpPr>
        <p:spPr>
          <a:xfrm>
            <a:off x="6824978" y="4654034"/>
            <a:ext cx="1801006" cy="2031325"/>
          </a:xfrm>
          <a:prstGeom prst="rect">
            <a:avLst/>
          </a:prstGeom>
        </p:spPr>
        <p:txBody>
          <a:bodyPr wrap="none">
            <a:spAutoFit/>
          </a:bodyPr>
          <a:lstStyle/>
          <a:p>
            <a:r>
              <a:rPr lang="en-US" b="1" dirty="0"/>
              <a:t>Case 3: </a:t>
            </a:r>
          </a:p>
          <a:p>
            <a:r>
              <a:rPr lang="en-US" b="1" dirty="0"/>
              <a:t>File Size 128 MB</a:t>
            </a:r>
          </a:p>
          <a:p>
            <a:r>
              <a:rPr lang="en-US" b="1" dirty="0"/>
              <a:t>Block size 64 MB</a:t>
            </a:r>
          </a:p>
          <a:p>
            <a:r>
              <a:rPr lang="en-US" b="1" dirty="0"/>
              <a:t>Split size 128 MB</a:t>
            </a:r>
          </a:p>
          <a:p>
            <a:endParaRPr lang="en-US" b="1" dirty="0"/>
          </a:p>
          <a:p>
            <a:r>
              <a:rPr lang="en-US" b="1" dirty="0"/>
              <a:t>2 Blocks merge </a:t>
            </a:r>
          </a:p>
          <a:p>
            <a:r>
              <a:rPr lang="en-US" b="1" dirty="0"/>
              <a:t>1 Split</a:t>
            </a:r>
          </a:p>
        </p:txBody>
      </p:sp>
    </p:spTree>
    <p:extLst>
      <p:ext uri="{BB962C8B-B14F-4D97-AF65-F5344CB8AC3E}">
        <p14:creationId xmlns:p14="http://schemas.microsoft.com/office/powerpoint/2010/main" val="407175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Anatomy of MapReduce</a:t>
            </a:r>
          </a:p>
        </p:txBody>
      </p:sp>
      <p:pic>
        <p:nvPicPr>
          <p:cNvPr id="1026" name="Picture 2" descr="Image result for mapreduce data flow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00775" y="1910556"/>
            <a:ext cx="4819650" cy="4067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71878" y="1910556"/>
            <a:ext cx="4437382" cy="1200329"/>
          </a:xfrm>
          <a:prstGeom prst="rect">
            <a:avLst/>
          </a:prstGeom>
        </p:spPr>
        <p:txBody>
          <a:bodyPr wrap="square">
            <a:spAutoFit/>
          </a:bodyPr>
          <a:lstStyle/>
          <a:p>
            <a:r>
              <a:rPr lang="en-US" b="1" dirty="0"/>
              <a:t>Job Client checks the input file and file size </a:t>
            </a:r>
          </a:p>
          <a:p>
            <a:r>
              <a:rPr lang="en-US" b="1" dirty="0"/>
              <a:t>then decides the how many input splits </a:t>
            </a:r>
          </a:p>
          <a:p>
            <a:r>
              <a:rPr lang="en-US" b="1" dirty="0"/>
              <a:t>Required. Also it copy 10 replications in it’s local files system.</a:t>
            </a:r>
          </a:p>
        </p:txBody>
      </p:sp>
    </p:spTree>
    <p:extLst>
      <p:ext uri="{BB962C8B-B14F-4D97-AF65-F5344CB8AC3E}">
        <p14:creationId xmlns:p14="http://schemas.microsoft.com/office/powerpoint/2010/main" val="180812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data processing flow</a:t>
            </a:r>
          </a:p>
        </p:txBody>
      </p:sp>
      <p:pic>
        <p:nvPicPr>
          <p:cNvPr id="2050" name="Picture 2" descr="Image result for mapreduce data flow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6542" y="1935480"/>
            <a:ext cx="5337117" cy="39060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7212330" y="1888807"/>
            <a:ext cx="3276600" cy="1457325"/>
          </a:xfrm>
          <a:prstGeom prst="rect">
            <a:avLst/>
          </a:prstGeom>
        </p:spPr>
      </p:pic>
      <p:sp>
        <p:nvSpPr>
          <p:cNvPr id="6" name="Rectangle 5"/>
          <p:cNvSpPr/>
          <p:nvPr/>
        </p:nvSpPr>
        <p:spPr>
          <a:xfrm>
            <a:off x="7221218" y="3830796"/>
            <a:ext cx="4437382" cy="1477328"/>
          </a:xfrm>
          <a:prstGeom prst="rect">
            <a:avLst/>
          </a:prstGeom>
        </p:spPr>
        <p:txBody>
          <a:bodyPr wrap="square">
            <a:spAutoFit/>
          </a:bodyPr>
          <a:lstStyle/>
          <a:p>
            <a:r>
              <a:rPr lang="en-US" b="1" dirty="0"/>
              <a:t>Different File input formats:</a:t>
            </a:r>
          </a:p>
          <a:p>
            <a:pPr marL="342900" indent="-342900">
              <a:buAutoNum type="arabicPeriod"/>
            </a:pPr>
            <a:r>
              <a:rPr lang="en-US" b="1" dirty="0" err="1"/>
              <a:t>TextInputFormat</a:t>
            </a:r>
            <a:endParaRPr lang="en-US" b="1" dirty="0"/>
          </a:p>
          <a:p>
            <a:pPr marL="342900" indent="-342900">
              <a:buAutoNum type="arabicPeriod"/>
            </a:pPr>
            <a:r>
              <a:rPr lang="en-US" b="1" dirty="0" err="1"/>
              <a:t>KeyValueTextInputFormat</a:t>
            </a:r>
            <a:endParaRPr lang="en-US" b="1" dirty="0"/>
          </a:p>
          <a:p>
            <a:pPr marL="342900" indent="-342900">
              <a:buAutoNum type="arabicPeriod"/>
            </a:pPr>
            <a:r>
              <a:rPr lang="en-US" b="1" dirty="0" err="1"/>
              <a:t>SequenceFileInputFormat</a:t>
            </a:r>
            <a:endParaRPr lang="en-US" b="1" dirty="0"/>
          </a:p>
          <a:p>
            <a:pPr marL="342900" indent="-342900">
              <a:buAutoNum type="arabicPeriod"/>
            </a:pPr>
            <a:r>
              <a:rPr lang="en-US" b="1" dirty="0" err="1"/>
              <a:t>SequenceFileAsTextInputFormat</a:t>
            </a:r>
            <a:endParaRPr lang="en-US" b="1" dirty="0"/>
          </a:p>
        </p:txBody>
      </p:sp>
    </p:spTree>
    <p:extLst>
      <p:ext uri="{BB962C8B-B14F-4D97-AF65-F5344CB8AC3E}">
        <p14:creationId xmlns:p14="http://schemas.microsoft.com/office/powerpoint/2010/main" val="366385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r>
              <a:rPr lang="en-US" b="1" dirty="0">
                <a:solidFill>
                  <a:schemeClr val="accent1">
                    <a:lumMod val="75000"/>
                  </a:schemeClr>
                </a:solidFill>
              </a:rPr>
              <a:t>Input format differences</a:t>
            </a:r>
          </a:p>
        </p:txBody>
      </p:sp>
      <p:sp>
        <p:nvSpPr>
          <p:cNvPr id="3" name="Content Placeholder 2"/>
          <p:cNvSpPr>
            <a:spLocks noGrp="1"/>
          </p:cNvSpPr>
          <p:nvPr>
            <p:ph idx="1"/>
          </p:nvPr>
        </p:nvSpPr>
        <p:spPr>
          <a:xfrm>
            <a:off x="838200" y="1325880"/>
            <a:ext cx="10515600" cy="4851083"/>
          </a:xfrm>
        </p:spPr>
        <p:txBody>
          <a:bodyPr>
            <a:normAutofit/>
          </a:bodyPr>
          <a:lstStyle/>
          <a:p>
            <a:pPr marL="0" indent="0">
              <a:buNone/>
            </a:pPr>
            <a:r>
              <a:rPr lang="en-US" sz="1400" b="1" dirty="0"/>
              <a:t>1. </a:t>
            </a:r>
            <a:r>
              <a:rPr lang="en-US" sz="1400" b="1" dirty="0" err="1"/>
              <a:t>TextInputFormat</a:t>
            </a:r>
            <a:endParaRPr lang="en-US" sz="1400" b="1" dirty="0"/>
          </a:p>
          <a:p>
            <a:pPr marL="0" indent="0">
              <a:buNone/>
            </a:pPr>
            <a:r>
              <a:rPr lang="en-US" sz="1400" dirty="0"/>
              <a:t>It is the default </a:t>
            </a:r>
            <a:r>
              <a:rPr lang="en-US" sz="1400" dirty="0" err="1"/>
              <a:t>InputFormat</a:t>
            </a:r>
            <a:r>
              <a:rPr lang="en-US" sz="1400" dirty="0"/>
              <a:t> of MapReduce. </a:t>
            </a:r>
            <a:r>
              <a:rPr lang="en-US" sz="1400" dirty="0" err="1"/>
              <a:t>TextInputFormat</a:t>
            </a:r>
            <a:r>
              <a:rPr lang="en-US" sz="1400" dirty="0"/>
              <a:t> treats each line of each input file as a separate record and performs no parsing. This is useful for unformatted data or line-based records like log files.</a:t>
            </a:r>
          </a:p>
          <a:p>
            <a:r>
              <a:rPr lang="en-US" sz="1400" dirty="0"/>
              <a:t>Key – It is the byte offset of the beginning of the line within the file (not whole file just one split), so it will be unique if combined with the file name.</a:t>
            </a:r>
          </a:p>
          <a:p>
            <a:r>
              <a:rPr lang="en-US" sz="1400" dirty="0"/>
              <a:t>Value – It is the contents of the line, excluding line terminators.</a:t>
            </a:r>
          </a:p>
          <a:p>
            <a:pPr marL="0" indent="0">
              <a:buNone/>
            </a:pPr>
            <a:r>
              <a:rPr lang="en-US" sz="1400" b="1" dirty="0"/>
              <a:t>2. </a:t>
            </a:r>
            <a:r>
              <a:rPr lang="en-US" sz="1400" b="1" dirty="0" err="1"/>
              <a:t>KeyValueTextInputFormat</a:t>
            </a:r>
            <a:endParaRPr lang="en-US" sz="1400" b="1" dirty="0"/>
          </a:p>
          <a:p>
            <a:pPr marL="0" indent="0">
              <a:buNone/>
            </a:pPr>
            <a:r>
              <a:rPr lang="en-US" sz="1400" dirty="0"/>
              <a:t>It is similar to </a:t>
            </a:r>
            <a:r>
              <a:rPr lang="en-US" sz="1400" dirty="0" err="1"/>
              <a:t>TextInputFormat</a:t>
            </a:r>
            <a:r>
              <a:rPr lang="en-US" sz="1400" dirty="0"/>
              <a:t> as it also treats each line of input as a separate record. While </a:t>
            </a:r>
            <a:r>
              <a:rPr lang="en-US" sz="1400" dirty="0" err="1"/>
              <a:t>TextInputFormat</a:t>
            </a:r>
            <a:r>
              <a:rPr lang="en-US" sz="1400" dirty="0"/>
              <a:t> treats entire line as the value, but the </a:t>
            </a:r>
            <a:r>
              <a:rPr lang="en-US" sz="1400" dirty="0" err="1"/>
              <a:t>KeyValueTextInputFormat</a:t>
            </a:r>
            <a:r>
              <a:rPr lang="en-US" sz="1400" dirty="0"/>
              <a:t> breaks the line itself into key and value by a tab character (‘/t’). Here Key is everything up to the tab character while the value is the remaining part of the line after tab character.</a:t>
            </a:r>
          </a:p>
          <a:p>
            <a:pPr marL="0" indent="0">
              <a:buNone/>
            </a:pPr>
            <a:r>
              <a:rPr lang="en-US" sz="1400" b="1" dirty="0"/>
              <a:t>3. </a:t>
            </a:r>
            <a:r>
              <a:rPr lang="en-US" sz="1400" b="1" dirty="0" err="1"/>
              <a:t>SequenceFileInputFormat</a:t>
            </a:r>
            <a:endParaRPr lang="en-US" sz="1400" b="1" dirty="0"/>
          </a:p>
          <a:p>
            <a:pPr marL="0" indent="0">
              <a:buNone/>
            </a:pPr>
            <a:r>
              <a:rPr lang="en-US" sz="1400" dirty="0"/>
              <a:t>Hadoop </a:t>
            </a:r>
            <a:r>
              <a:rPr lang="en-US" sz="1400" dirty="0" err="1"/>
              <a:t>SequenceFileInputFormat</a:t>
            </a:r>
            <a:r>
              <a:rPr lang="en-US" sz="1400" dirty="0"/>
              <a:t> is an </a:t>
            </a:r>
            <a:r>
              <a:rPr lang="en-US" sz="1400" dirty="0" err="1"/>
              <a:t>InputFormat</a:t>
            </a:r>
            <a:r>
              <a:rPr lang="en-US" sz="1400" dirty="0"/>
              <a:t> which reads sequence files. Sequence files are binary files that stores sequences of binary key-value pairs. Sequence files are block-compressed and provide direct serialization and deserialization of several arbitrary data types (not just text). Here Key &amp; Value both are user-defined.</a:t>
            </a:r>
          </a:p>
          <a:p>
            <a:pPr marL="0" indent="0">
              <a:buNone/>
            </a:pPr>
            <a:r>
              <a:rPr lang="en-US" sz="1400" b="1" dirty="0"/>
              <a:t>4. </a:t>
            </a:r>
            <a:r>
              <a:rPr lang="en-US" sz="1400" b="1" dirty="0" err="1"/>
              <a:t>SequenceFileAsTextInputFormat</a:t>
            </a:r>
            <a:endParaRPr lang="en-US" sz="1400" b="1" dirty="0"/>
          </a:p>
          <a:p>
            <a:pPr marL="0" indent="0">
              <a:buNone/>
            </a:pPr>
            <a:r>
              <a:rPr lang="en-US" sz="1400" dirty="0"/>
              <a:t>Hadoop </a:t>
            </a:r>
            <a:r>
              <a:rPr lang="en-US" sz="1400" dirty="0" err="1"/>
              <a:t>SequenceFileAsTextInputFormat</a:t>
            </a:r>
            <a:r>
              <a:rPr lang="en-US" sz="1400" dirty="0"/>
              <a:t> is another form of </a:t>
            </a:r>
            <a:r>
              <a:rPr lang="en-US" sz="1400" dirty="0" err="1"/>
              <a:t>SequenceFileInputFormat</a:t>
            </a:r>
            <a:r>
              <a:rPr lang="en-US" sz="1400" dirty="0"/>
              <a:t> which converts the sequence file key values to Text objects. By calling ‘</a:t>
            </a:r>
            <a:r>
              <a:rPr lang="en-US" sz="1400" dirty="0" err="1"/>
              <a:t>tostring</a:t>
            </a:r>
            <a:r>
              <a:rPr lang="en-US" sz="1400" dirty="0"/>
              <a:t>()’ conversion is performed on the keys and values. This </a:t>
            </a:r>
            <a:r>
              <a:rPr lang="en-US" sz="1400" dirty="0" err="1"/>
              <a:t>InputFormat</a:t>
            </a:r>
            <a:r>
              <a:rPr lang="en-US" sz="1400" dirty="0"/>
              <a:t> makes sequence files suitable input for streaming.</a:t>
            </a:r>
          </a:p>
        </p:txBody>
      </p:sp>
    </p:spTree>
    <p:extLst>
      <p:ext uri="{BB962C8B-B14F-4D97-AF65-F5344CB8AC3E}">
        <p14:creationId xmlns:p14="http://schemas.microsoft.com/office/powerpoint/2010/main" val="3292392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Ex: Process input and produce output</a:t>
            </a:r>
          </a:p>
        </p:txBody>
      </p:sp>
      <p:pic>
        <p:nvPicPr>
          <p:cNvPr id="3074" name="Picture 2" descr="Image result for mapreduce data flow diagram"/>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4838"/>
          <a:stretch/>
        </p:blipFill>
        <p:spPr bwMode="auto">
          <a:xfrm>
            <a:off x="1554480" y="1825625"/>
            <a:ext cx="8892540" cy="414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452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MR1 VS MR2 (YARN)</a:t>
            </a:r>
          </a:p>
        </p:txBody>
      </p:sp>
      <p:pic>
        <p:nvPicPr>
          <p:cNvPr id="7" name="Content Placeholder 6"/>
          <p:cNvPicPr>
            <a:picLocks noGrp="1" noChangeAspect="1"/>
          </p:cNvPicPr>
          <p:nvPr>
            <p:ph idx="1"/>
          </p:nvPr>
        </p:nvPicPr>
        <p:blipFill>
          <a:blip r:embed="rId2"/>
          <a:stretch>
            <a:fillRect/>
          </a:stretch>
        </p:blipFill>
        <p:spPr>
          <a:xfrm>
            <a:off x="2366010" y="1897380"/>
            <a:ext cx="6686550" cy="4320540"/>
          </a:xfrm>
          <a:prstGeom prst="rect">
            <a:avLst/>
          </a:prstGeom>
        </p:spPr>
      </p:pic>
    </p:spTree>
    <p:extLst>
      <p:ext uri="{BB962C8B-B14F-4D97-AF65-F5344CB8AC3E}">
        <p14:creationId xmlns:p14="http://schemas.microsoft.com/office/powerpoint/2010/main" val="275184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2 Architecture</a:t>
            </a:r>
          </a:p>
        </p:txBody>
      </p:sp>
      <p:pic>
        <p:nvPicPr>
          <p:cNvPr id="4098" name="Picture 2" descr="Image result for mapreduce data flow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101" y="1981712"/>
            <a:ext cx="5715798" cy="4039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641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Replication and rack awareness</a:t>
            </a:r>
          </a:p>
        </p:txBody>
      </p:sp>
      <p:pic>
        <p:nvPicPr>
          <p:cNvPr id="7" name="Content Placeholder 6"/>
          <p:cNvPicPr>
            <a:picLocks noGrp="1" noChangeAspect="1"/>
          </p:cNvPicPr>
          <p:nvPr>
            <p:ph idx="1"/>
          </p:nvPr>
        </p:nvPicPr>
        <p:blipFill>
          <a:blip r:embed="rId2"/>
          <a:stretch>
            <a:fillRect/>
          </a:stretch>
        </p:blipFill>
        <p:spPr>
          <a:xfrm>
            <a:off x="2976562" y="1967706"/>
            <a:ext cx="6238875" cy="4067175"/>
          </a:xfrm>
          <a:prstGeom prst="rect">
            <a:avLst/>
          </a:prstGeom>
        </p:spPr>
      </p:pic>
    </p:spTree>
    <p:extLst>
      <p:ext uri="{BB962C8B-B14F-4D97-AF65-F5344CB8AC3E}">
        <p14:creationId xmlns:p14="http://schemas.microsoft.com/office/powerpoint/2010/main" val="539952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7855"/>
          </a:xfrm>
        </p:spPr>
        <p:txBody>
          <a:bodyPr>
            <a:normAutofit fontScale="90000"/>
          </a:bodyPr>
          <a:lstStyle/>
          <a:p>
            <a:r>
              <a:rPr lang="en-US" b="1" dirty="0">
                <a:solidFill>
                  <a:schemeClr val="accent1">
                    <a:lumMod val="75000"/>
                  </a:schemeClr>
                </a:solidFill>
              </a:rPr>
              <a:t>Hadoop basic commands</a:t>
            </a:r>
          </a:p>
        </p:txBody>
      </p:sp>
      <p:pic>
        <p:nvPicPr>
          <p:cNvPr id="5" name="Content Placeholder 4"/>
          <p:cNvPicPr>
            <a:picLocks noGrp="1" noChangeAspect="1"/>
          </p:cNvPicPr>
          <p:nvPr>
            <p:ph idx="1"/>
          </p:nvPr>
        </p:nvPicPr>
        <p:blipFill>
          <a:blip r:embed="rId2"/>
          <a:stretch>
            <a:fillRect/>
          </a:stretch>
        </p:blipFill>
        <p:spPr>
          <a:xfrm>
            <a:off x="1005840" y="868680"/>
            <a:ext cx="8366760" cy="5234940"/>
          </a:xfrm>
          <a:prstGeom prst="rect">
            <a:avLst/>
          </a:prstGeom>
        </p:spPr>
      </p:pic>
      <p:sp>
        <p:nvSpPr>
          <p:cNvPr id="6" name="Rectangle 5"/>
          <p:cNvSpPr/>
          <p:nvPr/>
        </p:nvSpPr>
        <p:spPr>
          <a:xfrm>
            <a:off x="971550" y="6134785"/>
            <a:ext cx="9224010" cy="646331"/>
          </a:xfrm>
          <a:prstGeom prst="rect">
            <a:avLst/>
          </a:prstGeom>
        </p:spPr>
        <p:txBody>
          <a:bodyPr wrap="square">
            <a:spAutoFit/>
          </a:bodyPr>
          <a:lstStyle/>
          <a:p>
            <a:r>
              <a:rPr lang="en-US" dirty="0"/>
              <a:t>Link for Hadoop commands: </a:t>
            </a:r>
            <a:r>
              <a:rPr lang="en-US" dirty="0">
                <a:hlinkClick r:id="rId3"/>
              </a:rPr>
              <a:t>https://hadoop.apache.org/docs/current/hadoop-project-dist/hadoop-common/FileSystemShell.html#cat</a:t>
            </a:r>
            <a:endParaRPr lang="en-US" dirty="0"/>
          </a:p>
        </p:txBody>
      </p:sp>
    </p:spTree>
    <p:extLst>
      <p:ext uri="{BB962C8B-B14F-4D97-AF65-F5344CB8AC3E}">
        <p14:creationId xmlns:p14="http://schemas.microsoft.com/office/powerpoint/2010/main" val="3201479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US" b="1" dirty="0">
                <a:solidFill>
                  <a:schemeClr val="accent1">
                    <a:lumMod val="75000"/>
                  </a:schemeClr>
                </a:solidFill>
              </a:rPr>
              <a:t>Different Data Storage Formats</a:t>
            </a:r>
          </a:p>
        </p:txBody>
      </p:sp>
      <p:sp>
        <p:nvSpPr>
          <p:cNvPr id="4" name="Content Placeholder 3"/>
          <p:cNvSpPr>
            <a:spLocks noGrp="1"/>
          </p:cNvSpPr>
          <p:nvPr>
            <p:ph idx="1"/>
          </p:nvPr>
        </p:nvSpPr>
        <p:spPr>
          <a:xfrm>
            <a:off x="838200" y="1337310"/>
            <a:ext cx="10515600" cy="4839653"/>
          </a:xfrm>
        </p:spPr>
        <p:txBody>
          <a:bodyPr>
            <a:normAutofit lnSpcReduction="10000"/>
          </a:bodyPr>
          <a:lstStyle/>
          <a:p>
            <a:pPr marL="0" indent="0">
              <a:buNone/>
            </a:pPr>
            <a:r>
              <a:rPr lang="en-US" b="1" dirty="0">
                <a:solidFill>
                  <a:schemeClr val="accent1">
                    <a:lumMod val="75000"/>
                  </a:schemeClr>
                </a:solidFill>
              </a:rPr>
              <a:t>JSON :</a:t>
            </a:r>
          </a:p>
          <a:p>
            <a:pPr marL="0" indent="0">
              <a:buNone/>
            </a:pPr>
            <a:r>
              <a:rPr lang="en-US" sz="2000" dirty="0"/>
              <a:t>JSON: JavaScript Object Notation.</a:t>
            </a:r>
          </a:p>
          <a:p>
            <a:pPr marL="0" indent="0">
              <a:buNone/>
            </a:pPr>
            <a:r>
              <a:rPr lang="en-US" sz="2000" dirty="0"/>
              <a:t>JSON is a syntax for storing and exchanging data.</a:t>
            </a:r>
          </a:p>
          <a:p>
            <a:pPr marL="0" indent="0">
              <a:buNone/>
            </a:pPr>
            <a:r>
              <a:rPr lang="en-US" sz="2000" dirty="0"/>
              <a:t>JSON is text, written with JavaScript object notation.</a:t>
            </a:r>
          </a:p>
          <a:p>
            <a:r>
              <a:rPr lang="en-US" sz="2000" b="1" dirty="0">
                <a:solidFill>
                  <a:schemeClr val="accent1">
                    <a:lumMod val="75000"/>
                  </a:schemeClr>
                </a:solidFill>
              </a:rPr>
              <a:t>Exchanging Data</a:t>
            </a:r>
          </a:p>
          <a:p>
            <a:pPr marL="0" indent="0">
              <a:buNone/>
            </a:pPr>
            <a:r>
              <a:rPr lang="en-US" sz="2000" dirty="0"/>
              <a:t>When exchanging data between a browser and a server, the data can only be text.</a:t>
            </a:r>
          </a:p>
          <a:p>
            <a:pPr marL="0" indent="0">
              <a:buNone/>
            </a:pPr>
            <a:r>
              <a:rPr lang="en-US" sz="2000" dirty="0"/>
              <a:t>JSON is text, and we can convert any JavaScript object into JSON, and send JSON to the server.</a:t>
            </a:r>
          </a:p>
          <a:p>
            <a:pPr marL="0" indent="0">
              <a:buNone/>
            </a:pPr>
            <a:r>
              <a:rPr lang="en-US" sz="2000" dirty="0"/>
              <a:t>We can also convert any JSON received from the server into JavaScript objects.</a:t>
            </a:r>
          </a:p>
          <a:p>
            <a:pPr marL="0" indent="0">
              <a:buNone/>
            </a:pPr>
            <a:r>
              <a:rPr lang="en-US" sz="2000" dirty="0"/>
              <a:t>This way we can work with the data as JavaScript objects, with no complicated parsing and translations.</a:t>
            </a:r>
          </a:p>
          <a:p>
            <a:r>
              <a:rPr lang="en-US" sz="2000" b="1" dirty="0">
                <a:solidFill>
                  <a:schemeClr val="accent1">
                    <a:lumMod val="75000"/>
                  </a:schemeClr>
                </a:solidFill>
              </a:rPr>
              <a:t>Sending Data</a:t>
            </a:r>
          </a:p>
          <a:p>
            <a:pPr marL="0" indent="0">
              <a:buNone/>
            </a:pPr>
            <a:r>
              <a:rPr lang="en-US" sz="2000" dirty="0"/>
              <a:t>If you have data stored in a JavaScript object, you can convert the object into JSON, and send it to a server:</a:t>
            </a:r>
          </a:p>
          <a:p>
            <a:pPr marL="0" indent="0">
              <a:buNone/>
            </a:pPr>
            <a:endParaRPr lang="en-US" sz="2000" dirty="0"/>
          </a:p>
        </p:txBody>
      </p:sp>
    </p:spTree>
    <p:extLst>
      <p:ext uri="{BB962C8B-B14F-4D97-AF65-F5344CB8AC3E}">
        <p14:creationId xmlns:p14="http://schemas.microsoft.com/office/powerpoint/2010/main" val="4781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a:solidFill>
                  <a:schemeClr val="accent1">
                    <a:lumMod val="75000"/>
                  </a:schemeClr>
                </a:solidFill>
              </a:rPr>
              <a:t>Agenda</a:t>
            </a:r>
            <a:r>
              <a:rPr lang="en-US" dirty="0"/>
              <a:t>	</a:t>
            </a:r>
          </a:p>
        </p:txBody>
      </p:sp>
      <p:sp>
        <p:nvSpPr>
          <p:cNvPr id="3" name="Content Placeholder 2"/>
          <p:cNvSpPr>
            <a:spLocks noGrp="1"/>
          </p:cNvSpPr>
          <p:nvPr>
            <p:ph idx="1"/>
          </p:nvPr>
        </p:nvSpPr>
        <p:spPr/>
        <p:txBody>
          <a:bodyPr>
            <a:normAutofit lnSpcReduction="10000"/>
          </a:bodyPr>
          <a:lstStyle/>
          <a:p>
            <a:r>
              <a:rPr lang="en-US" b="1" i="1" dirty="0">
                <a:solidFill>
                  <a:schemeClr val="accent1">
                    <a:lumMod val="75000"/>
                  </a:schemeClr>
                </a:solidFill>
              </a:rPr>
              <a:t>What is Hadoop</a:t>
            </a:r>
          </a:p>
          <a:p>
            <a:r>
              <a:rPr lang="en-US" b="1" i="1" dirty="0">
                <a:solidFill>
                  <a:schemeClr val="accent1">
                    <a:lumMod val="75000"/>
                  </a:schemeClr>
                </a:solidFill>
              </a:rPr>
              <a:t>Hadoop basic architecture</a:t>
            </a:r>
          </a:p>
          <a:p>
            <a:r>
              <a:rPr lang="en-US" b="1" i="1" dirty="0">
                <a:solidFill>
                  <a:schemeClr val="accent1">
                    <a:lumMod val="75000"/>
                  </a:schemeClr>
                </a:solidFill>
              </a:rPr>
              <a:t>What is MapReduce</a:t>
            </a:r>
          </a:p>
          <a:p>
            <a:r>
              <a:rPr lang="en-US" b="1" i="1" dirty="0">
                <a:solidFill>
                  <a:schemeClr val="accent1">
                    <a:lumMod val="75000"/>
                  </a:schemeClr>
                </a:solidFill>
              </a:rPr>
              <a:t>MapReduce flow</a:t>
            </a:r>
          </a:p>
          <a:p>
            <a:r>
              <a:rPr lang="en-US" b="1" i="1" dirty="0">
                <a:solidFill>
                  <a:schemeClr val="accent1">
                    <a:lumMod val="75000"/>
                  </a:schemeClr>
                </a:solidFill>
              </a:rPr>
              <a:t>Difference BW MR1 and MR2 (YARN)</a:t>
            </a:r>
          </a:p>
          <a:p>
            <a:r>
              <a:rPr lang="en-US" b="1" i="1" dirty="0">
                <a:solidFill>
                  <a:schemeClr val="accent1">
                    <a:lumMod val="75000"/>
                  </a:schemeClr>
                </a:solidFill>
              </a:rPr>
              <a:t>Replication and rack awareness</a:t>
            </a:r>
          </a:p>
          <a:p>
            <a:r>
              <a:rPr lang="en-US" b="1" i="1" dirty="0">
                <a:solidFill>
                  <a:schemeClr val="accent1">
                    <a:lumMod val="75000"/>
                  </a:schemeClr>
                </a:solidFill>
              </a:rPr>
              <a:t>Hadoop basic commands</a:t>
            </a:r>
          </a:p>
          <a:p>
            <a:r>
              <a:rPr lang="en-US" b="1" i="1" dirty="0">
                <a:solidFill>
                  <a:schemeClr val="accent1">
                    <a:lumMod val="75000"/>
                  </a:schemeClr>
                </a:solidFill>
              </a:rPr>
              <a:t>Different file compressions and it’s tools</a:t>
            </a:r>
          </a:p>
          <a:p>
            <a:r>
              <a:rPr lang="en-US" b="1" i="1" dirty="0">
                <a:solidFill>
                  <a:schemeClr val="accent1">
                    <a:lumMod val="75000"/>
                  </a:schemeClr>
                </a:solidFill>
              </a:rPr>
              <a:t>Q&amp;A</a:t>
            </a:r>
          </a:p>
        </p:txBody>
      </p:sp>
    </p:spTree>
    <p:extLst>
      <p:ext uri="{BB962C8B-B14F-4D97-AF65-F5344CB8AC3E}">
        <p14:creationId xmlns:p14="http://schemas.microsoft.com/office/powerpoint/2010/main" val="751274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005"/>
          </a:xfrm>
        </p:spPr>
        <p:txBody>
          <a:bodyPr>
            <a:normAutofit fontScale="90000"/>
          </a:bodyPr>
          <a:lstStyle/>
          <a:p>
            <a:r>
              <a:rPr lang="en-US" b="1" dirty="0">
                <a:solidFill>
                  <a:schemeClr val="accent1">
                    <a:lumMod val="75000"/>
                  </a:schemeClr>
                </a:solidFill>
              </a:rPr>
              <a:t>Different data storage format Continues..</a:t>
            </a:r>
          </a:p>
        </p:txBody>
      </p:sp>
      <p:sp>
        <p:nvSpPr>
          <p:cNvPr id="4" name="Content Placeholder 3"/>
          <p:cNvSpPr>
            <a:spLocks noGrp="1"/>
          </p:cNvSpPr>
          <p:nvPr>
            <p:ph idx="1"/>
          </p:nvPr>
        </p:nvSpPr>
        <p:spPr>
          <a:xfrm>
            <a:off x="838200" y="1040130"/>
            <a:ext cx="10515600" cy="5381452"/>
          </a:xfrm>
        </p:spPr>
        <p:txBody>
          <a:bodyPr>
            <a:noAutofit/>
          </a:bodyPr>
          <a:lstStyle/>
          <a:p>
            <a:pPr marL="0" indent="0">
              <a:buNone/>
            </a:pPr>
            <a:r>
              <a:rPr lang="en-US" sz="2200" b="1" dirty="0">
                <a:solidFill>
                  <a:schemeClr val="accent1">
                    <a:lumMod val="75000"/>
                  </a:schemeClr>
                </a:solidFill>
              </a:rPr>
              <a:t>AVRO :</a:t>
            </a:r>
          </a:p>
          <a:p>
            <a:pPr marL="0" indent="0">
              <a:buNone/>
            </a:pPr>
            <a:r>
              <a:rPr lang="en-US" sz="2200" dirty="0"/>
              <a:t>Apache Avro is a language-neutral data serialization system. Avro has a schema-based system. Avro is a preferred tool to serialize data in Hadoop.</a:t>
            </a:r>
          </a:p>
          <a:p>
            <a:pPr marL="0" indent="0">
              <a:buNone/>
            </a:pPr>
            <a:r>
              <a:rPr lang="en-US" sz="2200" dirty="0"/>
              <a:t>A language-independent schema is associated with its read and write operations. Avro serializes the data which has a built-in schema. Avro serializes the data into a compact binary format, which can be </a:t>
            </a:r>
            <a:r>
              <a:rPr lang="en-US" sz="2200" dirty="0" err="1"/>
              <a:t>deserialized</a:t>
            </a:r>
            <a:r>
              <a:rPr lang="en-US" sz="2200" dirty="0"/>
              <a:t> by any application. Avro uses JSON format to declare the data structures.</a:t>
            </a:r>
          </a:p>
          <a:p>
            <a:pPr marL="0" indent="0">
              <a:buNone/>
            </a:pPr>
            <a:r>
              <a:rPr lang="en-US" sz="2200" b="1" dirty="0">
                <a:solidFill>
                  <a:schemeClr val="accent1">
                    <a:lumMod val="75000"/>
                  </a:schemeClr>
                </a:solidFill>
              </a:rPr>
              <a:t>Avro Schemas:</a:t>
            </a:r>
          </a:p>
          <a:p>
            <a:pPr marL="0" indent="0">
              <a:buNone/>
            </a:pPr>
            <a:r>
              <a:rPr lang="en-US" sz="2200" dirty="0"/>
              <a:t>Avro depends heavily on its schema. It allows every data to be written with no prior knowledge of the schema. It serializes fast and the resulting serialized data is lesser in size. Schema is stored along with the Avro data in a file for any further processing.</a:t>
            </a:r>
          </a:p>
          <a:p>
            <a:pPr marL="0" indent="0">
              <a:buNone/>
            </a:pPr>
            <a:r>
              <a:rPr lang="en-US" sz="2200" dirty="0"/>
              <a:t>In RPC, the client and the server exchange schemas during the connection. This exchange helps in the communication between same named fields, missing fields, extra fields, etc.</a:t>
            </a:r>
          </a:p>
          <a:p>
            <a:pPr marL="0" indent="0">
              <a:buNone/>
            </a:pPr>
            <a:r>
              <a:rPr lang="en-US" sz="2200" dirty="0"/>
              <a:t>Avro schemas are defined with JSON that simplifies its implementation in languages with JSON libraries.</a:t>
            </a:r>
          </a:p>
          <a:p>
            <a:pPr marL="0" indent="0">
              <a:buNone/>
            </a:pPr>
            <a:endParaRPr lang="en-US" sz="2200" dirty="0"/>
          </a:p>
        </p:txBody>
      </p:sp>
    </p:spTree>
    <p:extLst>
      <p:ext uri="{BB962C8B-B14F-4D97-AF65-F5344CB8AC3E}">
        <p14:creationId xmlns:p14="http://schemas.microsoft.com/office/powerpoint/2010/main" val="1412870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005"/>
          </a:xfrm>
        </p:spPr>
        <p:txBody>
          <a:bodyPr>
            <a:normAutofit fontScale="90000"/>
          </a:bodyPr>
          <a:lstStyle/>
          <a:p>
            <a:r>
              <a:rPr lang="en-US" b="1" dirty="0">
                <a:solidFill>
                  <a:schemeClr val="accent1">
                    <a:lumMod val="75000"/>
                  </a:schemeClr>
                </a:solidFill>
              </a:rPr>
              <a:t>Different data storage format Continues..</a:t>
            </a:r>
          </a:p>
        </p:txBody>
      </p:sp>
      <p:sp>
        <p:nvSpPr>
          <p:cNvPr id="4" name="Content Placeholder 3"/>
          <p:cNvSpPr>
            <a:spLocks noGrp="1"/>
          </p:cNvSpPr>
          <p:nvPr>
            <p:ph idx="1"/>
          </p:nvPr>
        </p:nvSpPr>
        <p:spPr>
          <a:xfrm>
            <a:off x="1333500" y="1482090"/>
            <a:ext cx="8963025" cy="4194809"/>
          </a:xfrm>
        </p:spPr>
        <p:txBody>
          <a:bodyPr>
            <a:noAutofit/>
          </a:bodyPr>
          <a:lstStyle/>
          <a:p>
            <a:pPr marL="0" indent="0">
              <a:buNone/>
            </a:pPr>
            <a:r>
              <a:rPr lang="en-US" sz="2000" b="1" dirty="0">
                <a:solidFill>
                  <a:schemeClr val="accent1">
                    <a:lumMod val="75000"/>
                  </a:schemeClr>
                </a:solidFill>
              </a:rPr>
              <a:t>Avro provides:</a:t>
            </a:r>
          </a:p>
          <a:p>
            <a:pPr marL="0" indent="0">
              <a:buNone/>
            </a:pPr>
            <a:r>
              <a:rPr lang="en-US" sz="2000" dirty="0"/>
              <a:t>- Rich data structures.</a:t>
            </a:r>
          </a:p>
          <a:p>
            <a:pPr marL="0" indent="0">
              <a:buNone/>
            </a:pPr>
            <a:r>
              <a:rPr lang="en-US" sz="2000" dirty="0"/>
              <a:t>- A compact, fast, binary data format.</a:t>
            </a:r>
          </a:p>
          <a:p>
            <a:pPr marL="0" indent="0">
              <a:buNone/>
            </a:pPr>
            <a:r>
              <a:rPr lang="en-US" sz="2000" dirty="0"/>
              <a:t>- A container file, to store persistent data.</a:t>
            </a:r>
          </a:p>
          <a:p>
            <a:pPr marL="0" indent="0">
              <a:buNone/>
            </a:pPr>
            <a:r>
              <a:rPr lang="en-US" sz="2000" dirty="0"/>
              <a:t>- Remote procedure call (RPC).</a:t>
            </a:r>
          </a:p>
          <a:p>
            <a:pPr marL="0" indent="0">
              <a:buNone/>
            </a:pPr>
            <a:r>
              <a:rPr lang="en-US" sz="2000" dirty="0"/>
              <a:t>Simple integration with dynamic languages. Code generation is not required to read or write data files nor to use or implement RPC protocols. Code generation as an optional optimization, only worth implementing for statically typed languages.</a:t>
            </a:r>
          </a:p>
          <a:p>
            <a:pPr marL="0" indent="0">
              <a:buNone/>
            </a:pPr>
            <a:r>
              <a:rPr lang="en-US" sz="2000" b="1" dirty="0">
                <a:solidFill>
                  <a:schemeClr val="accent1">
                    <a:lumMod val="75000"/>
                  </a:schemeClr>
                </a:solidFill>
              </a:rPr>
              <a:t>Best Choice: </a:t>
            </a:r>
          </a:p>
          <a:p>
            <a:pPr marL="0" indent="0">
              <a:buNone/>
            </a:pPr>
            <a:r>
              <a:rPr lang="en-US" sz="2000" dirty="0"/>
              <a:t>If your use case typically scans or retrieves all of the fields in a row in each query, Avro is usually the best choice.  Best for Wide datasets.</a:t>
            </a:r>
          </a:p>
          <a:p>
            <a:pPr marL="0" indent="0">
              <a:buNone/>
            </a:pPr>
            <a:endParaRPr lang="en-US" sz="2000" dirty="0"/>
          </a:p>
        </p:txBody>
      </p:sp>
    </p:spTree>
    <p:extLst>
      <p:ext uri="{BB962C8B-B14F-4D97-AF65-F5344CB8AC3E}">
        <p14:creationId xmlns:p14="http://schemas.microsoft.com/office/powerpoint/2010/main" val="2889913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005"/>
          </a:xfrm>
        </p:spPr>
        <p:txBody>
          <a:bodyPr>
            <a:normAutofit fontScale="90000"/>
          </a:bodyPr>
          <a:lstStyle/>
          <a:p>
            <a:r>
              <a:rPr lang="en-US" b="1" dirty="0">
                <a:solidFill>
                  <a:schemeClr val="accent1">
                    <a:lumMod val="75000"/>
                  </a:schemeClr>
                </a:solidFill>
              </a:rPr>
              <a:t>Different data storage format Continues..</a:t>
            </a:r>
          </a:p>
        </p:txBody>
      </p:sp>
      <p:sp>
        <p:nvSpPr>
          <p:cNvPr id="4" name="Content Placeholder 3"/>
          <p:cNvSpPr>
            <a:spLocks noGrp="1"/>
          </p:cNvSpPr>
          <p:nvPr>
            <p:ph idx="1"/>
          </p:nvPr>
        </p:nvSpPr>
        <p:spPr>
          <a:xfrm>
            <a:off x="1371600" y="1120140"/>
            <a:ext cx="8983980" cy="4909185"/>
          </a:xfrm>
        </p:spPr>
        <p:txBody>
          <a:bodyPr>
            <a:noAutofit/>
          </a:bodyPr>
          <a:lstStyle/>
          <a:p>
            <a:pPr marL="0" indent="0">
              <a:buNone/>
            </a:pPr>
            <a:r>
              <a:rPr lang="en-US" sz="2000" b="1" dirty="0">
                <a:solidFill>
                  <a:schemeClr val="accent1">
                    <a:lumMod val="75000"/>
                  </a:schemeClr>
                </a:solidFill>
              </a:rPr>
              <a:t>Parquet :</a:t>
            </a:r>
          </a:p>
          <a:p>
            <a:pPr marL="0" indent="0">
              <a:buNone/>
            </a:pPr>
            <a:r>
              <a:rPr lang="en-US" sz="2000" dirty="0"/>
              <a:t>Apache Parquet is column oriented data serialization standard for efficient data analytics. Additional optimizations include encodings (RLE, Dictionary, Bit packing) and compression applied on series of values from the same columns give very good compaction ratios. When storing data on HDFS in Parquet format, the same partitioning strategy was used as in Avro case.</a:t>
            </a:r>
          </a:p>
          <a:p>
            <a:pPr marL="0" indent="0">
              <a:buNone/>
            </a:pPr>
            <a:r>
              <a:rPr lang="en-US" sz="2000" dirty="0"/>
              <a:t>Apache Parquet is a free and open-source column-oriented data store of the Apache Hadoop ecosystem. It is similar to the other columnar storage file formats available in Hadoop namely </a:t>
            </a:r>
            <a:r>
              <a:rPr lang="en-US" sz="2000" dirty="0" err="1"/>
              <a:t>RCFile</a:t>
            </a:r>
            <a:r>
              <a:rPr lang="en-US" sz="2000" dirty="0"/>
              <a:t> and Optimized </a:t>
            </a:r>
            <a:r>
              <a:rPr lang="en-US" sz="2000" dirty="0" err="1"/>
              <a:t>RCFile</a:t>
            </a:r>
            <a:r>
              <a:rPr lang="en-US" sz="2000" dirty="0"/>
              <a:t>. It is compatible with most of the data processing frameworks in the Hadoop environment.</a:t>
            </a:r>
          </a:p>
          <a:p>
            <a:pPr marL="0" indent="0">
              <a:buNone/>
            </a:pPr>
            <a:r>
              <a:rPr lang="en-US" sz="2000" b="1" dirty="0">
                <a:solidFill>
                  <a:schemeClr val="accent1">
                    <a:lumMod val="75000"/>
                  </a:schemeClr>
                </a:solidFill>
              </a:rPr>
              <a:t>Best Choice:</a:t>
            </a:r>
          </a:p>
          <a:p>
            <a:pPr marL="0" indent="0">
              <a:buNone/>
            </a:pPr>
            <a:r>
              <a:rPr lang="en-US" sz="2000" dirty="0"/>
              <a:t>If your dataset has many columns, and your use case typically involves working with a subset of those columns rather than entire records, Parquet is optimized for that kind of work.</a:t>
            </a:r>
          </a:p>
          <a:p>
            <a:pPr marL="0" indent="0">
              <a:buNone/>
            </a:pPr>
            <a:r>
              <a:rPr lang="en-US" sz="2000" dirty="0"/>
              <a:t>It is best choice for Narrow datasets</a:t>
            </a:r>
          </a:p>
        </p:txBody>
      </p:sp>
    </p:spTree>
    <p:extLst>
      <p:ext uri="{BB962C8B-B14F-4D97-AF65-F5344CB8AC3E}">
        <p14:creationId xmlns:p14="http://schemas.microsoft.com/office/powerpoint/2010/main" val="3671267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Uses Of JSON</a:t>
            </a:r>
          </a:p>
        </p:txBody>
      </p:sp>
      <p:pic>
        <p:nvPicPr>
          <p:cNvPr id="1026" name="Picture 2" descr="6 © Hortonworks Inc. 2011 – 2016. All Rights Reserved&#10;JSON&#10;Serialization format for HTTP &amp; Javascript&#10;Text-format with M..."/>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700" b="11431"/>
          <a:stretch/>
        </p:blipFill>
        <p:spPr bwMode="auto">
          <a:xfrm>
            <a:off x="1639166" y="1880754"/>
            <a:ext cx="7523884" cy="3626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900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Avro VS Parquet when reading</a:t>
            </a:r>
          </a:p>
        </p:txBody>
      </p:sp>
      <p:pic>
        <p:nvPicPr>
          <p:cNvPr id="2050"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6850" y="1825625"/>
            <a:ext cx="752701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461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Example of columnar storage</a:t>
            </a:r>
          </a:p>
        </p:txBody>
      </p:sp>
      <p:pic>
        <p:nvPicPr>
          <p:cNvPr id="4" name="Content Placeholder 3"/>
          <p:cNvPicPr>
            <a:picLocks noGrp="1" noChangeAspect="1"/>
          </p:cNvPicPr>
          <p:nvPr>
            <p:ph idx="1"/>
          </p:nvPr>
        </p:nvPicPr>
        <p:blipFill>
          <a:blip r:embed="rId2"/>
          <a:stretch>
            <a:fillRect/>
          </a:stretch>
        </p:blipFill>
        <p:spPr>
          <a:xfrm>
            <a:off x="1503888" y="1690688"/>
            <a:ext cx="6193373" cy="4351338"/>
          </a:xfrm>
          <a:prstGeom prst="rect">
            <a:avLst/>
          </a:prstGeom>
        </p:spPr>
      </p:pic>
    </p:spTree>
    <p:extLst>
      <p:ext uri="{BB962C8B-B14F-4D97-AF65-F5344CB8AC3E}">
        <p14:creationId xmlns:p14="http://schemas.microsoft.com/office/powerpoint/2010/main" val="4183269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34490" y="1188720"/>
            <a:ext cx="8881110" cy="4988243"/>
          </a:xfrm>
        </p:spPr>
        <p:txBody>
          <a:bodyPr>
            <a:normAutofit/>
          </a:bodyPr>
          <a:lstStyle/>
          <a:p>
            <a:pPr marL="0" indent="0">
              <a:buNone/>
            </a:pPr>
            <a:endParaRPr lang="en-US" sz="8000" b="1" i="1" dirty="0">
              <a:solidFill>
                <a:schemeClr val="accent1">
                  <a:lumMod val="75000"/>
                </a:schemeClr>
              </a:solidFill>
            </a:endParaRPr>
          </a:p>
          <a:p>
            <a:pPr marL="0" indent="0" algn="ctr">
              <a:buNone/>
            </a:pPr>
            <a:r>
              <a:rPr lang="en-US" sz="8000" b="1" i="1" dirty="0">
                <a:solidFill>
                  <a:schemeClr val="accent1">
                    <a:lumMod val="75000"/>
                  </a:schemeClr>
                </a:solidFill>
              </a:rPr>
              <a:t>Thank you</a:t>
            </a:r>
          </a:p>
        </p:txBody>
      </p:sp>
    </p:spTree>
    <p:extLst>
      <p:ext uri="{BB962C8B-B14F-4D97-AF65-F5344CB8AC3E}">
        <p14:creationId xmlns:p14="http://schemas.microsoft.com/office/powerpoint/2010/main" val="209249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en-US" b="1" dirty="0">
                <a:solidFill>
                  <a:schemeClr val="accent1">
                    <a:lumMod val="75000"/>
                  </a:schemeClr>
                </a:solidFill>
              </a:rPr>
              <a:t>What is Hadoop?</a:t>
            </a:r>
          </a:p>
        </p:txBody>
      </p:sp>
      <p:pic>
        <p:nvPicPr>
          <p:cNvPr id="7" name="Content Placeholder 6"/>
          <p:cNvPicPr>
            <a:picLocks noGrp="1" noChangeAspect="1"/>
          </p:cNvPicPr>
          <p:nvPr>
            <p:ph idx="1"/>
          </p:nvPr>
        </p:nvPicPr>
        <p:blipFill>
          <a:blip r:embed="rId2"/>
          <a:stretch>
            <a:fillRect/>
          </a:stretch>
        </p:blipFill>
        <p:spPr>
          <a:xfrm>
            <a:off x="838200" y="3016250"/>
            <a:ext cx="6153150" cy="3537743"/>
          </a:xfrm>
          <a:prstGeom prst="rect">
            <a:avLst/>
          </a:prstGeom>
        </p:spPr>
      </p:pic>
      <p:sp>
        <p:nvSpPr>
          <p:cNvPr id="6" name="Rectangle 5"/>
          <p:cNvSpPr/>
          <p:nvPr/>
        </p:nvSpPr>
        <p:spPr>
          <a:xfrm>
            <a:off x="1055370" y="1891804"/>
            <a:ext cx="10797540" cy="1015663"/>
          </a:xfrm>
          <a:prstGeom prst="rect">
            <a:avLst/>
          </a:prstGeom>
        </p:spPr>
        <p:txBody>
          <a:bodyPr wrap="square">
            <a:spAutoFit/>
          </a:bodyPr>
          <a:lstStyle/>
          <a:p>
            <a:r>
              <a:rPr lang="en-US" sz="2000" dirty="0"/>
              <a:t>Hadoop is an open source, Java-based programming framework that supports the processing and storage of extremely large data sets in a distributed computing environment. It is part of the Apache project sponsored by the Apache Software Foundation.</a:t>
            </a:r>
          </a:p>
        </p:txBody>
      </p:sp>
    </p:spTree>
    <p:extLst>
      <p:ext uri="{BB962C8B-B14F-4D97-AF65-F5344CB8AC3E}">
        <p14:creationId xmlns:p14="http://schemas.microsoft.com/office/powerpoint/2010/main" val="53554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Hadoop Processes</a:t>
            </a:r>
          </a:p>
        </p:txBody>
      </p:sp>
      <p:sp>
        <p:nvSpPr>
          <p:cNvPr id="3" name="Content Placeholder 2"/>
          <p:cNvSpPr>
            <a:spLocks noGrp="1"/>
          </p:cNvSpPr>
          <p:nvPr>
            <p:ph idx="1"/>
          </p:nvPr>
        </p:nvSpPr>
        <p:spPr/>
        <p:txBody>
          <a:bodyPr/>
          <a:lstStyle/>
          <a:p>
            <a:r>
              <a:rPr lang="en-US" dirty="0"/>
              <a:t>Basically Hadoop processes can be start and stop multiple ways</a:t>
            </a:r>
          </a:p>
          <a:p>
            <a:pPr marL="0" indent="0">
              <a:buNone/>
            </a:pPr>
            <a:r>
              <a:rPr lang="en-US" sz="1800" b="1" dirty="0"/>
              <a:t>1- start-all.sh and stop-all.sh</a:t>
            </a:r>
          </a:p>
          <a:p>
            <a:pPr marL="0" indent="0">
              <a:buNone/>
            </a:pPr>
            <a:r>
              <a:rPr lang="en-US" sz="1800" b="1" dirty="0"/>
              <a:t>2- start.dfs.sh, stop.dfs.sh and start-yarn.sh, stop-yarn.sh</a:t>
            </a:r>
          </a:p>
          <a:p>
            <a:pPr marL="0" indent="0">
              <a:buNone/>
            </a:pPr>
            <a:r>
              <a:rPr lang="en-US" sz="1800" b="1" dirty="0"/>
              <a:t>3- hadoop.daemon.sh start </a:t>
            </a:r>
            <a:r>
              <a:rPr lang="en-US" sz="1800" b="1" dirty="0" err="1"/>
              <a:t>namenode</a:t>
            </a:r>
            <a:r>
              <a:rPr lang="en-US" sz="1800" b="1" dirty="0"/>
              <a:t>/</a:t>
            </a:r>
            <a:r>
              <a:rPr lang="en-US" sz="1800" b="1" dirty="0" err="1"/>
              <a:t>datanode</a:t>
            </a:r>
            <a:r>
              <a:rPr lang="en-US" sz="1800" b="1" dirty="0"/>
              <a:t> and hadoop.daemon.sh stop </a:t>
            </a:r>
            <a:r>
              <a:rPr lang="en-US" sz="1800" b="1" dirty="0" err="1"/>
              <a:t>namenode</a:t>
            </a:r>
            <a:r>
              <a:rPr lang="en-US" sz="1800" b="1" dirty="0"/>
              <a:t>/</a:t>
            </a:r>
            <a:r>
              <a:rPr lang="en-US" sz="1800" b="1" dirty="0" err="1"/>
              <a:t>datanode</a:t>
            </a:r>
            <a:endParaRPr lang="en-US" sz="1800" b="1" dirty="0"/>
          </a:p>
          <a:p>
            <a:pPr marL="0" indent="0">
              <a:buNone/>
            </a:pPr>
            <a:endParaRPr lang="en-US" sz="1800" b="1" dirty="0"/>
          </a:p>
          <a:p>
            <a:pPr marL="0" indent="0">
              <a:buNone/>
            </a:pPr>
            <a:r>
              <a:rPr lang="en-US" sz="1800" b="1" dirty="0"/>
              <a:t>When you start Hadoop below process will get start</a:t>
            </a:r>
          </a:p>
          <a:p>
            <a:pPr marL="342900" indent="-342900">
              <a:buAutoNum type="arabicPeriod"/>
            </a:pPr>
            <a:r>
              <a:rPr lang="en-US" sz="1800" b="1" dirty="0" err="1"/>
              <a:t>NameNode</a:t>
            </a:r>
            <a:endParaRPr lang="en-US" sz="1800" b="1" dirty="0"/>
          </a:p>
          <a:p>
            <a:pPr marL="342900" indent="-342900">
              <a:buAutoNum type="arabicPeriod"/>
            </a:pPr>
            <a:r>
              <a:rPr lang="en-US" sz="1800" b="1" dirty="0"/>
              <a:t>Secondary </a:t>
            </a:r>
            <a:r>
              <a:rPr lang="en-US" sz="1800" b="1" dirty="0" err="1"/>
              <a:t>NameNode</a:t>
            </a:r>
            <a:endParaRPr lang="en-US" sz="1800" b="1" dirty="0"/>
          </a:p>
          <a:p>
            <a:pPr marL="342900" indent="-342900">
              <a:buAutoNum type="arabicPeriod"/>
            </a:pPr>
            <a:r>
              <a:rPr lang="en-US" sz="1800" b="1" dirty="0" err="1"/>
              <a:t>Jobtracker</a:t>
            </a:r>
            <a:endParaRPr lang="en-US" sz="1800" b="1" dirty="0"/>
          </a:p>
          <a:p>
            <a:pPr marL="342900" indent="-342900">
              <a:buAutoNum type="arabicPeriod"/>
            </a:pPr>
            <a:r>
              <a:rPr lang="en-US" sz="1800" b="1" dirty="0" err="1"/>
              <a:t>DataNode</a:t>
            </a:r>
            <a:endParaRPr lang="en-US" sz="1800" b="1" dirty="0"/>
          </a:p>
          <a:p>
            <a:pPr marL="342900" indent="-342900">
              <a:buAutoNum type="arabicPeriod"/>
            </a:pPr>
            <a:r>
              <a:rPr lang="en-US" sz="1800" b="1" dirty="0" err="1"/>
              <a:t>TaskTracker</a:t>
            </a:r>
            <a:endParaRPr lang="en-US" sz="1800" b="1" dirty="0"/>
          </a:p>
          <a:p>
            <a:pPr marL="0" indent="0">
              <a:buNone/>
            </a:pPr>
            <a:endParaRPr lang="en-US" sz="1800" b="1" dirty="0"/>
          </a:p>
          <a:p>
            <a:pPr marL="0" indent="0">
              <a:buNone/>
            </a:pPr>
            <a:endParaRPr lang="en-US" sz="1800" b="1" dirty="0"/>
          </a:p>
        </p:txBody>
      </p:sp>
    </p:spTree>
    <p:extLst>
      <p:ext uri="{BB962C8B-B14F-4D97-AF65-F5344CB8AC3E}">
        <p14:creationId xmlns:p14="http://schemas.microsoft.com/office/powerpoint/2010/main" val="4210123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Node and Data Node</a:t>
            </a:r>
          </a:p>
        </p:txBody>
      </p:sp>
      <p:pic>
        <p:nvPicPr>
          <p:cNvPr id="4" name="Content Placeholder 3"/>
          <p:cNvPicPr>
            <a:picLocks noGrp="1" noChangeAspect="1"/>
          </p:cNvPicPr>
          <p:nvPr>
            <p:ph idx="1"/>
          </p:nvPr>
        </p:nvPicPr>
        <p:blipFill>
          <a:blip r:embed="rId2"/>
          <a:stretch>
            <a:fillRect/>
          </a:stretch>
        </p:blipFill>
        <p:spPr>
          <a:xfrm>
            <a:off x="1914525" y="2158206"/>
            <a:ext cx="8362950" cy="3686175"/>
          </a:xfrm>
          <a:prstGeom prst="rect">
            <a:avLst/>
          </a:prstGeom>
        </p:spPr>
      </p:pic>
    </p:spTree>
    <p:extLst>
      <p:ext uri="{BB962C8B-B14F-4D97-AF65-F5344CB8AC3E}">
        <p14:creationId xmlns:p14="http://schemas.microsoft.com/office/powerpoint/2010/main" val="210502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975"/>
          </a:xfrm>
        </p:spPr>
        <p:txBody>
          <a:bodyPr/>
          <a:lstStyle/>
          <a:p>
            <a:r>
              <a:rPr lang="en-US" dirty="0" err="1"/>
              <a:t>JobTracker</a:t>
            </a:r>
            <a:r>
              <a:rPr lang="en-US" dirty="0"/>
              <a:t> and </a:t>
            </a:r>
            <a:r>
              <a:rPr lang="en-US" dirty="0" err="1"/>
              <a:t>TaskTracker</a:t>
            </a:r>
            <a:endParaRPr lang="en-US" dirty="0"/>
          </a:p>
        </p:txBody>
      </p:sp>
      <p:pic>
        <p:nvPicPr>
          <p:cNvPr id="12290" name="Picture 2" descr="Image result for jobtracker and tasktracker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43600" y="1690688"/>
            <a:ext cx="5124450" cy="35737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57299" y="1323975"/>
            <a:ext cx="4610101" cy="2862322"/>
          </a:xfrm>
          <a:prstGeom prst="rect">
            <a:avLst/>
          </a:prstGeom>
        </p:spPr>
        <p:txBody>
          <a:bodyPr wrap="square">
            <a:spAutoFit/>
          </a:bodyPr>
          <a:lstStyle/>
          <a:p>
            <a:r>
              <a:rPr lang="en-US" b="1" dirty="0" err="1"/>
              <a:t>JobTracker</a:t>
            </a:r>
            <a:r>
              <a:rPr lang="en-US" b="1" dirty="0"/>
              <a:t>:</a:t>
            </a:r>
          </a:p>
          <a:p>
            <a:r>
              <a:rPr lang="en-US" dirty="0"/>
              <a:t>1. </a:t>
            </a:r>
            <a:r>
              <a:rPr lang="en-US" dirty="0" err="1"/>
              <a:t>JobTracker</a:t>
            </a:r>
            <a:r>
              <a:rPr lang="en-US" dirty="0"/>
              <a:t> process runs on a separate node and not usually on a </a:t>
            </a:r>
            <a:r>
              <a:rPr lang="en-US" dirty="0" err="1"/>
              <a:t>DataNode</a:t>
            </a:r>
            <a:r>
              <a:rPr lang="en-US" dirty="0"/>
              <a:t>.</a:t>
            </a:r>
          </a:p>
          <a:p>
            <a:r>
              <a:rPr lang="en-US" dirty="0"/>
              <a:t>2. </a:t>
            </a:r>
            <a:r>
              <a:rPr lang="en-US" dirty="0" err="1"/>
              <a:t>JobTracker</a:t>
            </a:r>
            <a:r>
              <a:rPr lang="en-US" dirty="0"/>
              <a:t> receives the requests for MapReduce execution from the client.</a:t>
            </a:r>
          </a:p>
          <a:p>
            <a:r>
              <a:rPr lang="en-US" dirty="0"/>
              <a:t>3. </a:t>
            </a:r>
            <a:r>
              <a:rPr lang="en-US" dirty="0" err="1"/>
              <a:t>JobTracker</a:t>
            </a:r>
            <a:r>
              <a:rPr lang="en-US" dirty="0"/>
              <a:t> talks to the </a:t>
            </a:r>
            <a:r>
              <a:rPr lang="en-US" dirty="0" err="1"/>
              <a:t>NameNode</a:t>
            </a:r>
            <a:r>
              <a:rPr lang="en-US" dirty="0"/>
              <a:t> to determine the location of the data.</a:t>
            </a:r>
          </a:p>
          <a:p>
            <a:r>
              <a:rPr lang="en-US" dirty="0"/>
              <a:t>4. </a:t>
            </a:r>
            <a:r>
              <a:rPr lang="en-US" dirty="0" err="1"/>
              <a:t>JobTracker</a:t>
            </a:r>
            <a:r>
              <a:rPr lang="en-US" dirty="0"/>
              <a:t> monitors the individual </a:t>
            </a:r>
            <a:r>
              <a:rPr lang="en-US" dirty="0" err="1"/>
              <a:t>TaskTrackers</a:t>
            </a:r>
            <a:r>
              <a:rPr lang="en-US" dirty="0"/>
              <a:t> and the submits back the overall status of the job back to the client.</a:t>
            </a:r>
          </a:p>
        </p:txBody>
      </p:sp>
      <p:sp>
        <p:nvSpPr>
          <p:cNvPr id="5" name="Rectangle 4"/>
          <p:cNvSpPr/>
          <p:nvPr/>
        </p:nvSpPr>
        <p:spPr>
          <a:xfrm>
            <a:off x="1257299" y="4329172"/>
            <a:ext cx="7467601" cy="2308324"/>
          </a:xfrm>
          <a:prstGeom prst="rect">
            <a:avLst/>
          </a:prstGeom>
        </p:spPr>
        <p:txBody>
          <a:bodyPr wrap="square">
            <a:spAutoFit/>
          </a:bodyPr>
          <a:lstStyle/>
          <a:p>
            <a:r>
              <a:rPr lang="en-US" b="1" dirty="0"/>
              <a:t>Task Tracker:</a:t>
            </a:r>
          </a:p>
          <a:p>
            <a:pPr marL="342900" indent="-342900">
              <a:buAutoNum type="arabicPeriod"/>
            </a:pPr>
            <a:r>
              <a:rPr lang="en-US" dirty="0" err="1"/>
              <a:t>TaskTracker</a:t>
            </a:r>
            <a:r>
              <a:rPr lang="en-US" dirty="0"/>
              <a:t> runs on </a:t>
            </a:r>
            <a:r>
              <a:rPr lang="en-US" dirty="0" err="1"/>
              <a:t>DataNode</a:t>
            </a:r>
            <a:r>
              <a:rPr lang="en-US" dirty="0"/>
              <a:t>.</a:t>
            </a:r>
          </a:p>
          <a:p>
            <a:pPr marL="342900" indent="-342900">
              <a:buFontTx/>
              <a:buAutoNum type="arabicPeriod"/>
            </a:pPr>
            <a:r>
              <a:rPr lang="en-US" dirty="0" err="1"/>
              <a:t>TaskTrackers</a:t>
            </a:r>
            <a:r>
              <a:rPr lang="en-US" dirty="0"/>
              <a:t> will be assigned Mapper and Reducer tasks to execute by </a:t>
            </a:r>
            <a:r>
              <a:rPr lang="en-US" dirty="0" err="1"/>
              <a:t>JobTracker</a:t>
            </a:r>
            <a:r>
              <a:rPr lang="en-US" dirty="0"/>
              <a:t>.</a:t>
            </a:r>
          </a:p>
          <a:p>
            <a:pPr marL="342900" indent="-342900">
              <a:buFontTx/>
              <a:buAutoNum type="arabicPeriod"/>
            </a:pPr>
            <a:r>
              <a:rPr lang="en-US" dirty="0" err="1"/>
              <a:t>TaskTracker</a:t>
            </a:r>
            <a:r>
              <a:rPr lang="en-US" dirty="0"/>
              <a:t> will be in constant communication with the </a:t>
            </a:r>
            <a:r>
              <a:rPr lang="en-US" dirty="0" err="1"/>
              <a:t>JobTracker</a:t>
            </a:r>
            <a:r>
              <a:rPr lang="en-US" dirty="0"/>
              <a:t> signaling the progress of the task in execution.</a:t>
            </a:r>
          </a:p>
          <a:p>
            <a:pPr marL="342900" indent="-342900">
              <a:buAutoNum type="arabicPeriod"/>
            </a:pPr>
            <a:r>
              <a:rPr lang="en-US" dirty="0"/>
              <a:t>When TT becomes unresponsive, JT will assign the task executed by the TT to another node.  </a:t>
            </a:r>
          </a:p>
        </p:txBody>
      </p:sp>
    </p:spTree>
    <p:extLst>
      <p:ext uri="{BB962C8B-B14F-4D97-AF65-F5344CB8AC3E}">
        <p14:creationId xmlns:p14="http://schemas.microsoft.com/office/powerpoint/2010/main" val="73171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Hadoop Architecture</a:t>
            </a:r>
          </a:p>
        </p:txBody>
      </p:sp>
      <p:pic>
        <p:nvPicPr>
          <p:cNvPr id="4" name="Content Placeholder 3"/>
          <p:cNvPicPr>
            <a:picLocks noGrp="1" noChangeAspect="1"/>
          </p:cNvPicPr>
          <p:nvPr>
            <p:ph idx="1"/>
          </p:nvPr>
        </p:nvPicPr>
        <p:blipFill>
          <a:blip r:embed="rId2"/>
          <a:stretch>
            <a:fillRect/>
          </a:stretch>
        </p:blipFill>
        <p:spPr>
          <a:xfrm>
            <a:off x="3760470" y="1907858"/>
            <a:ext cx="7498079" cy="4390072"/>
          </a:xfrm>
          <a:prstGeom prst="rect">
            <a:avLst/>
          </a:prstGeom>
        </p:spPr>
      </p:pic>
      <p:sp>
        <p:nvSpPr>
          <p:cNvPr id="5" name="Rectangle 4"/>
          <p:cNvSpPr/>
          <p:nvPr/>
        </p:nvSpPr>
        <p:spPr>
          <a:xfrm>
            <a:off x="925830" y="2010728"/>
            <a:ext cx="2834640" cy="3139321"/>
          </a:xfrm>
          <a:prstGeom prst="rect">
            <a:avLst/>
          </a:prstGeom>
        </p:spPr>
        <p:txBody>
          <a:bodyPr wrap="square">
            <a:spAutoFit/>
          </a:bodyPr>
          <a:lstStyle/>
          <a:p>
            <a:r>
              <a:rPr lang="en-US" b="1" dirty="0">
                <a:solidFill>
                  <a:schemeClr val="accent2">
                    <a:lumMod val="75000"/>
                  </a:schemeClr>
                </a:solidFill>
              </a:rPr>
              <a:t>Hadoop is a master slave architecture</a:t>
            </a:r>
          </a:p>
          <a:p>
            <a:endParaRPr lang="en-US" b="1" dirty="0">
              <a:solidFill>
                <a:schemeClr val="accent2">
                  <a:lumMod val="75000"/>
                </a:schemeClr>
              </a:solidFill>
            </a:endParaRPr>
          </a:p>
          <a:p>
            <a:r>
              <a:rPr lang="en-US" b="1" dirty="0">
                <a:solidFill>
                  <a:schemeClr val="accent2">
                    <a:lumMod val="75000"/>
                  </a:schemeClr>
                </a:solidFill>
              </a:rPr>
              <a:t>Masters are:</a:t>
            </a:r>
          </a:p>
          <a:p>
            <a:r>
              <a:rPr lang="en-US" b="1" dirty="0" err="1">
                <a:solidFill>
                  <a:schemeClr val="accent2">
                    <a:lumMod val="75000"/>
                  </a:schemeClr>
                </a:solidFill>
              </a:rPr>
              <a:t>NameNode</a:t>
            </a:r>
            <a:endParaRPr lang="en-US" b="1" dirty="0">
              <a:solidFill>
                <a:schemeClr val="accent2">
                  <a:lumMod val="75000"/>
                </a:schemeClr>
              </a:solidFill>
            </a:endParaRPr>
          </a:p>
          <a:p>
            <a:r>
              <a:rPr lang="en-US" b="1" dirty="0" err="1">
                <a:solidFill>
                  <a:schemeClr val="accent2">
                    <a:lumMod val="75000"/>
                  </a:schemeClr>
                </a:solidFill>
              </a:rPr>
              <a:t>Secindary</a:t>
            </a:r>
            <a:r>
              <a:rPr lang="en-US" b="1" dirty="0">
                <a:solidFill>
                  <a:schemeClr val="accent2">
                    <a:lumMod val="75000"/>
                  </a:schemeClr>
                </a:solidFill>
              </a:rPr>
              <a:t> </a:t>
            </a:r>
            <a:r>
              <a:rPr lang="en-US" b="1" dirty="0" err="1">
                <a:solidFill>
                  <a:schemeClr val="accent2">
                    <a:lumMod val="75000"/>
                  </a:schemeClr>
                </a:solidFill>
              </a:rPr>
              <a:t>NameNode</a:t>
            </a:r>
            <a:endParaRPr lang="en-US" b="1" dirty="0">
              <a:solidFill>
                <a:schemeClr val="accent2">
                  <a:lumMod val="75000"/>
                </a:schemeClr>
              </a:solidFill>
            </a:endParaRPr>
          </a:p>
          <a:p>
            <a:r>
              <a:rPr lang="en-US" b="1" dirty="0">
                <a:solidFill>
                  <a:schemeClr val="accent2">
                    <a:lumMod val="75000"/>
                  </a:schemeClr>
                </a:solidFill>
              </a:rPr>
              <a:t>Job Tracker</a:t>
            </a:r>
          </a:p>
          <a:p>
            <a:endParaRPr lang="en-US" b="1" dirty="0">
              <a:solidFill>
                <a:schemeClr val="accent2">
                  <a:lumMod val="75000"/>
                </a:schemeClr>
              </a:solidFill>
            </a:endParaRPr>
          </a:p>
          <a:p>
            <a:r>
              <a:rPr lang="en-US" b="1" dirty="0">
                <a:solidFill>
                  <a:schemeClr val="accent2">
                    <a:lumMod val="75000"/>
                  </a:schemeClr>
                </a:solidFill>
              </a:rPr>
              <a:t>Slaves are:</a:t>
            </a:r>
          </a:p>
          <a:p>
            <a:r>
              <a:rPr lang="en-US" b="1" dirty="0">
                <a:solidFill>
                  <a:schemeClr val="accent2">
                    <a:lumMod val="75000"/>
                  </a:schemeClr>
                </a:solidFill>
              </a:rPr>
              <a:t>Data Node</a:t>
            </a:r>
          </a:p>
          <a:p>
            <a:r>
              <a:rPr lang="en-US" b="1" dirty="0">
                <a:solidFill>
                  <a:schemeClr val="accent2">
                    <a:lumMod val="75000"/>
                  </a:schemeClr>
                </a:solidFill>
              </a:rPr>
              <a:t>Task Tracker</a:t>
            </a:r>
          </a:p>
        </p:txBody>
      </p:sp>
    </p:spTree>
    <p:extLst>
      <p:ext uri="{BB962C8B-B14F-4D97-AF65-F5344CB8AC3E}">
        <p14:creationId xmlns:p14="http://schemas.microsoft.com/office/powerpoint/2010/main" val="104525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875"/>
            <a:ext cx="10515600" cy="752475"/>
          </a:xfrm>
        </p:spPr>
        <p:txBody>
          <a:bodyPr>
            <a:normAutofit fontScale="90000"/>
          </a:bodyPr>
          <a:lstStyle/>
          <a:p>
            <a:pPr algn="ctr"/>
            <a:br>
              <a:rPr lang="en-US" b="1" i="1" dirty="0">
                <a:solidFill>
                  <a:schemeClr val="accent1">
                    <a:lumMod val="75000"/>
                  </a:schemeClr>
                </a:solidFill>
              </a:rPr>
            </a:br>
            <a:r>
              <a:rPr lang="en-US" b="1" i="1" dirty="0">
                <a:solidFill>
                  <a:schemeClr val="accent1">
                    <a:lumMod val="75000"/>
                  </a:schemeClr>
                </a:solidFill>
              </a:rPr>
              <a:t>What is MapReduce?</a:t>
            </a:r>
            <a:br>
              <a:rPr lang="en-US" b="1" i="1" dirty="0">
                <a:solidFill>
                  <a:schemeClr val="accent1">
                    <a:lumMod val="75000"/>
                  </a:schemeClr>
                </a:solidFill>
              </a:rPr>
            </a:br>
            <a:endParaRPr lang="en-US" dirty="0"/>
          </a:p>
        </p:txBody>
      </p:sp>
      <p:sp>
        <p:nvSpPr>
          <p:cNvPr id="3" name="Content Placeholder 2"/>
          <p:cNvSpPr>
            <a:spLocks noGrp="1"/>
          </p:cNvSpPr>
          <p:nvPr>
            <p:ph idx="1"/>
          </p:nvPr>
        </p:nvSpPr>
        <p:spPr>
          <a:xfrm>
            <a:off x="1051560" y="1407796"/>
            <a:ext cx="9121140" cy="4448174"/>
          </a:xfrm>
        </p:spPr>
        <p:txBody>
          <a:bodyPr>
            <a:normAutofit fontScale="85000" lnSpcReduction="20000"/>
          </a:bodyPr>
          <a:lstStyle/>
          <a:p>
            <a:endParaRPr lang="en-US" dirty="0"/>
          </a:p>
          <a:p>
            <a:r>
              <a:rPr lang="en-US" dirty="0"/>
              <a:t>The term MapReduce actually refers to two separate and distinct tasks that Hadoop programs perform. </a:t>
            </a:r>
          </a:p>
          <a:p>
            <a:endParaRPr lang="en-US" dirty="0"/>
          </a:p>
          <a:p>
            <a:r>
              <a:rPr lang="en-US" dirty="0"/>
              <a:t>The first is the map job, which takes a set of data and converts it into another set of data, where individual elements are broken down into tuples (key/value pairs).</a:t>
            </a:r>
          </a:p>
          <a:p>
            <a:endParaRPr lang="en-US" dirty="0"/>
          </a:p>
          <a:p>
            <a:r>
              <a:rPr lang="en-US" dirty="0"/>
              <a:t>The reduce job takes the output from a map as input and combines those data tuples into a smaller set of tuples. As the sequence of the name MapReduce implies, the reduce job is always performed after the map job.</a:t>
            </a:r>
          </a:p>
          <a:p>
            <a:r>
              <a:rPr lang="en-US" dirty="0"/>
              <a:t>MapReduce for data processing</a:t>
            </a:r>
          </a:p>
        </p:txBody>
      </p:sp>
    </p:spTree>
    <p:extLst>
      <p:ext uri="{BB962C8B-B14F-4D97-AF65-F5344CB8AC3E}">
        <p14:creationId xmlns:p14="http://schemas.microsoft.com/office/powerpoint/2010/main" val="52941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MapReduce Flow</a:t>
            </a:r>
          </a:p>
        </p:txBody>
      </p:sp>
      <p:pic>
        <p:nvPicPr>
          <p:cNvPr id="10242" name="Picture 2" descr="Image result for hadoop process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2947" y="1915319"/>
            <a:ext cx="5891213"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49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6127</TotalTime>
  <Words>1456</Words>
  <Application>Microsoft Office PowerPoint</Application>
  <PresentationFormat>Widescreen</PresentationFormat>
  <Paragraphs>149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Agenda </vt:lpstr>
      <vt:lpstr>What is Hadoop?</vt:lpstr>
      <vt:lpstr>Hadoop Processes</vt:lpstr>
      <vt:lpstr>Name Node and Data Node</vt:lpstr>
      <vt:lpstr>JobTracker and TaskTracker</vt:lpstr>
      <vt:lpstr>Hadoop Architecture</vt:lpstr>
      <vt:lpstr> What is MapReduce? </vt:lpstr>
      <vt:lpstr>MapReduce Flow</vt:lpstr>
      <vt:lpstr>How Input data splits?</vt:lpstr>
      <vt:lpstr>Anatomy of MapReduce</vt:lpstr>
      <vt:lpstr>Input data processing flow</vt:lpstr>
      <vt:lpstr>Input format differences</vt:lpstr>
      <vt:lpstr>Ex: Process input and produce output</vt:lpstr>
      <vt:lpstr>MR1 VS MR2 (YARN)</vt:lpstr>
      <vt:lpstr>Hadoop 2 Architecture</vt:lpstr>
      <vt:lpstr>Replication and rack awareness</vt:lpstr>
      <vt:lpstr>Hadoop basic commands</vt:lpstr>
      <vt:lpstr>Different Data Storage Formats</vt:lpstr>
      <vt:lpstr>Different data storage format Continues..</vt:lpstr>
      <vt:lpstr>Different data storage format Continues..</vt:lpstr>
      <vt:lpstr>Different data storage format Continues..</vt:lpstr>
      <vt:lpstr>Uses Of JSON</vt:lpstr>
      <vt:lpstr>Avro VS Parquet when reading</vt:lpstr>
      <vt:lpstr>Example of columnar storage</vt:lpstr>
      <vt:lpstr>PowerPoint Presentation</vt:lpstr>
    </vt:vector>
  </TitlesOfParts>
  <Company>Allstate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Architecture</dc:title>
  <dc:creator>Dubala, Gavaskar (Syntel)</dc:creator>
  <cp:lastModifiedBy>Pasupula, Maheshwar (Syntel)</cp:lastModifiedBy>
  <cp:revision>74</cp:revision>
  <dcterms:created xsi:type="dcterms:W3CDTF">2017-12-13T05:01:46Z</dcterms:created>
  <dcterms:modified xsi:type="dcterms:W3CDTF">2018-11-16T07:08:30Z</dcterms:modified>
</cp:coreProperties>
</file>