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tbO5Akeis7VF2Xz6Cv81VFNx3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0"/>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0"/>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0"/>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0"/>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9"/>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9"/>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9"/>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2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22"/>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2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3"/>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2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25"/>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25"/>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26"/>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2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27"/>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202850" y="44950"/>
            <a:ext cx="6255300" cy="656400"/>
          </a:xfrm>
          <a:prstGeom prst="rect">
            <a:avLst/>
          </a:prstGeom>
          <a:solidFill>
            <a:schemeClr val="lt1"/>
          </a:solidFill>
          <a:ln cap="flat" cmpd="sng" w="28575">
            <a:solidFill>
              <a:srgbClr val="FF9900"/>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800">
                <a:latin typeface="Comic Sans MS"/>
                <a:ea typeface="Comic Sans MS"/>
                <a:cs typeface="Comic Sans MS"/>
                <a:sym typeface="Comic Sans MS"/>
              </a:rPr>
              <a:t>Data Science SQL Mini-Project L1</a:t>
            </a:r>
            <a:endParaRPr b="1" sz="2800">
              <a:latin typeface="Comic Sans MS"/>
              <a:ea typeface="Comic Sans MS"/>
              <a:cs typeface="Comic Sans MS"/>
              <a:sym typeface="Comic Sans MS"/>
            </a:endParaRPr>
          </a:p>
        </p:txBody>
      </p:sp>
      <p:sp>
        <p:nvSpPr>
          <p:cNvPr id="64" name="Google Shape;64;p1"/>
          <p:cNvSpPr txBox="1"/>
          <p:nvPr>
            <p:ph idx="1" type="subTitle"/>
          </p:nvPr>
        </p:nvSpPr>
        <p:spPr>
          <a:xfrm>
            <a:off x="71925" y="809300"/>
            <a:ext cx="8974200" cy="4154400"/>
          </a:xfrm>
          <a:prstGeom prst="rect">
            <a:avLst/>
          </a:prstGeom>
          <a:solidFill>
            <a:schemeClr val="lt1"/>
          </a:solid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150000"/>
              <a:buNone/>
            </a:pPr>
            <a:r>
              <a:rPr lang="en" sz="6400" u="sng">
                <a:solidFill>
                  <a:srgbClr val="FF9900"/>
                </a:solidFill>
              </a:rPr>
              <a:t>PROJECT OVERVIEW </a:t>
            </a:r>
            <a:r>
              <a:rPr lang="en" sz="7200" u="sng">
                <a:solidFill>
                  <a:srgbClr val="FF9900"/>
                </a:solidFill>
              </a:rPr>
              <a:t>:-</a:t>
            </a:r>
            <a:r>
              <a:rPr lang="en" sz="7200">
                <a:solidFill>
                  <a:schemeClr val="dk1"/>
                </a:solidFill>
              </a:rPr>
              <a:t> </a:t>
            </a:r>
            <a:r>
              <a:rPr lang="en" sz="5600">
                <a:solidFill>
                  <a:schemeClr val="dk1"/>
                </a:solidFill>
              </a:rPr>
              <a:t>This project involves analyzing a dataset containing information about used cars through SQL queries, the project aims to provide insights and trends within the data that can provide valuable business insights to stakeholders in the automotive industry.</a:t>
            </a:r>
            <a:br>
              <a:rPr lang="en" sz="5600">
                <a:solidFill>
                  <a:schemeClr val="dk1"/>
                </a:solidFill>
              </a:rPr>
            </a:br>
            <a:br>
              <a:rPr lang="en" sz="5600">
                <a:solidFill>
                  <a:schemeClr val="dk1"/>
                </a:solidFill>
              </a:rPr>
            </a:br>
            <a:r>
              <a:rPr lang="en" sz="5600" u="sng">
                <a:solidFill>
                  <a:srgbClr val="FF9900"/>
                </a:solidFill>
              </a:rPr>
              <a:t>The project involves several key steps:</a:t>
            </a:r>
            <a:endParaRPr sz="5600" u="sng">
              <a:solidFill>
                <a:srgbClr val="FF9900"/>
              </a:solidFill>
            </a:endParaRPr>
          </a:p>
          <a:p>
            <a:pPr indent="0" lvl="0" marL="0" rtl="0" algn="l">
              <a:lnSpc>
                <a:spcPct val="100000"/>
              </a:lnSpc>
              <a:spcBef>
                <a:spcPts val="0"/>
              </a:spcBef>
              <a:spcAft>
                <a:spcPts val="0"/>
              </a:spcAft>
              <a:buSzPct val="171428"/>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Data exploration</a:t>
            </a:r>
            <a:br>
              <a:rPr lang="en" sz="5600">
                <a:solidFill>
                  <a:schemeClr val="dk1"/>
                </a:solidFill>
              </a:rPr>
            </a:br>
            <a:r>
              <a:rPr lang="en" sz="5600">
                <a:solidFill>
                  <a:schemeClr val="dk1"/>
                </a:solidFill>
              </a:rPr>
              <a:t>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Query optimization</a:t>
            </a:r>
            <a:br>
              <a:rPr lang="en" sz="5600">
                <a:solidFill>
                  <a:schemeClr val="dk1"/>
                </a:solidFill>
              </a:rPr>
            </a:b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Insight generation</a:t>
            </a:r>
            <a:endParaRPr sz="5600">
              <a:solidFill>
                <a:schemeClr val="dk1"/>
              </a:solidFill>
            </a:endParaRPr>
          </a:p>
          <a:p>
            <a:pPr indent="0" lvl="0" marL="0" rtl="0" algn="l">
              <a:lnSpc>
                <a:spcPct val="100000"/>
              </a:lnSpc>
              <a:spcBef>
                <a:spcPts val="0"/>
              </a:spcBef>
              <a:spcAft>
                <a:spcPts val="0"/>
              </a:spcAft>
              <a:buSzPct val="171428"/>
              <a:buNone/>
            </a:pPr>
            <a:r>
              <a:t/>
            </a: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Business recommendations</a:t>
            </a:r>
            <a:br>
              <a:rPr lang="en" sz="5600">
                <a:solidFill>
                  <a:schemeClr val="dk1"/>
                </a:solidFill>
              </a:rPr>
            </a:br>
            <a:endParaRPr sz="5600">
              <a:solidFill>
                <a:schemeClr val="dk1"/>
              </a:solidFill>
            </a:endParaRPr>
          </a:p>
          <a:p>
            <a:pPr indent="-317500" lvl="0" marL="457200" rtl="0" algn="l">
              <a:lnSpc>
                <a:spcPct val="100000"/>
              </a:lnSpc>
              <a:spcBef>
                <a:spcPts val="0"/>
              </a:spcBef>
              <a:spcAft>
                <a:spcPts val="0"/>
              </a:spcAft>
              <a:buClr>
                <a:schemeClr val="dk1"/>
              </a:buClr>
              <a:buSzPct val="100000"/>
              <a:buChar char="●"/>
            </a:pPr>
            <a:r>
              <a:rPr lang="en" sz="5600">
                <a:solidFill>
                  <a:schemeClr val="dk1"/>
                </a:solidFill>
              </a:rPr>
              <a:t>Presentation</a:t>
            </a:r>
            <a:br>
              <a:rPr lang="en" sz="5600">
                <a:solidFill>
                  <a:srgbClr val="FF9900"/>
                </a:solidFill>
              </a:rPr>
            </a:br>
            <a:br>
              <a:rPr lang="en" sz="5600">
                <a:solidFill>
                  <a:srgbClr val="FF9900"/>
                </a:solidFill>
              </a:rPr>
            </a:br>
            <a:br>
              <a:rPr lang="en" sz="5600">
                <a:solidFill>
                  <a:srgbClr val="FF9900"/>
                </a:solidFill>
              </a:rPr>
            </a:br>
            <a:br>
              <a:rPr lang="en" sz="5600">
                <a:solidFill>
                  <a:srgbClr val="FF9900"/>
                </a:solidFill>
              </a:rPr>
            </a:br>
            <a:br>
              <a:rPr lang="en" sz="5600">
                <a:solidFill>
                  <a:srgbClr val="FF9900"/>
                </a:solidFill>
              </a:rPr>
            </a:br>
            <a:r>
              <a:rPr lang="en" sz="5600">
                <a:solidFill>
                  <a:srgbClr val="FF9900"/>
                </a:solidFill>
              </a:rPr>
              <a:t>                                                                                                                             </a:t>
            </a:r>
            <a:r>
              <a:rPr lang="en" sz="4800">
                <a:solidFill>
                  <a:srgbClr val="FF9900"/>
                </a:solidFill>
              </a:rPr>
              <a:t>        </a:t>
            </a:r>
            <a:r>
              <a:rPr lang="en" sz="4800">
                <a:solidFill>
                  <a:srgbClr val="FFFF00"/>
                </a:solidFill>
              </a:rPr>
              <a:t>BY:- K.MAHESH RATNA KUMAR</a:t>
            </a:r>
            <a:br>
              <a:rPr lang="en" sz="5600">
                <a:solidFill>
                  <a:srgbClr val="FF9900"/>
                </a:solidFill>
              </a:rPr>
            </a:br>
            <a:endParaRPr sz="5600">
              <a:solidFill>
                <a:srgbClr val="FF9900"/>
              </a:solidFill>
            </a:endParaRPr>
          </a:p>
          <a:p>
            <a:pPr indent="0" lvl="0" marL="0" rtl="0" algn="l">
              <a:lnSpc>
                <a:spcPct val="100000"/>
              </a:lnSpc>
              <a:spcBef>
                <a:spcPts val="0"/>
              </a:spcBef>
              <a:spcAft>
                <a:spcPts val="0"/>
              </a:spcAft>
              <a:buSzPct val="171428"/>
              <a:buNone/>
            </a:pPr>
            <a:r>
              <a:t/>
            </a:r>
            <a:endParaRPr sz="5600">
              <a:solidFill>
                <a:srgbClr val="FF9900"/>
              </a:solidFill>
            </a:endParaRPr>
          </a:p>
          <a:p>
            <a:pPr indent="0" lvl="0" marL="0" rtl="0" algn="l">
              <a:lnSpc>
                <a:spcPct val="100000"/>
              </a:lnSpc>
              <a:spcBef>
                <a:spcPts val="0"/>
              </a:spcBef>
              <a:spcAft>
                <a:spcPts val="0"/>
              </a:spcAft>
              <a:buSzPct val="171428"/>
              <a:buNone/>
            </a:pPr>
            <a:r>
              <a:t/>
            </a:r>
            <a:endParaRPr sz="5600">
              <a:solidFill>
                <a:srgbClr val="FF9900"/>
              </a:solidFill>
            </a:endParaRPr>
          </a:p>
          <a:p>
            <a:pPr indent="0" lvl="0" marL="0" rtl="0" algn="l">
              <a:lnSpc>
                <a:spcPct val="100000"/>
              </a:lnSpc>
              <a:spcBef>
                <a:spcPts val="0"/>
              </a:spcBef>
              <a:spcAft>
                <a:spcPts val="0"/>
              </a:spcAft>
              <a:buSzPct val="171428"/>
              <a:buNone/>
            </a:pPr>
            <a:r>
              <a:t/>
            </a:r>
            <a:endParaRPr sz="5600">
              <a:solidFill>
                <a:srgbClr val="FF9900"/>
              </a:solidFill>
            </a:endParaRPr>
          </a:p>
          <a:p>
            <a:pPr indent="0" lvl="0" marL="0" rtl="0" algn="l">
              <a:lnSpc>
                <a:spcPct val="100000"/>
              </a:lnSpc>
              <a:spcBef>
                <a:spcPts val="0"/>
              </a:spcBef>
              <a:spcAft>
                <a:spcPts val="0"/>
              </a:spcAft>
              <a:buSzPct val="171428"/>
              <a:buNone/>
            </a:pPr>
            <a:r>
              <a:t/>
            </a:r>
            <a:endParaRPr sz="5600">
              <a:solidFill>
                <a:srgbClr val="FF9900"/>
              </a:solidFill>
            </a:endParaRPr>
          </a:p>
          <a:p>
            <a:pPr indent="0" lvl="0" marL="0" rtl="0" algn="l">
              <a:lnSpc>
                <a:spcPct val="100000"/>
              </a:lnSpc>
              <a:spcBef>
                <a:spcPts val="0"/>
              </a:spcBef>
              <a:spcAft>
                <a:spcPts val="0"/>
              </a:spcAft>
              <a:buSzPct val="171428"/>
              <a:buNone/>
            </a:pPr>
            <a:br>
              <a:rPr lang="en" sz="5600">
                <a:solidFill>
                  <a:srgbClr val="FF9900"/>
                </a:solidFill>
              </a:rPr>
            </a:br>
            <a:br>
              <a:rPr lang="en" sz="5600">
                <a:solidFill>
                  <a:srgbClr val="FF9900"/>
                </a:solidFill>
              </a:rPr>
            </a:br>
            <a:br>
              <a:rPr lang="en" sz="5600">
                <a:solidFill>
                  <a:srgbClr val="FF9900"/>
                </a:solidFill>
              </a:rPr>
            </a:br>
            <a:br>
              <a:rPr lang="en" sz="5600">
                <a:solidFill>
                  <a:srgbClr val="FF9900"/>
                </a:solidFill>
              </a:rPr>
            </a:br>
            <a:br>
              <a:rPr lang="en" sz="5600">
                <a:solidFill>
                  <a:srgbClr val="FF9900"/>
                </a:solidFill>
              </a:rPr>
            </a:br>
            <a:br>
              <a:rPr lang="en" sz="5600">
                <a:solidFill>
                  <a:srgbClr val="FF9900"/>
                </a:solidFill>
              </a:rPr>
            </a:br>
            <a:br>
              <a:rPr lang="en" sz="2000">
                <a:solidFill>
                  <a:srgbClr val="FF9900"/>
                </a:solidFill>
              </a:rPr>
            </a:br>
            <a:br>
              <a:rPr lang="en" sz="2000">
                <a:solidFill>
                  <a:srgbClr val="FF9900"/>
                </a:solidFill>
              </a:rPr>
            </a:br>
            <a:br>
              <a:rPr lang="en" sz="2000">
                <a:solidFill>
                  <a:srgbClr val="FF9900"/>
                </a:solidFill>
              </a:rPr>
            </a:br>
            <a:br>
              <a:rPr lang="en" sz="2000">
                <a:solidFill>
                  <a:srgbClr val="FF9900"/>
                </a:solidFill>
              </a:rPr>
            </a:br>
            <a:endParaRPr sz="200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rPr lang="en" sz="4350">
                <a:solidFill>
                  <a:srgbClr val="FF9900"/>
                </a:solidFill>
              </a:rPr>
              <a:t>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t/>
            </a:r>
            <a:endParaRPr sz="4350">
              <a:solidFill>
                <a:srgbClr val="FF9900"/>
              </a:solidFill>
            </a:endParaRPr>
          </a:p>
          <a:p>
            <a:pPr indent="0" lvl="0" marL="0" rtl="0" algn="l">
              <a:lnSpc>
                <a:spcPct val="100000"/>
              </a:lnSpc>
              <a:spcBef>
                <a:spcPts val="0"/>
              </a:spcBef>
              <a:spcAft>
                <a:spcPts val="0"/>
              </a:spcAft>
              <a:buSzPct val="220689"/>
              <a:buNone/>
            </a:pPr>
            <a:r>
              <a:rPr lang="en" sz="4350">
                <a:solidFill>
                  <a:srgbClr val="FF9900"/>
                </a:solidFill>
              </a:rPr>
              <a:t>                                                                                                                                                                                        BY:- K.MAHESH RATNA KUMAR</a:t>
            </a:r>
            <a:endParaRPr sz="4350">
              <a:solidFill>
                <a:srgbClr val="FF9900"/>
              </a:solidFill>
            </a:endParaRPr>
          </a:p>
          <a:p>
            <a:pPr indent="0" lvl="0" marL="0" rtl="0" algn="l">
              <a:lnSpc>
                <a:spcPct val="100000"/>
              </a:lnSpc>
              <a:spcBef>
                <a:spcPts val="0"/>
              </a:spcBef>
              <a:spcAft>
                <a:spcPts val="0"/>
              </a:spcAft>
              <a:buSzPct val="220689"/>
              <a:buNone/>
            </a:pPr>
            <a:br>
              <a:rPr lang="en" sz="4350">
                <a:solidFill>
                  <a:srgbClr val="FF9900"/>
                </a:solidFill>
              </a:rPr>
            </a:br>
            <a:br>
              <a:rPr lang="en" sz="4350">
                <a:solidFill>
                  <a:srgbClr val="FF9900"/>
                </a:solidFill>
              </a:rPr>
            </a:br>
            <a:br>
              <a:rPr lang="en" sz="2000">
                <a:solidFill>
                  <a:srgbClr val="FF9900"/>
                </a:solidFill>
              </a:rPr>
            </a:br>
            <a:endParaRPr sz="2000">
              <a:solidFill>
                <a:srgbClr val="FF9900"/>
              </a:solidFill>
            </a:endParaRPr>
          </a:p>
        </p:txBody>
      </p:sp>
      <p:pic>
        <p:nvPicPr>
          <p:cNvPr id="65" name="Google Shape;65;p1"/>
          <p:cNvPicPr preferRelativeResize="0"/>
          <p:nvPr/>
        </p:nvPicPr>
        <p:blipFill rotWithShape="1">
          <a:blip r:embed="rId3">
            <a:alphaModFix/>
          </a:blip>
          <a:srcRect b="0" l="0" r="0" t="0"/>
          <a:stretch/>
        </p:blipFill>
        <p:spPr>
          <a:xfrm>
            <a:off x="4496075" y="1744475"/>
            <a:ext cx="4109400" cy="210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idx="1" type="body"/>
          </p:nvPr>
        </p:nvSpPr>
        <p:spPr>
          <a:xfrm>
            <a:off x="249825" y="867050"/>
            <a:ext cx="8506200" cy="39678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6. Top 5 brands with their sales:-</a:t>
            </a:r>
            <a:br>
              <a:rPr lang="en"/>
            </a:br>
            <a:endParaRPr/>
          </a:p>
          <a:p>
            <a:pPr indent="-342900" lvl="0" marL="457200" rtl="0" algn="l">
              <a:lnSpc>
                <a:spcPct val="115000"/>
              </a:lnSpc>
              <a:spcBef>
                <a:spcPts val="1200"/>
              </a:spcBef>
              <a:spcAft>
                <a:spcPts val="0"/>
              </a:spcAft>
              <a:buSzPts val="1800"/>
              <a:buChar char="●"/>
            </a:pPr>
            <a:r>
              <a:rPr lang="en"/>
              <a:t>Helps business focus on the</a:t>
            </a:r>
            <a:br>
              <a:rPr lang="en"/>
            </a:br>
            <a:r>
              <a:rPr lang="en"/>
              <a:t>best-selling brands to maximize sales</a:t>
            </a:r>
            <a:br>
              <a:rPr lang="en"/>
            </a:br>
            <a:r>
              <a:rPr lang="en"/>
              <a:t>and meet demand effectively.</a:t>
            </a:r>
            <a:br>
              <a:rPr lang="en"/>
            </a:br>
            <a:endParaRPr/>
          </a:p>
          <a:p>
            <a:pPr indent="-342900" lvl="0" marL="457200" rtl="0" algn="l">
              <a:lnSpc>
                <a:spcPct val="115000"/>
              </a:lnSpc>
              <a:spcBef>
                <a:spcPts val="0"/>
              </a:spcBef>
              <a:spcAft>
                <a:spcPts val="0"/>
              </a:spcAft>
              <a:buSzPts val="1800"/>
              <a:buChar char="●"/>
            </a:pPr>
            <a:r>
              <a:rPr lang="en"/>
              <a:t>Also helps in inventory, sales, pricing, </a:t>
            </a:r>
            <a:br>
              <a:rPr lang="en"/>
            </a:br>
            <a:r>
              <a:rPr lang="en"/>
              <a:t>and marketing.</a:t>
            </a:r>
            <a:endParaRPr/>
          </a:p>
        </p:txBody>
      </p:sp>
      <p:pic>
        <p:nvPicPr>
          <p:cNvPr id="121" name="Google Shape;121;p11"/>
          <p:cNvPicPr preferRelativeResize="0"/>
          <p:nvPr/>
        </p:nvPicPr>
        <p:blipFill rotWithShape="1">
          <a:blip r:embed="rId3">
            <a:alphaModFix/>
          </a:blip>
          <a:srcRect b="0" l="0" r="0" t="0"/>
          <a:stretch/>
        </p:blipFill>
        <p:spPr>
          <a:xfrm>
            <a:off x="4772250" y="867050"/>
            <a:ext cx="3983774" cy="2934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idx="1" type="body"/>
          </p:nvPr>
        </p:nvSpPr>
        <p:spPr>
          <a:xfrm>
            <a:off x="387900" y="925825"/>
            <a:ext cx="8368200" cy="40413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7.Price range and the sales:-</a:t>
            </a:r>
            <a:br>
              <a:rPr lang="en" u="sng">
                <a:solidFill>
                  <a:srgbClr val="FF9900"/>
                </a:solidFill>
              </a:rPr>
            </a:br>
            <a:endParaRPr/>
          </a:p>
          <a:p>
            <a:pPr indent="-342900" lvl="0" marL="457200" rtl="0" algn="l">
              <a:lnSpc>
                <a:spcPct val="115000"/>
              </a:lnSpc>
              <a:spcBef>
                <a:spcPts val="1200"/>
              </a:spcBef>
              <a:spcAft>
                <a:spcPts val="0"/>
              </a:spcAft>
              <a:buSzPts val="1800"/>
              <a:buChar char="●"/>
            </a:pPr>
            <a:r>
              <a:rPr lang="en"/>
              <a:t>This helps in understanding </a:t>
            </a:r>
            <a:br>
              <a:rPr lang="en"/>
            </a:br>
            <a:r>
              <a:rPr lang="en"/>
              <a:t>customer choices and </a:t>
            </a:r>
            <a:br>
              <a:rPr lang="en"/>
            </a:br>
            <a:r>
              <a:rPr lang="en"/>
              <a:t>market demand for cars at </a:t>
            </a:r>
            <a:br>
              <a:rPr lang="en"/>
            </a:br>
            <a:r>
              <a:rPr lang="en"/>
              <a:t>different price points.</a:t>
            </a:r>
            <a:br>
              <a:rPr lang="en"/>
            </a:br>
            <a:endParaRPr/>
          </a:p>
          <a:p>
            <a:pPr indent="-342900" lvl="0" marL="457200" rtl="0" algn="l">
              <a:lnSpc>
                <a:spcPct val="115000"/>
              </a:lnSpc>
              <a:spcBef>
                <a:spcPts val="0"/>
              </a:spcBef>
              <a:spcAft>
                <a:spcPts val="0"/>
              </a:spcAft>
              <a:buSzPts val="1800"/>
              <a:buChar char="●"/>
            </a:pPr>
            <a:r>
              <a:rPr lang="en"/>
              <a:t>This guides pricing strategies </a:t>
            </a:r>
            <a:br>
              <a:rPr lang="en"/>
            </a:br>
            <a:r>
              <a:rPr lang="en"/>
              <a:t>and inventory management</a:t>
            </a:r>
            <a:br>
              <a:rPr lang="en"/>
            </a:br>
            <a:r>
              <a:rPr lang="en"/>
              <a:t>to meet customer needs </a:t>
            </a:r>
            <a:br>
              <a:rPr lang="en"/>
            </a:br>
            <a:r>
              <a:rPr lang="en"/>
              <a:t>and maximize sales revenue.</a:t>
            </a:r>
            <a:endParaRPr/>
          </a:p>
        </p:txBody>
      </p:sp>
      <p:pic>
        <p:nvPicPr>
          <p:cNvPr id="127" name="Google Shape;127;p12"/>
          <p:cNvPicPr preferRelativeResize="0"/>
          <p:nvPr/>
        </p:nvPicPr>
        <p:blipFill rotWithShape="1">
          <a:blip r:embed="rId3">
            <a:alphaModFix/>
          </a:blip>
          <a:srcRect b="0" l="0" r="0" t="0"/>
          <a:stretch/>
        </p:blipFill>
        <p:spPr>
          <a:xfrm>
            <a:off x="4014025" y="925825"/>
            <a:ext cx="4742076" cy="305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idx="1" type="body"/>
          </p:nvPr>
        </p:nvSpPr>
        <p:spPr>
          <a:xfrm>
            <a:off x="152750" y="764175"/>
            <a:ext cx="8826300" cy="41295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8.Avg car prices with different power </a:t>
            </a:r>
            <a:br>
              <a:rPr lang="en" u="sng">
                <a:solidFill>
                  <a:srgbClr val="FF9900"/>
                </a:solidFill>
              </a:rPr>
            </a:br>
            <a:r>
              <a:rPr lang="en" u="sng">
                <a:solidFill>
                  <a:srgbClr val="FF9900"/>
                </a:solidFill>
              </a:rPr>
              <a:t>ranges:-</a:t>
            </a:r>
            <a:br>
              <a:rPr lang="en" u="sng">
                <a:solidFill>
                  <a:srgbClr val="FF9900"/>
                </a:solidFill>
              </a:rPr>
            </a:br>
            <a:endParaRPr/>
          </a:p>
          <a:p>
            <a:pPr indent="-342900" lvl="0" marL="457200" rtl="0" algn="l">
              <a:lnSpc>
                <a:spcPct val="115000"/>
              </a:lnSpc>
              <a:spcBef>
                <a:spcPts val="1200"/>
              </a:spcBef>
              <a:spcAft>
                <a:spcPts val="0"/>
              </a:spcAft>
              <a:buSzPts val="1800"/>
              <a:buChar char="●"/>
            </a:pPr>
            <a:r>
              <a:rPr lang="en"/>
              <a:t>This helps in understanding the </a:t>
            </a:r>
            <a:br>
              <a:rPr lang="en"/>
            </a:br>
            <a:r>
              <a:rPr lang="en"/>
              <a:t>relationship between the power</a:t>
            </a:r>
            <a:br>
              <a:rPr lang="en"/>
            </a:br>
            <a:r>
              <a:rPr lang="en"/>
              <a:t>range and the price of the car.</a:t>
            </a:r>
            <a:br>
              <a:rPr lang="en"/>
            </a:br>
            <a:endParaRPr/>
          </a:p>
          <a:p>
            <a:pPr indent="-342900" lvl="0" marL="457200" rtl="0" algn="l">
              <a:lnSpc>
                <a:spcPct val="115000"/>
              </a:lnSpc>
              <a:spcBef>
                <a:spcPts val="0"/>
              </a:spcBef>
              <a:spcAft>
                <a:spcPts val="0"/>
              </a:spcAft>
              <a:buSzPts val="1800"/>
              <a:buChar char="●"/>
            </a:pPr>
            <a:r>
              <a:rPr lang="en"/>
              <a:t>We can see that as the power</a:t>
            </a:r>
            <a:br>
              <a:rPr lang="en"/>
            </a:br>
            <a:r>
              <a:rPr lang="en"/>
              <a:t>increases the price of the car also increases.</a:t>
            </a:r>
            <a:br>
              <a:rPr lang="en"/>
            </a:br>
            <a:r>
              <a:rPr lang="en"/>
              <a:t>They are directly proportional to each other.</a:t>
            </a:r>
            <a:endParaRPr/>
          </a:p>
        </p:txBody>
      </p:sp>
      <p:pic>
        <p:nvPicPr>
          <p:cNvPr id="133" name="Google Shape;133;p13"/>
          <p:cNvPicPr preferRelativeResize="0"/>
          <p:nvPr/>
        </p:nvPicPr>
        <p:blipFill rotWithShape="1">
          <a:blip r:embed="rId3">
            <a:alphaModFix/>
          </a:blip>
          <a:srcRect b="0" l="0" r="0" t="0"/>
          <a:stretch/>
        </p:blipFill>
        <p:spPr>
          <a:xfrm>
            <a:off x="4126750" y="764175"/>
            <a:ext cx="4852299" cy="2586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idx="1" type="body"/>
          </p:nvPr>
        </p:nvSpPr>
        <p:spPr>
          <a:xfrm>
            <a:off x="93975" y="734775"/>
            <a:ext cx="8943900" cy="42030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9.Km range and the fuel type </a:t>
            </a:r>
            <a:br>
              <a:rPr lang="en" u="sng">
                <a:solidFill>
                  <a:srgbClr val="FF9900"/>
                </a:solidFill>
              </a:rPr>
            </a:br>
            <a:r>
              <a:rPr lang="en" u="sng">
                <a:solidFill>
                  <a:srgbClr val="FF9900"/>
                </a:solidFill>
              </a:rPr>
              <a:t>with their avg sale price:-</a:t>
            </a:r>
            <a:br>
              <a:rPr lang="en"/>
            </a:br>
            <a:endParaRPr/>
          </a:p>
          <a:p>
            <a:pPr indent="-342900" lvl="0" marL="457200" rtl="0" algn="l">
              <a:lnSpc>
                <a:spcPct val="115000"/>
              </a:lnSpc>
              <a:spcBef>
                <a:spcPts val="1200"/>
              </a:spcBef>
              <a:spcAft>
                <a:spcPts val="0"/>
              </a:spcAft>
              <a:buSzPts val="1800"/>
              <a:buChar char="●"/>
            </a:pPr>
            <a:r>
              <a:rPr lang="en"/>
              <a:t>This offers insights into </a:t>
            </a:r>
            <a:br>
              <a:rPr lang="en"/>
            </a:br>
            <a:r>
              <a:rPr lang="en"/>
              <a:t>pricing trends relative to </a:t>
            </a:r>
            <a:br>
              <a:rPr lang="en"/>
            </a:br>
            <a:r>
              <a:rPr lang="en"/>
              <a:t>mileage.</a:t>
            </a:r>
            <a:br>
              <a:rPr lang="en"/>
            </a:br>
            <a:endParaRPr/>
          </a:p>
          <a:p>
            <a:pPr indent="-342900" lvl="0" marL="457200" rtl="0" algn="l">
              <a:lnSpc>
                <a:spcPct val="115000"/>
              </a:lnSpc>
              <a:spcBef>
                <a:spcPts val="0"/>
              </a:spcBef>
              <a:spcAft>
                <a:spcPts val="0"/>
              </a:spcAft>
              <a:buSzPts val="1800"/>
              <a:buChar char="●"/>
            </a:pPr>
            <a:r>
              <a:rPr lang="en"/>
              <a:t>The chart clearly shows</a:t>
            </a:r>
            <a:br>
              <a:rPr lang="en"/>
            </a:br>
            <a:r>
              <a:rPr lang="en"/>
              <a:t>that the price of the diesel</a:t>
            </a:r>
            <a:br>
              <a:rPr lang="en"/>
            </a:br>
            <a:r>
              <a:rPr lang="en"/>
              <a:t>cars is higher than the petrol cars with the same km range.</a:t>
            </a:r>
            <a:endParaRPr/>
          </a:p>
        </p:txBody>
      </p:sp>
      <p:pic>
        <p:nvPicPr>
          <p:cNvPr id="139" name="Google Shape;139;p14"/>
          <p:cNvPicPr preferRelativeResize="0"/>
          <p:nvPr/>
        </p:nvPicPr>
        <p:blipFill rotWithShape="1">
          <a:blip r:embed="rId3">
            <a:alphaModFix/>
          </a:blip>
          <a:srcRect b="0" l="0" r="0" t="0"/>
          <a:stretch/>
        </p:blipFill>
        <p:spPr>
          <a:xfrm>
            <a:off x="3204600" y="734775"/>
            <a:ext cx="5833275" cy="271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idx="1" type="body"/>
          </p:nvPr>
        </p:nvSpPr>
        <p:spPr>
          <a:xfrm>
            <a:off x="132250" y="999300"/>
            <a:ext cx="8861400" cy="39678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10.Avg price between manual </a:t>
            </a:r>
            <a:br>
              <a:rPr lang="en" u="sng">
                <a:solidFill>
                  <a:srgbClr val="FF9900"/>
                </a:solidFill>
              </a:rPr>
            </a:br>
            <a:r>
              <a:rPr lang="en" u="sng">
                <a:solidFill>
                  <a:srgbClr val="FF9900"/>
                </a:solidFill>
              </a:rPr>
              <a:t>and automatic along with fuel:-</a:t>
            </a:r>
            <a:br>
              <a:rPr lang="en"/>
            </a:br>
            <a:endParaRPr/>
          </a:p>
          <a:p>
            <a:pPr indent="-342900" lvl="0" marL="457200" rtl="0" algn="l">
              <a:lnSpc>
                <a:spcPct val="115000"/>
              </a:lnSpc>
              <a:spcBef>
                <a:spcPts val="1200"/>
              </a:spcBef>
              <a:spcAft>
                <a:spcPts val="0"/>
              </a:spcAft>
              <a:buSzPts val="1800"/>
              <a:buChar char="●"/>
            </a:pPr>
            <a:r>
              <a:rPr lang="en"/>
              <a:t>This shows the avg price of</a:t>
            </a:r>
            <a:br>
              <a:rPr lang="en"/>
            </a:br>
            <a:r>
              <a:rPr lang="en"/>
              <a:t>the cars between manual </a:t>
            </a:r>
            <a:br>
              <a:rPr lang="en"/>
            </a:br>
            <a:r>
              <a:rPr lang="en"/>
              <a:t>and automatic along with </a:t>
            </a:r>
            <a:br>
              <a:rPr lang="en"/>
            </a:br>
            <a:r>
              <a:rPr lang="en"/>
              <a:t>the fuel type.</a:t>
            </a:r>
            <a:br>
              <a:rPr lang="en"/>
            </a:br>
            <a:endParaRPr/>
          </a:p>
          <a:p>
            <a:pPr indent="-342900" lvl="0" marL="457200" rtl="0" algn="l">
              <a:lnSpc>
                <a:spcPct val="115000"/>
              </a:lnSpc>
              <a:spcBef>
                <a:spcPts val="0"/>
              </a:spcBef>
              <a:spcAft>
                <a:spcPts val="0"/>
              </a:spcAft>
              <a:buSzPts val="1800"/>
              <a:buChar char="●"/>
            </a:pPr>
            <a:r>
              <a:rPr lang="en"/>
              <a:t>The diesel cars have the </a:t>
            </a:r>
            <a:br>
              <a:rPr lang="en"/>
            </a:br>
            <a:r>
              <a:rPr lang="en"/>
              <a:t>higher price compared to </a:t>
            </a:r>
            <a:br>
              <a:rPr lang="en"/>
            </a:br>
            <a:r>
              <a:rPr lang="en"/>
              <a:t>the petrol cars in both the categories.</a:t>
            </a:r>
            <a:endParaRPr/>
          </a:p>
        </p:txBody>
      </p:sp>
      <p:pic>
        <p:nvPicPr>
          <p:cNvPr id="145" name="Google Shape;145;p15"/>
          <p:cNvPicPr preferRelativeResize="0"/>
          <p:nvPr/>
        </p:nvPicPr>
        <p:blipFill rotWithShape="1">
          <a:blip r:embed="rId3">
            <a:alphaModFix/>
          </a:blip>
          <a:srcRect b="0" l="0" r="0" t="0"/>
          <a:stretch/>
        </p:blipFill>
        <p:spPr>
          <a:xfrm>
            <a:off x="3645175" y="999300"/>
            <a:ext cx="5348474" cy="331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87900" y="249200"/>
            <a:ext cx="8368200" cy="7050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latin typeface="Arial"/>
                <a:ea typeface="Arial"/>
                <a:cs typeface="Arial"/>
                <a:sym typeface="Arial"/>
              </a:rPr>
              <a:t>Conclusion</a:t>
            </a:r>
            <a:endParaRPr sz="2800">
              <a:latin typeface="Arial"/>
              <a:ea typeface="Arial"/>
              <a:cs typeface="Arial"/>
              <a:sym typeface="Arial"/>
            </a:endParaRPr>
          </a:p>
        </p:txBody>
      </p:sp>
      <p:sp>
        <p:nvSpPr>
          <p:cNvPr id="151" name="Google Shape;151;p16"/>
          <p:cNvSpPr txBox="1"/>
          <p:nvPr>
            <p:ph idx="1" type="body"/>
          </p:nvPr>
        </p:nvSpPr>
        <p:spPr>
          <a:xfrm>
            <a:off x="387900" y="1301850"/>
            <a:ext cx="8368200" cy="37296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Diesel cars have more demand and have high selling price as compared to other fuel types.</a:t>
            </a:r>
            <a:endParaRPr/>
          </a:p>
          <a:p>
            <a:pPr indent="-342900" lvl="0" marL="457200" rtl="0" algn="l">
              <a:lnSpc>
                <a:spcPct val="115000"/>
              </a:lnSpc>
              <a:spcBef>
                <a:spcPts val="0"/>
              </a:spcBef>
              <a:spcAft>
                <a:spcPts val="0"/>
              </a:spcAft>
              <a:buSzPts val="1800"/>
              <a:buChar char="●"/>
            </a:pPr>
            <a:r>
              <a:rPr lang="en"/>
              <a:t>Dealer has the high price for the same car sold as compared to the other seller types, followed by trust mark dealer and then individual.</a:t>
            </a:r>
            <a:endParaRPr/>
          </a:p>
          <a:p>
            <a:pPr indent="-342900" lvl="0" marL="457200" rtl="0" algn="l">
              <a:lnSpc>
                <a:spcPct val="115000"/>
              </a:lnSpc>
              <a:spcBef>
                <a:spcPts val="0"/>
              </a:spcBef>
              <a:spcAft>
                <a:spcPts val="0"/>
              </a:spcAft>
              <a:buSzPts val="1800"/>
              <a:buChar char="●"/>
            </a:pPr>
            <a:r>
              <a:rPr lang="en"/>
              <a:t>As the price of the car increases the number of cars sold decreases which validates that India is a price sensitive market. </a:t>
            </a:r>
            <a:endParaRPr/>
          </a:p>
          <a:p>
            <a:pPr indent="-342900" lvl="0" marL="457200" rtl="0" algn="l">
              <a:lnSpc>
                <a:spcPct val="115000"/>
              </a:lnSpc>
              <a:spcBef>
                <a:spcPts val="0"/>
              </a:spcBef>
              <a:spcAft>
                <a:spcPts val="0"/>
              </a:spcAft>
              <a:buSzPts val="1800"/>
              <a:buChar char="●"/>
            </a:pPr>
            <a:r>
              <a:rPr lang="en"/>
              <a:t>As the owners of the cars increases the number of cars sold decreases.</a:t>
            </a:r>
            <a:endParaRPr/>
          </a:p>
          <a:p>
            <a:pPr indent="0" lvl="0" marL="457200" rtl="0" algn="l">
              <a:lnSpc>
                <a:spcPct val="115000"/>
              </a:lnSpc>
              <a:spcBef>
                <a:spcPts val="1200"/>
              </a:spcBef>
              <a:spcAft>
                <a:spcPts val="1200"/>
              </a:spcAft>
              <a:buSzPts val="1800"/>
              <a:buNone/>
            </a:pPr>
            <a:r>
              <a:rPr lang="en" u="sng">
                <a:solidFill>
                  <a:srgbClr val="FF9900"/>
                </a:solidFill>
              </a:rPr>
              <a:t>Challenges faced:-</a:t>
            </a:r>
            <a:br>
              <a:rPr lang="en" u="sng">
                <a:solidFill>
                  <a:srgbClr val="FF9900"/>
                </a:solidFill>
              </a:rPr>
            </a:br>
            <a:br>
              <a:rPr lang="en" u="sng">
                <a:solidFill>
                  <a:srgbClr val="FF9900"/>
                </a:solidFill>
              </a:rPr>
            </a:br>
            <a:r>
              <a:rPr lang="en" u="sng">
                <a:solidFill>
                  <a:srgbClr val="FF9900"/>
                </a:solidFill>
              </a:rPr>
              <a:t>Lack of data - </a:t>
            </a:r>
            <a:r>
              <a:rPr lang="en"/>
              <a:t>There was no data about in which year the car was sold and the place in which it was sold.</a:t>
            </a:r>
            <a:br>
              <a:rPr lang="en"/>
            </a:b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387900" y="286625"/>
            <a:ext cx="8368200" cy="6390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t>Future Work</a:t>
            </a:r>
            <a:endParaRPr sz="2800"/>
          </a:p>
        </p:txBody>
      </p:sp>
      <p:sp>
        <p:nvSpPr>
          <p:cNvPr id="157" name="Google Shape;157;p17"/>
          <p:cNvSpPr txBox="1"/>
          <p:nvPr>
            <p:ph idx="1" type="body"/>
          </p:nvPr>
        </p:nvSpPr>
        <p:spPr>
          <a:xfrm>
            <a:off x="387900" y="1241525"/>
            <a:ext cx="8368200" cy="33897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17647"/>
              <a:buNone/>
            </a:pPr>
            <a:r>
              <a:rPr lang="en" u="sng">
                <a:solidFill>
                  <a:srgbClr val="FF9900"/>
                </a:solidFill>
              </a:rPr>
              <a:t>Adding more data:-</a:t>
            </a:r>
            <a:r>
              <a:rPr lang="en"/>
              <a:t> We can add more data like the year in which the car was sold and the place in which it was sold.</a:t>
            </a:r>
            <a:br>
              <a:rPr lang="en"/>
            </a:br>
            <a:endParaRPr/>
          </a:p>
          <a:p>
            <a:pPr indent="-334327" lvl="0" marL="457200" rtl="0" algn="l">
              <a:lnSpc>
                <a:spcPct val="115000"/>
              </a:lnSpc>
              <a:spcBef>
                <a:spcPts val="1200"/>
              </a:spcBef>
              <a:spcAft>
                <a:spcPts val="0"/>
              </a:spcAft>
              <a:buSzPct val="100000"/>
              <a:buChar char="●"/>
            </a:pPr>
            <a:r>
              <a:rPr lang="en"/>
              <a:t>This will help in analysing the data in a better way and provide more useful insights.</a:t>
            </a:r>
            <a:endParaRPr/>
          </a:p>
          <a:p>
            <a:pPr indent="0" lvl="0" marL="0" rtl="0" algn="l">
              <a:lnSpc>
                <a:spcPct val="115000"/>
              </a:lnSpc>
              <a:spcBef>
                <a:spcPts val="1200"/>
              </a:spcBef>
              <a:spcAft>
                <a:spcPts val="1200"/>
              </a:spcAft>
              <a:buSzPct val="117647"/>
              <a:buNone/>
            </a:pPr>
            <a:br>
              <a:rPr lang="en"/>
            </a:br>
            <a:r>
              <a:rPr lang="en" u="sng">
                <a:solidFill>
                  <a:srgbClr val="FF9900"/>
                </a:solidFill>
              </a:rPr>
              <a:t>Monitor progress, take Feedback and improve:-</a:t>
            </a:r>
            <a:r>
              <a:rPr lang="en"/>
              <a:t> See how the analysis works over time and take feedback from all the parties involved and improve the business from time to time. We need to change and adapt quickly in order to stay in the business.</a:t>
            </a:r>
            <a:br>
              <a:rPr lang="en"/>
            </a:br>
            <a:r>
              <a:rPr lang="en"/>
              <a:t>“Change is the only constant”.</a:t>
            </a:r>
            <a:br>
              <a:rPr lang="en"/>
            </a:br>
            <a:br>
              <a:rPr lang="en"/>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387900" y="1260850"/>
            <a:ext cx="8368200" cy="3307800"/>
          </a:xfrm>
          <a:prstGeom prst="rect">
            <a:avLst/>
          </a:prstGeom>
          <a:noFill/>
          <a:ln cap="flat" cmpd="sng" w="28575">
            <a:solidFill>
              <a:srgbClr val="6666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3" name="Google Shape;163;p18"/>
          <p:cNvPicPr preferRelativeResize="0"/>
          <p:nvPr/>
        </p:nvPicPr>
        <p:blipFill rotWithShape="1">
          <a:blip r:embed="rId3">
            <a:alphaModFix/>
          </a:blip>
          <a:srcRect b="0" l="0" r="0" t="0"/>
          <a:stretch/>
        </p:blipFill>
        <p:spPr>
          <a:xfrm>
            <a:off x="387900" y="328475"/>
            <a:ext cx="8368200" cy="4620950"/>
          </a:xfrm>
          <a:prstGeom prst="rect">
            <a:avLst/>
          </a:prstGeom>
          <a:noFill/>
          <a:ln cap="flat" cmpd="sng" w="28575">
            <a:solidFill>
              <a:srgbClr val="FF99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87900" y="98350"/>
            <a:ext cx="8368200" cy="6861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t>INTRODUCTION</a:t>
            </a:r>
            <a:endParaRPr sz="2800"/>
          </a:p>
        </p:txBody>
      </p:sp>
      <p:sp>
        <p:nvSpPr>
          <p:cNvPr id="71" name="Google Shape;71;p2"/>
          <p:cNvSpPr txBox="1"/>
          <p:nvPr>
            <p:ph idx="1" type="body"/>
          </p:nvPr>
        </p:nvSpPr>
        <p:spPr>
          <a:xfrm>
            <a:off x="387900" y="1258900"/>
            <a:ext cx="8368200" cy="37227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78970"/>
              <a:buNone/>
            </a:pPr>
            <a:r>
              <a:rPr lang="en" sz="4023" u="sng">
                <a:solidFill>
                  <a:srgbClr val="FF9900"/>
                </a:solidFill>
              </a:rPr>
              <a:t>Introduction to the dataset:</a:t>
            </a:r>
            <a:br>
              <a:rPr lang="en" sz="4023"/>
            </a:br>
            <a:endParaRPr sz="4023"/>
          </a:p>
          <a:p>
            <a:pPr indent="-292513" lvl="0" marL="457200" rtl="0" algn="l">
              <a:lnSpc>
                <a:spcPct val="115000"/>
              </a:lnSpc>
              <a:spcBef>
                <a:spcPts val="1200"/>
              </a:spcBef>
              <a:spcAft>
                <a:spcPts val="0"/>
              </a:spcAft>
              <a:buSzPct val="100000"/>
              <a:buChar char="●"/>
            </a:pPr>
            <a:r>
              <a:rPr lang="en" sz="4023"/>
              <a:t>The dataset contains information on used cars.</a:t>
            </a:r>
            <a:br>
              <a:rPr lang="en" sz="4023"/>
            </a:br>
            <a:endParaRPr sz="4023"/>
          </a:p>
          <a:p>
            <a:pPr indent="-292513" lvl="0" marL="457200" rtl="0" algn="l">
              <a:lnSpc>
                <a:spcPct val="115000"/>
              </a:lnSpc>
              <a:spcBef>
                <a:spcPts val="0"/>
              </a:spcBef>
              <a:spcAft>
                <a:spcPts val="0"/>
              </a:spcAft>
              <a:buSzPct val="100000"/>
              <a:buChar char="●"/>
            </a:pPr>
            <a:r>
              <a:rPr lang="en" sz="4023"/>
              <a:t>This dataset serves as a valuable resource for analyzing trends and patterns within the used car market.</a:t>
            </a:r>
            <a:br>
              <a:rPr lang="en" sz="4023"/>
            </a:br>
            <a:endParaRPr sz="4023"/>
          </a:p>
          <a:p>
            <a:pPr indent="0" lvl="0" marL="0" rtl="0" algn="l">
              <a:lnSpc>
                <a:spcPct val="115000"/>
              </a:lnSpc>
              <a:spcBef>
                <a:spcPts val="1200"/>
              </a:spcBef>
              <a:spcAft>
                <a:spcPts val="0"/>
              </a:spcAft>
              <a:buSzPct val="178970"/>
              <a:buNone/>
            </a:pPr>
            <a:r>
              <a:rPr lang="en" sz="4023" u="sng">
                <a:solidFill>
                  <a:srgbClr val="FF9900"/>
                </a:solidFill>
              </a:rPr>
              <a:t>Objectives of the project:</a:t>
            </a:r>
            <a:endParaRPr sz="4023" u="sng">
              <a:solidFill>
                <a:srgbClr val="FF9900"/>
              </a:solidFill>
            </a:endParaRPr>
          </a:p>
          <a:p>
            <a:pPr indent="-292513" lvl="0" marL="457200" rtl="0" algn="l">
              <a:lnSpc>
                <a:spcPct val="115000"/>
              </a:lnSpc>
              <a:spcBef>
                <a:spcPts val="1200"/>
              </a:spcBef>
              <a:spcAft>
                <a:spcPts val="0"/>
              </a:spcAft>
              <a:buSzPct val="100000"/>
              <a:buChar char="●"/>
            </a:pPr>
            <a:r>
              <a:rPr lang="en" sz="4023"/>
              <a:t>Use SQL queries to explore and analyse the dataset.</a:t>
            </a:r>
            <a:br>
              <a:rPr lang="en" sz="4023"/>
            </a:br>
            <a:endParaRPr sz="4023"/>
          </a:p>
          <a:p>
            <a:pPr indent="-292513" lvl="0" marL="457200" rtl="0" algn="l">
              <a:lnSpc>
                <a:spcPct val="115000"/>
              </a:lnSpc>
              <a:spcBef>
                <a:spcPts val="0"/>
              </a:spcBef>
              <a:spcAft>
                <a:spcPts val="0"/>
              </a:spcAft>
              <a:buSzPct val="100000"/>
              <a:buChar char="●"/>
            </a:pPr>
            <a:r>
              <a:rPr lang="en" sz="4023"/>
              <a:t>Extract meaningful insights</a:t>
            </a:r>
            <a:br>
              <a:rPr lang="en" sz="4023"/>
            </a:br>
            <a:endParaRPr sz="4023"/>
          </a:p>
          <a:p>
            <a:pPr indent="-292513" lvl="0" marL="457200" rtl="0" algn="l">
              <a:lnSpc>
                <a:spcPct val="115000"/>
              </a:lnSpc>
              <a:spcBef>
                <a:spcPts val="0"/>
              </a:spcBef>
              <a:spcAft>
                <a:spcPts val="0"/>
              </a:spcAft>
              <a:buSzPct val="100000"/>
              <a:buChar char="●"/>
            </a:pPr>
            <a:r>
              <a:rPr lang="en" sz="4023"/>
              <a:t>Provide actionable recommendations based on the insights which will help in decision making process.</a:t>
            </a:r>
            <a:endParaRPr sz="4023"/>
          </a:p>
          <a:p>
            <a:pPr indent="0" lvl="0" marL="0" rtl="0" algn="l">
              <a:lnSpc>
                <a:spcPct val="115000"/>
              </a:lnSpc>
              <a:spcBef>
                <a:spcPts val="1200"/>
              </a:spcBef>
              <a:spcAft>
                <a:spcPts val="0"/>
              </a:spcAft>
              <a:buSzPct val="178970"/>
              <a:buNone/>
            </a:pPr>
            <a:r>
              <a:rPr lang="en" sz="4023" u="sng">
                <a:solidFill>
                  <a:srgbClr val="FF9900"/>
                </a:solidFill>
              </a:rPr>
              <a:t>Significance of the analysis:</a:t>
            </a:r>
            <a:endParaRPr sz="4023" u="sng">
              <a:solidFill>
                <a:srgbClr val="FF9900"/>
              </a:solidFill>
            </a:endParaRPr>
          </a:p>
          <a:p>
            <a:pPr indent="-292513" lvl="0" marL="457200" rtl="0" algn="l">
              <a:lnSpc>
                <a:spcPct val="115000"/>
              </a:lnSpc>
              <a:spcBef>
                <a:spcPts val="1200"/>
              </a:spcBef>
              <a:spcAft>
                <a:spcPts val="0"/>
              </a:spcAft>
              <a:buSzPct val="100000"/>
              <a:buChar char="●"/>
            </a:pPr>
            <a:r>
              <a:rPr lang="en" sz="4023"/>
              <a:t>The analysis of this holds a significant importance to various stakeholders in the automotive industry like car dealerships,manufacturers,consumers and the business itself.</a:t>
            </a:r>
            <a:br>
              <a:rPr lang="en" sz="4023"/>
            </a:br>
            <a:endParaRPr sz="4023"/>
          </a:p>
          <a:p>
            <a:pPr indent="-292513" lvl="0" marL="457200" rtl="0" algn="l">
              <a:lnSpc>
                <a:spcPct val="115000"/>
              </a:lnSpc>
              <a:spcBef>
                <a:spcPts val="0"/>
              </a:spcBef>
              <a:spcAft>
                <a:spcPts val="0"/>
              </a:spcAft>
              <a:buSzPct val="100000"/>
              <a:buChar char="●"/>
            </a:pPr>
            <a:r>
              <a:rPr lang="en" sz="4023"/>
              <a:t>By understanding trends and patterns stakeholders can make informed decisions related to pricing, inventory management, and marketing strategies.</a:t>
            </a:r>
            <a:endParaRPr sz="4023"/>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br>
              <a:rPr lang="en"/>
            </a:br>
            <a:br>
              <a:rPr lang="en"/>
            </a:br>
            <a:br>
              <a:rPr lang="en"/>
            </a:br>
            <a:br>
              <a:rPr lang="en"/>
            </a:br>
            <a:endParaRPr/>
          </a:p>
          <a:p>
            <a:pPr indent="0" lvl="0" marL="0" rtl="0" algn="l">
              <a:lnSpc>
                <a:spcPct val="115000"/>
              </a:lnSpc>
              <a:spcBef>
                <a:spcPts val="1200"/>
              </a:spcBef>
              <a:spcAft>
                <a:spcPts val="1200"/>
              </a:spcAft>
              <a:buSzPts val="1800"/>
              <a:buNone/>
            </a:pP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51925" y="170275"/>
            <a:ext cx="8368200" cy="6861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t>Dataset Overview</a:t>
            </a:r>
            <a:endParaRPr sz="2800"/>
          </a:p>
        </p:txBody>
      </p:sp>
      <p:sp>
        <p:nvSpPr>
          <p:cNvPr id="77" name="Google Shape;77;p3"/>
          <p:cNvSpPr txBox="1"/>
          <p:nvPr>
            <p:ph idx="1" type="body"/>
          </p:nvPr>
        </p:nvSpPr>
        <p:spPr>
          <a:xfrm>
            <a:off x="387900" y="1267900"/>
            <a:ext cx="8368200" cy="36777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52219"/>
              <a:buNone/>
            </a:pPr>
            <a:r>
              <a:rPr lang="en" sz="2150" u="sng">
                <a:solidFill>
                  <a:srgbClr val="FF9900"/>
                </a:solidFill>
              </a:rPr>
              <a:t>Overview of the dataset:</a:t>
            </a:r>
            <a:endParaRPr sz="2150" u="sng">
              <a:solidFill>
                <a:srgbClr val="FF9900"/>
              </a:solidFill>
            </a:endParaRPr>
          </a:p>
          <a:p>
            <a:pPr indent="-303719" lvl="0" marL="457200" rtl="0" algn="l">
              <a:lnSpc>
                <a:spcPct val="115000"/>
              </a:lnSpc>
              <a:spcBef>
                <a:spcPts val="1200"/>
              </a:spcBef>
              <a:spcAft>
                <a:spcPts val="0"/>
              </a:spcAft>
              <a:buSzPct val="100000"/>
              <a:buChar char="●"/>
            </a:pPr>
            <a:r>
              <a:rPr lang="en" sz="2150"/>
              <a:t>The dataset contains information about used cars, including various attributes that describe each car's characteristics.</a:t>
            </a:r>
            <a:br>
              <a:rPr lang="en" sz="2150"/>
            </a:br>
            <a:endParaRPr sz="2150"/>
          </a:p>
          <a:p>
            <a:pPr indent="-303719" lvl="0" marL="457200" rtl="0" algn="l">
              <a:lnSpc>
                <a:spcPct val="115000"/>
              </a:lnSpc>
              <a:spcBef>
                <a:spcPts val="0"/>
              </a:spcBef>
              <a:spcAft>
                <a:spcPts val="0"/>
              </a:spcAft>
              <a:buSzPct val="100000"/>
              <a:buChar char="●"/>
            </a:pPr>
            <a:r>
              <a:rPr lang="en" sz="2150"/>
              <a:t>It serves as a valuable resource for understanding trends and patterns within the used car market.</a:t>
            </a:r>
            <a:endParaRPr sz="2150"/>
          </a:p>
          <a:p>
            <a:pPr indent="0" lvl="0" marL="0" rtl="0" algn="l">
              <a:lnSpc>
                <a:spcPct val="115000"/>
              </a:lnSpc>
              <a:spcBef>
                <a:spcPts val="1200"/>
              </a:spcBef>
              <a:spcAft>
                <a:spcPts val="0"/>
              </a:spcAft>
              <a:buSzPct val="152219"/>
              <a:buNone/>
            </a:pPr>
            <a:r>
              <a:rPr lang="en" sz="2150" u="sng">
                <a:solidFill>
                  <a:srgbClr val="FF9900"/>
                </a:solidFill>
              </a:rPr>
              <a:t>Key Columns:</a:t>
            </a:r>
            <a:endParaRPr sz="2150" u="sng">
              <a:solidFill>
                <a:srgbClr val="FF9900"/>
              </a:solidFill>
            </a:endParaRPr>
          </a:p>
          <a:p>
            <a:pPr indent="0" lvl="0" marL="0" rtl="0" algn="l">
              <a:lnSpc>
                <a:spcPct val="115000"/>
              </a:lnSpc>
              <a:spcBef>
                <a:spcPts val="1200"/>
              </a:spcBef>
              <a:spcAft>
                <a:spcPts val="0"/>
              </a:spcAft>
              <a:buSzPct val="150056"/>
              <a:buNone/>
            </a:pPr>
            <a:r>
              <a:rPr lang="en" sz="2181" u="sng">
                <a:solidFill>
                  <a:srgbClr val="FF9900"/>
                </a:solidFill>
                <a:latin typeface="Arial"/>
                <a:ea typeface="Arial"/>
                <a:cs typeface="Arial"/>
                <a:sym typeface="Arial"/>
              </a:rPr>
              <a:t>Name:</a:t>
            </a:r>
            <a:r>
              <a:rPr lang="en" sz="2181" u="sng">
                <a:solidFill>
                  <a:srgbClr val="FFFFFF"/>
                </a:solidFill>
                <a:latin typeface="Arial"/>
                <a:ea typeface="Arial"/>
                <a:cs typeface="Arial"/>
                <a:sym typeface="Arial"/>
              </a:rPr>
              <a:t> </a:t>
            </a:r>
            <a:r>
              <a:rPr lang="en" sz="2181">
                <a:solidFill>
                  <a:srgbClr val="FFFFFF"/>
                </a:solidFill>
                <a:latin typeface="Arial"/>
                <a:ea typeface="Arial"/>
                <a:cs typeface="Arial"/>
                <a:sym typeface="Arial"/>
              </a:rPr>
              <a:t>The name or model of the car.</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Selling price:</a:t>
            </a:r>
            <a:r>
              <a:rPr lang="en" sz="2181" u="sng">
                <a:solidFill>
                  <a:srgbClr val="FFFFFF"/>
                </a:solidFill>
                <a:latin typeface="Arial"/>
                <a:ea typeface="Arial"/>
                <a:cs typeface="Arial"/>
                <a:sym typeface="Arial"/>
              </a:rPr>
              <a:t> </a:t>
            </a:r>
            <a:r>
              <a:rPr lang="en" sz="2181">
                <a:solidFill>
                  <a:srgbClr val="FFFFFF"/>
                </a:solidFill>
                <a:latin typeface="Arial"/>
                <a:ea typeface="Arial"/>
                <a:cs typeface="Arial"/>
                <a:sym typeface="Arial"/>
              </a:rPr>
              <a:t>The price at which the car was sold.</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Km driven:</a:t>
            </a:r>
            <a:r>
              <a:rPr lang="en" sz="2181">
                <a:solidFill>
                  <a:srgbClr val="FF9900"/>
                </a:solidFill>
                <a:latin typeface="Arial"/>
                <a:ea typeface="Arial"/>
                <a:cs typeface="Arial"/>
                <a:sym typeface="Arial"/>
              </a:rPr>
              <a:t> </a:t>
            </a:r>
            <a:r>
              <a:rPr lang="en" sz="2181">
                <a:solidFill>
                  <a:srgbClr val="FFFFFF"/>
                </a:solidFill>
                <a:latin typeface="Arial"/>
                <a:ea typeface="Arial"/>
                <a:cs typeface="Arial"/>
                <a:sym typeface="Arial"/>
              </a:rPr>
              <a:t>The number of kms driven by the car.</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Fuel:</a:t>
            </a:r>
            <a:r>
              <a:rPr lang="en" sz="2181">
                <a:solidFill>
                  <a:srgbClr val="FF9900"/>
                </a:solidFill>
                <a:latin typeface="Arial"/>
                <a:ea typeface="Arial"/>
                <a:cs typeface="Arial"/>
                <a:sym typeface="Arial"/>
              </a:rPr>
              <a:t> </a:t>
            </a:r>
            <a:r>
              <a:rPr lang="en" sz="2181">
                <a:solidFill>
                  <a:srgbClr val="FFFFFF"/>
                </a:solidFill>
                <a:latin typeface="Arial"/>
                <a:ea typeface="Arial"/>
                <a:cs typeface="Arial"/>
                <a:sym typeface="Arial"/>
              </a:rPr>
              <a:t>The type of the fuel the car uses.</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Seller Type:</a:t>
            </a:r>
            <a:r>
              <a:rPr lang="en" sz="2181">
                <a:solidFill>
                  <a:srgbClr val="FF9900"/>
                </a:solidFill>
                <a:latin typeface="Arial"/>
                <a:ea typeface="Arial"/>
                <a:cs typeface="Arial"/>
                <a:sym typeface="Arial"/>
              </a:rPr>
              <a:t> </a:t>
            </a:r>
            <a:r>
              <a:rPr lang="en" sz="2181">
                <a:solidFill>
                  <a:srgbClr val="FFFFFF"/>
                </a:solidFill>
                <a:latin typeface="Arial"/>
                <a:ea typeface="Arial"/>
                <a:cs typeface="Arial"/>
                <a:sym typeface="Arial"/>
              </a:rPr>
              <a:t>Individual,dealer,trustmark dealers.</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Transmission:</a:t>
            </a:r>
            <a:r>
              <a:rPr lang="en" sz="2181">
                <a:solidFill>
                  <a:srgbClr val="FF9900"/>
                </a:solidFill>
                <a:latin typeface="Arial"/>
                <a:ea typeface="Arial"/>
                <a:cs typeface="Arial"/>
                <a:sym typeface="Arial"/>
              </a:rPr>
              <a:t> </a:t>
            </a:r>
            <a:r>
              <a:rPr lang="en" sz="2181">
                <a:solidFill>
                  <a:srgbClr val="FFFFFF"/>
                </a:solidFill>
                <a:latin typeface="Arial"/>
                <a:ea typeface="Arial"/>
                <a:cs typeface="Arial"/>
                <a:sym typeface="Arial"/>
              </a:rPr>
              <a:t>Manual or Automatic</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Owner:</a:t>
            </a:r>
            <a:r>
              <a:rPr lang="en" sz="2181">
                <a:solidFill>
                  <a:srgbClr val="FFFFFF"/>
                </a:solidFill>
                <a:latin typeface="Arial"/>
                <a:ea typeface="Arial"/>
                <a:cs typeface="Arial"/>
                <a:sym typeface="Arial"/>
              </a:rPr>
              <a:t> The number of previous owners of the car.</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Engine:</a:t>
            </a:r>
            <a:r>
              <a:rPr lang="en" sz="2181">
                <a:solidFill>
                  <a:srgbClr val="FFFFFF"/>
                </a:solidFill>
                <a:latin typeface="Arial"/>
                <a:ea typeface="Arial"/>
                <a:cs typeface="Arial"/>
                <a:sym typeface="Arial"/>
              </a:rPr>
              <a:t> The engine displacement in cubic centimeters (CC).</a:t>
            </a:r>
            <a:br>
              <a:rPr lang="en" sz="2181">
                <a:solidFill>
                  <a:srgbClr val="FFFFFF"/>
                </a:solidFill>
                <a:latin typeface="Arial"/>
                <a:ea typeface="Arial"/>
                <a:cs typeface="Arial"/>
                <a:sym typeface="Arial"/>
              </a:rPr>
            </a:br>
            <a:r>
              <a:rPr lang="en" sz="2181" u="sng">
                <a:solidFill>
                  <a:srgbClr val="FF9900"/>
                </a:solidFill>
                <a:latin typeface="Arial"/>
                <a:ea typeface="Arial"/>
                <a:cs typeface="Arial"/>
                <a:sym typeface="Arial"/>
              </a:rPr>
              <a:t>Max Power:</a:t>
            </a:r>
            <a:r>
              <a:rPr lang="en" sz="2181">
                <a:solidFill>
                  <a:srgbClr val="FFFFFF"/>
                </a:solidFill>
                <a:latin typeface="Arial"/>
                <a:ea typeface="Arial"/>
                <a:cs typeface="Arial"/>
                <a:sym typeface="Arial"/>
              </a:rPr>
              <a:t> The maximum power output of the car's engine.</a:t>
            </a:r>
            <a:br>
              <a:rPr lang="en" sz="2200">
                <a:solidFill>
                  <a:srgbClr val="FFFFFF"/>
                </a:solidFill>
                <a:latin typeface="Arial"/>
                <a:ea typeface="Arial"/>
                <a:cs typeface="Arial"/>
                <a:sym typeface="Arial"/>
              </a:rPr>
            </a:br>
            <a:br>
              <a:rPr lang="en" sz="1000">
                <a:solidFill>
                  <a:srgbClr val="FFFFFF"/>
                </a:solidFill>
                <a:latin typeface="Arial"/>
                <a:ea typeface="Arial"/>
                <a:cs typeface="Arial"/>
                <a:sym typeface="Arial"/>
              </a:rPr>
            </a:br>
            <a:endParaRPr sz="10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327272"/>
              <a:buNone/>
            </a:pPr>
            <a:r>
              <a:t/>
            </a:r>
            <a:endParaRPr sz="100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51925" y="197250"/>
            <a:ext cx="8368200" cy="6861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t>Methodology</a:t>
            </a:r>
            <a:endParaRPr sz="2800"/>
          </a:p>
        </p:txBody>
      </p:sp>
      <p:sp>
        <p:nvSpPr>
          <p:cNvPr id="83" name="Google Shape;83;p4"/>
          <p:cNvSpPr txBox="1"/>
          <p:nvPr>
            <p:ph idx="1" type="body"/>
          </p:nvPr>
        </p:nvSpPr>
        <p:spPr>
          <a:xfrm>
            <a:off x="143875" y="1258900"/>
            <a:ext cx="8776200" cy="36777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t>In this project  the below queries and techniques  were used to retrieve and analyze data from the dataset.</a:t>
            </a:r>
            <a:endParaRPr sz="1200"/>
          </a:p>
          <a:p>
            <a:pPr indent="-304800" lvl="0" marL="457200" rtl="0" algn="l">
              <a:lnSpc>
                <a:spcPct val="115000"/>
              </a:lnSpc>
              <a:spcBef>
                <a:spcPts val="1200"/>
              </a:spcBef>
              <a:spcAft>
                <a:spcPts val="0"/>
              </a:spcAft>
              <a:buSzPts val="1200"/>
              <a:buChar char="●"/>
            </a:pPr>
            <a:r>
              <a:rPr lang="en" sz="1200" u="sng">
                <a:solidFill>
                  <a:srgbClr val="FF9900"/>
                </a:solidFill>
              </a:rPr>
              <a:t>Data Retrieval Queries: </a:t>
            </a:r>
            <a:r>
              <a:rPr lang="en" sz="1200"/>
              <a:t>These are used to retrieve specific data from the dataset.</a:t>
            </a:r>
            <a:br>
              <a:rPr lang="en" sz="1200"/>
            </a:br>
            <a:br>
              <a:rPr lang="en" sz="1200"/>
            </a:br>
            <a:r>
              <a:rPr lang="en" sz="1200"/>
              <a:t>For example Select statements were used to get the columns which are needed and where statements were used to filter the data based on specific conditions like price range, km range, fuel type, seller type and so on..</a:t>
            </a:r>
            <a:br>
              <a:rPr lang="en" sz="1200"/>
            </a:br>
            <a:endParaRPr sz="1200"/>
          </a:p>
          <a:p>
            <a:pPr indent="-304800" lvl="0" marL="457200" rtl="0" algn="l">
              <a:lnSpc>
                <a:spcPct val="115000"/>
              </a:lnSpc>
              <a:spcBef>
                <a:spcPts val="0"/>
              </a:spcBef>
              <a:spcAft>
                <a:spcPts val="0"/>
              </a:spcAft>
              <a:buSzPts val="1200"/>
              <a:buChar char="●"/>
            </a:pPr>
            <a:r>
              <a:rPr lang="en" sz="1200"/>
              <a:t> </a:t>
            </a:r>
            <a:r>
              <a:rPr lang="en" sz="1200" u="sng">
                <a:solidFill>
                  <a:srgbClr val="FF9900"/>
                </a:solidFill>
              </a:rPr>
              <a:t>Aggregation Functions:</a:t>
            </a:r>
            <a:r>
              <a:rPr lang="en" sz="1200">
                <a:solidFill>
                  <a:srgbClr val="FF9900"/>
                </a:solidFill>
              </a:rPr>
              <a:t> </a:t>
            </a:r>
            <a:r>
              <a:rPr lang="en" sz="1200"/>
              <a:t>Aggregation functions like MAX, AVG, COUNT were used to calculate summary statistics or aggregate values across multiple rows.</a:t>
            </a:r>
            <a:br>
              <a:rPr lang="en" sz="1200"/>
            </a:br>
            <a:br>
              <a:rPr lang="en" sz="1200"/>
            </a:br>
            <a:r>
              <a:rPr lang="en" sz="1200"/>
              <a:t>These functions help us understand overall trends in the data, such as the average selling price of cars or the total number of cars sold by a particular seller type.</a:t>
            </a:r>
            <a:br>
              <a:rPr lang="en" sz="1200"/>
            </a:br>
            <a:endParaRPr sz="1200"/>
          </a:p>
          <a:p>
            <a:pPr indent="-304800" lvl="0" marL="457200" rtl="0" algn="l">
              <a:lnSpc>
                <a:spcPct val="115000"/>
              </a:lnSpc>
              <a:spcBef>
                <a:spcPts val="0"/>
              </a:spcBef>
              <a:spcAft>
                <a:spcPts val="0"/>
              </a:spcAft>
              <a:buSzPts val="1200"/>
              <a:buChar char="●"/>
            </a:pPr>
            <a:r>
              <a:rPr lang="en" sz="1200" u="sng">
                <a:solidFill>
                  <a:srgbClr val="FF9900"/>
                </a:solidFill>
              </a:rPr>
              <a:t>Group by Statements: </a:t>
            </a:r>
            <a:r>
              <a:rPr lang="en" sz="1200"/>
              <a:t>These statements were used to group rows that have the same values into single rows, this helps in reducing the number of rows and also avoids repeating the rows that have same values by grouping all of them into a single row.</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94000" y="90625"/>
            <a:ext cx="1631400" cy="541200"/>
          </a:xfrm>
          <a:prstGeom prst="rect">
            <a:avLst/>
          </a:prstGeom>
          <a:noFill/>
          <a:ln cap="flat" cmpd="sng" w="28575">
            <a:solidFill>
              <a:srgbClr val="FF9900"/>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a:t>
            </a:r>
            <a:endParaRPr/>
          </a:p>
        </p:txBody>
      </p:sp>
      <p:sp>
        <p:nvSpPr>
          <p:cNvPr id="89" name="Google Shape;89;p6"/>
          <p:cNvSpPr txBox="1"/>
          <p:nvPr>
            <p:ph idx="1" type="body"/>
          </p:nvPr>
        </p:nvSpPr>
        <p:spPr>
          <a:xfrm>
            <a:off x="94000" y="884950"/>
            <a:ext cx="8885100" cy="38910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FF9900"/>
              </a:buClr>
              <a:buSzPts val="1800"/>
              <a:buAutoNum type="arabicPeriod"/>
            </a:pPr>
            <a:r>
              <a:rPr lang="en" u="sng">
                <a:solidFill>
                  <a:srgbClr val="FF9900"/>
                </a:solidFill>
              </a:rPr>
              <a:t>Number of cars based on fuel type.</a:t>
            </a:r>
            <a:br>
              <a:rPr lang="en" u="sng">
                <a:solidFill>
                  <a:srgbClr val="FF9900"/>
                </a:solidFill>
              </a:rPr>
            </a:br>
            <a:br>
              <a:rPr lang="en"/>
            </a:br>
            <a:r>
              <a:rPr lang="en"/>
              <a:t>This shows the number of cars</a:t>
            </a:r>
            <a:br>
              <a:rPr lang="en"/>
            </a:br>
            <a:r>
              <a:rPr lang="en"/>
              <a:t>sold and their fuel type.</a:t>
            </a:r>
            <a:br>
              <a:rPr lang="en"/>
            </a:br>
            <a:endParaRPr/>
          </a:p>
          <a:p>
            <a:pPr indent="-342900" lvl="0" marL="457200" rtl="0" algn="l">
              <a:lnSpc>
                <a:spcPct val="115000"/>
              </a:lnSpc>
              <a:spcBef>
                <a:spcPts val="0"/>
              </a:spcBef>
              <a:spcAft>
                <a:spcPts val="0"/>
              </a:spcAft>
              <a:buSzPts val="1800"/>
              <a:buChar char="●"/>
            </a:pPr>
            <a:r>
              <a:rPr lang="en"/>
              <a:t>Using this we can understand the </a:t>
            </a:r>
            <a:br>
              <a:rPr lang="en"/>
            </a:br>
            <a:r>
              <a:rPr lang="en"/>
              <a:t>market trend and based on it we can </a:t>
            </a:r>
            <a:br>
              <a:rPr lang="en"/>
            </a:br>
            <a:r>
              <a:rPr lang="en"/>
              <a:t>build the inventory.</a:t>
            </a:r>
            <a:endParaRPr/>
          </a:p>
        </p:txBody>
      </p:sp>
      <p:pic>
        <p:nvPicPr>
          <p:cNvPr id="90" name="Google Shape;90;p6"/>
          <p:cNvPicPr preferRelativeResize="0"/>
          <p:nvPr/>
        </p:nvPicPr>
        <p:blipFill rotWithShape="1">
          <a:blip r:embed="rId3">
            <a:alphaModFix/>
          </a:blip>
          <a:srcRect b="0" l="0" r="0" t="0"/>
          <a:stretch/>
        </p:blipFill>
        <p:spPr>
          <a:xfrm>
            <a:off x="4382900" y="884950"/>
            <a:ext cx="4596199" cy="278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idx="1" type="body"/>
          </p:nvPr>
        </p:nvSpPr>
        <p:spPr>
          <a:xfrm>
            <a:off x="152750" y="764175"/>
            <a:ext cx="8855700" cy="42765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2.Avg Price for different fuel types:-</a:t>
            </a:r>
            <a:br>
              <a:rPr lang="en"/>
            </a:br>
            <a:endParaRPr/>
          </a:p>
          <a:p>
            <a:pPr indent="-342900" lvl="0" marL="457200" rtl="0" algn="l">
              <a:lnSpc>
                <a:spcPct val="115000"/>
              </a:lnSpc>
              <a:spcBef>
                <a:spcPts val="1200"/>
              </a:spcBef>
              <a:spcAft>
                <a:spcPts val="0"/>
              </a:spcAft>
              <a:buSzPts val="1800"/>
              <a:buChar char="●"/>
            </a:pPr>
            <a:r>
              <a:rPr lang="en"/>
              <a:t>This helps understanding pricing </a:t>
            </a:r>
            <a:br>
              <a:rPr lang="en"/>
            </a:br>
            <a:r>
              <a:rPr lang="en"/>
              <a:t>across different fuel types, which </a:t>
            </a:r>
            <a:br>
              <a:rPr lang="en"/>
            </a:br>
            <a:r>
              <a:rPr lang="en"/>
              <a:t>can help in pricing strategies.</a:t>
            </a:r>
            <a:br>
              <a:rPr lang="en"/>
            </a:br>
            <a:endParaRPr/>
          </a:p>
          <a:p>
            <a:pPr indent="-342900" lvl="0" marL="457200" rtl="0" algn="l">
              <a:lnSpc>
                <a:spcPct val="115000"/>
              </a:lnSpc>
              <a:spcBef>
                <a:spcPts val="0"/>
              </a:spcBef>
              <a:spcAft>
                <a:spcPts val="0"/>
              </a:spcAft>
              <a:buSzPts val="1800"/>
              <a:buChar char="●"/>
            </a:pPr>
            <a:r>
              <a:rPr lang="en"/>
              <a:t>We can understand which fuel type</a:t>
            </a:r>
            <a:br>
              <a:rPr lang="en"/>
            </a:br>
            <a:r>
              <a:rPr lang="en"/>
              <a:t>is preferred by the customers and </a:t>
            </a:r>
            <a:br>
              <a:rPr lang="en"/>
            </a:br>
            <a:r>
              <a:rPr lang="en"/>
              <a:t>build our inventory around it.</a:t>
            </a:r>
            <a:br>
              <a:rPr lang="en"/>
            </a:br>
            <a:endParaRPr/>
          </a:p>
        </p:txBody>
      </p:sp>
      <p:pic>
        <p:nvPicPr>
          <p:cNvPr id="96" name="Google Shape;96;p7"/>
          <p:cNvPicPr preferRelativeResize="0"/>
          <p:nvPr/>
        </p:nvPicPr>
        <p:blipFill rotWithShape="1">
          <a:blip r:embed="rId3">
            <a:alphaModFix/>
          </a:blip>
          <a:srcRect b="0" l="0" r="0" t="0"/>
          <a:stretch/>
        </p:blipFill>
        <p:spPr>
          <a:xfrm>
            <a:off x="4311175" y="764175"/>
            <a:ext cx="4697275" cy="312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idx="1" type="body"/>
          </p:nvPr>
        </p:nvSpPr>
        <p:spPr>
          <a:xfrm>
            <a:off x="138075" y="75925"/>
            <a:ext cx="8870400" cy="49146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3.Avg Price between different seller</a:t>
            </a:r>
            <a:br>
              <a:rPr lang="en" u="sng">
                <a:solidFill>
                  <a:srgbClr val="FF9900"/>
                </a:solidFill>
              </a:rPr>
            </a:br>
            <a:r>
              <a:rPr lang="en" u="sng">
                <a:solidFill>
                  <a:srgbClr val="FF9900"/>
                </a:solidFill>
              </a:rPr>
              <a:t>types:-</a:t>
            </a:r>
            <a:endParaRPr u="sng">
              <a:solidFill>
                <a:srgbClr val="FF9900"/>
              </a:solidFill>
            </a:endParaRPr>
          </a:p>
          <a:p>
            <a:pPr indent="-342900" lvl="0" marL="457200" rtl="0" algn="l">
              <a:lnSpc>
                <a:spcPct val="115000"/>
              </a:lnSpc>
              <a:spcBef>
                <a:spcPts val="1200"/>
              </a:spcBef>
              <a:spcAft>
                <a:spcPts val="0"/>
              </a:spcAft>
              <a:buSzPts val="1800"/>
              <a:buChar char="●"/>
            </a:pPr>
            <a:r>
              <a:rPr lang="en"/>
              <a:t>This provides an insight which</a:t>
            </a:r>
            <a:br>
              <a:rPr lang="en"/>
            </a:br>
            <a:r>
              <a:rPr lang="en"/>
              <a:t> helps in pricing, inventory </a:t>
            </a:r>
            <a:br>
              <a:rPr lang="en"/>
            </a:br>
            <a:r>
              <a:rPr lang="en"/>
              <a:t>management.</a:t>
            </a:r>
            <a:br>
              <a:rPr lang="en"/>
            </a:br>
            <a:endParaRPr/>
          </a:p>
          <a:p>
            <a:pPr indent="-342900" lvl="0" marL="457200" rtl="0" algn="l">
              <a:lnSpc>
                <a:spcPct val="115000"/>
              </a:lnSpc>
              <a:spcBef>
                <a:spcPts val="0"/>
              </a:spcBef>
              <a:spcAft>
                <a:spcPts val="0"/>
              </a:spcAft>
              <a:buSzPts val="1800"/>
              <a:buChar char="●"/>
            </a:pPr>
            <a:r>
              <a:rPr lang="en"/>
              <a:t>which in turn helps in </a:t>
            </a:r>
            <a:br>
              <a:rPr lang="en"/>
            </a:br>
            <a:r>
              <a:rPr lang="en"/>
              <a:t>profitability of the business.</a:t>
            </a:r>
            <a:endParaRPr/>
          </a:p>
        </p:txBody>
      </p:sp>
      <p:pic>
        <p:nvPicPr>
          <p:cNvPr id="102" name="Google Shape;102;p8"/>
          <p:cNvPicPr preferRelativeResize="0"/>
          <p:nvPr/>
        </p:nvPicPr>
        <p:blipFill rotWithShape="1">
          <a:blip r:embed="rId3">
            <a:alphaModFix/>
          </a:blip>
          <a:srcRect b="0" l="0" r="0" t="0"/>
          <a:stretch/>
        </p:blipFill>
        <p:spPr>
          <a:xfrm>
            <a:off x="4024275" y="75925"/>
            <a:ext cx="4984200" cy="2393975"/>
          </a:xfrm>
          <a:prstGeom prst="rect">
            <a:avLst/>
          </a:prstGeom>
          <a:noFill/>
          <a:ln>
            <a:noFill/>
          </a:ln>
        </p:spPr>
      </p:pic>
      <p:pic>
        <p:nvPicPr>
          <p:cNvPr id="103" name="Google Shape;103;p8"/>
          <p:cNvPicPr preferRelativeResize="0"/>
          <p:nvPr/>
        </p:nvPicPr>
        <p:blipFill rotWithShape="1">
          <a:blip r:embed="rId4">
            <a:alphaModFix/>
          </a:blip>
          <a:srcRect b="0" l="0" r="0" t="0"/>
          <a:stretch/>
        </p:blipFill>
        <p:spPr>
          <a:xfrm>
            <a:off x="4024275" y="2469900"/>
            <a:ext cx="4984200" cy="249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idx="1" type="body"/>
          </p:nvPr>
        </p:nvSpPr>
        <p:spPr>
          <a:xfrm>
            <a:off x="114400" y="872600"/>
            <a:ext cx="8776500" cy="40752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4.Car sales across different owners:-</a:t>
            </a:r>
            <a:endParaRPr u="sng">
              <a:solidFill>
                <a:srgbClr val="FF9900"/>
              </a:solidFill>
            </a:endParaRPr>
          </a:p>
          <a:p>
            <a:pPr indent="-342900" lvl="0" marL="457200" rtl="0" algn="l">
              <a:lnSpc>
                <a:spcPct val="115000"/>
              </a:lnSpc>
              <a:spcBef>
                <a:spcPts val="1200"/>
              </a:spcBef>
              <a:spcAft>
                <a:spcPts val="0"/>
              </a:spcAft>
              <a:buSzPts val="1800"/>
              <a:buChar char="●"/>
            </a:pPr>
            <a:r>
              <a:rPr lang="en"/>
              <a:t>This provides insights into </a:t>
            </a:r>
            <a:br>
              <a:rPr lang="en"/>
            </a:br>
            <a:r>
              <a:rPr lang="en"/>
              <a:t>customer preferences with </a:t>
            </a:r>
            <a:br>
              <a:rPr lang="en"/>
            </a:br>
            <a:r>
              <a:rPr lang="en"/>
              <a:t>pre-owned vehicles.</a:t>
            </a:r>
            <a:br>
              <a:rPr lang="en"/>
            </a:br>
            <a:endParaRPr/>
          </a:p>
          <a:p>
            <a:pPr indent="-342900" lvl="0" marL="457200" rtl="0" algn="l">
              <a:lnSpc>
                <a:spcPct val="115000"/>
              </a:lnSpc>
              <a:spcBef>
                <a:spcPts val="0"/>
              </a:spcBef>
              <a:spcAft>
                <a:spcPts val="0"/>
              </a:spcAft>
              <a:buSzPts val="1800"/>
              <a:buChar char="●"/>
            </a:pPr>
            <a:r>
              <a:rPr lang="en"/>
              <a:t>This guides  inventory </a:t>
            </a:r>
            <a:br>
              <a:rPr lang="en"/>
            </a:br>
            <a:r>
              <a:rPr lang="en"/>
              <a:t>management and marketing </a:t>
            </a:r>
            <a:br>
              <a:rPr lang="en"/>
            </a:br>
            <a:r>
              <a:rPr lang="en"/>
              <a:t>strategies to maximize sales.</a:t>
            </a:r>
            <a:endParaRPr/>
          </a:p>
        </p:txBody>
      </p:sp>
      <p:pic>
        <p:nvPicPr>
          <p:cNvPr id="109" name="Google Shape;109;p9"/>
          <p:cNvPicPr preferRelativeResize="0"/>
          <p:nvPr/>
        </p:nvPicPr>
        <p:blipFill rotWithShape="1">
          <a:blip r:embed="rId3">
            <a:alphaModFix/>
          </a:blip>
          <a:srcRect b="0" l="0" r="0" t="0"/>
          <a:stretch/>
        </p:blipFill>
        <p:spPr>
          <a:xfrm>
            <a:off x="3993550" y="872600"/>
            <a:ext cx="4897351" cy="268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idx="1" type="body"/>
          </p:nvPr>
        </p:nvSpPr>
        <p:spPr>
          <a:xfrm>
            <a:off x="387900" y="407200"/>
            <a:ext cx="8368200" cy="4431900"/>
          </a:xfrm>
          <a:prstGeom prst="rect">
            <a:avLst/>
          </a:prstGeom>
          <a:noFill/>
          <a:ln cap="flat" cmpd="sng" w="2857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rgbClr val="FF9900"/>
                </a:solidFill>
              </a:rPr>
              <a:t>5.Top 5 cars with highest prices:-</a:t>
            </a:r>
            <a:br>
              <a:rPr lang="en" u="sng">
                <a:solidFill>
                  <a:srgbClr val="FF9900"/>
                </a:solidFill>
              </a:rPr>
            </a:br>
            <a:endParaRPr/>
          </a:p>
          <a:p>
            <a:pPr indent="-342900" lvl="0" marL="457200" rtl="0" algn="l">
              <a:lnSpc>
                <a:spcPct val="115000"/>
              </a:lnSpc>
              <a:spcBef>
                <a:spcPts val="1200"/>
              </a:spcBef>
              <a:spcAft>
                <a:spcPts val="0"/>
              </a:spcAft>
              <a:buSzPts val="1800"/>
              <a:buChar char="●"/>
            </a:pPr>
            <a:r>
              <a:rPr lang="en"/>
              <a:t>This provides the top 5 highest </a:t>
            </a:r>
            <a:br>
              <a:rPr lang="en"/>
            </a:br>
            <a:r>
              <a:rPr lang="en"/>
              <a:t>prices of the cars.</a:t>
            </a:r>
            <a:br>
              <a:rPr lang="en"/>
            </a:br>
            <a:endParaRPr/>
          </a:p>
          <a:p>
            <a:pPr indent="-342900" lvl="0" marL="457200" rtl="0" algn="l">
              <a:lnSpc>
                <a:spcPct val="115000"/>
              </a:lnSpc>
              <a:spcBef>
                <a:spcPts val="0"/>
              </a:spcBef>
              <a:spcAft>
                <a:spcPts val="0"/>
              </a:spcAft>
              <a:buSzPts val="1800"/>
              <a:buChar char="●"/>
            </a:pPr>
            <a:r>
              <a:rPr lang="en"/>
              <a:t>This data helps in catering to </a:t>
            </a:r>
            <a:br>
              <a:rPr lang="en"/>
            </a:br>
            <a:r>
              <a:rPr lang="en"/>
              <a:t>high value customers.</a:t>
            </a:r>
            <a:endParaRPr/>
          </a:p>
          <a:p>
            <a:pPr indent="0" lvl="0" marL="457200" rtl="0" algn="l">
              <a:lnSpc>
                <a:spcPct val="115000"/>
              </a:lnSpc>
              <a:spcBef>
                <a:spcPts val="1200"/>
              </a:spcBef>
              <a:spcAft>
                <a:spcPts val="1200"/>
              </a:spcAft>
              <a:buSzPts val="1800"/>
              <a:buNone/>
            </a:pPr>
            <a:br>
              <a:rPr lang="en"/>
            </a:br>
            <a:br>
              <a:rPr lang="en"/>
            </a:br>
            <a:endParaRPr/>
          </a:p>
        </p:txBody>
      </p:sp>
      <p:pic>
        <p:nvPicPr>
          <p:cNvPr id="115" name="Google Shape;115;p10"/>
          <p:cNvPicPr preferRelativeResize="0"/>
          <p:nvPr/>
        </p:nvPicPr>
        <p:blipFill rotWithShape="1">
          <a:blip r:embed="rId3">
            <a:alphaModFix/>
          </a:blip>
          <a:srcRect b="0" l="0" r="0" t="0"/>
          <a:stretch/>
        </p:blipFill>
        <p:spPr>
          <a:xfrm>
            <a:off x="4140050" y="407200"/>
            <a:ext cx="4616051" cy="306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