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82"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4" r:id="rId29"/>
    <p:sldId id="28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E201524C-6C61-4100-9AD4-8FACC969D185}" type="datetimeFigureOut">
              <a:rPr lang="en-US" smtClean="0"/>
              <a:t>15-Jun-25</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29319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188932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9517004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516833-6A3D-433C-8A87-440436318FE4}"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96875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711574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201524C-6C61-4100-9AD4-8FACC969D185}" type="datetimeFigureOut">
              <a:rPr lang="en-US" smtClean="0"/>
              <a:t>15-Jun-25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30344570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201524C-6C61-4100-9AD4-8FACC969D185}" type="datetimeFigureOut">
              <a:rPr lang="en-US" smtClean="0"/>
              <a:t>15-Jun-25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973761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1524C-6C61-4100-9AD4-8FACC969D185}" type="datetimeFigureOut">
              <a:rPr lang="en-US" smtClean="0"/>
              <a:t>15-Jun-25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6401347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201524C-6C61-4100-9AD4-8FACC969D185}" type="datetimeFigureOut">
              <a:rPr lang="en-US" smtClean="0"/>
              <a:t>15-Jun-25</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094848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01524C-6C61-4100-9AD4-8FACC969D185}" type="datetimeFigureOut">
              <a:rPr lang="en-US" smtClean="0"/>
              <a:t>15-Jun-25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51719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E201524C-6C61-4100-9AD4-8FACC969D185}" type="datetimeFigureOut">
              <a:rPr lang="en-US" smtClean="0"/>
              <a:t>15-Jun-25</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26461777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2342107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01524C-6C61-4100-9AD4-8FACC969D185}" type="datetimeFigureOut">
              <a:rPr lang="en-US" smtClean="0"/>
              <a:t>15-Jun-25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719422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01524C-6C61-4100-9AD4-8FACC969D185}" type="datetimeFigureOut">
              <a:rPr lang="en-US" smtClean="0"/>
              <a:t>15-Jun-25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3428432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01524C-6C61-4100-9AD4-8FACC969D185}" type="datetimeFigureOut">
              <a:rPr lang="en-US" smtClean="0"/>
              <a:t>15-Jun-25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2458649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702552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201524C-6C61-4100-9AD4-8FACC969D185}" type="datetimeFigureOut">
              <a:rPr lang="en-US" smtClean="0"/>
              <a:t>15-Jun-25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516833-6A3D-433C-8A87-440436318FE4}" type="slidenum">
              <a:rPr lang="en-US" smtClean="0"/>
              <a:t>‹#›</a:t>
            </a:fld>
            <a:endParaRPr lang="en-US"/>
          </a:p>
        </p:txBody>
      </p:sp>
    </p:spTree>
    <p:extLst>
      <p:ext uri="{BB962C8B-B14F-4D97-AF65-F5344CB8AC3E}">
        <p14:creationId xmlns:p14="http://schemas.microsoft.com/office/powerpoint/2010/main" val="17708670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201524C-6C61-4100-9AD4-8FACC969D185}" type="datetimeFigureOut">
              <a:rPr lang="en-US" smtClean="0"/>
              <a:t>15-Jun-25</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516833-6A3D-433C-8A87-440436318FE4}" type="slidenum">
              <a:rPr lang="en-US" smtClean="0"/>
              <a:t>‹#›</a:t>
            </a:fld>
            <a:endParaRPr lang="en-US"/>
          </a:p>
        </p:txBody>
      </p:sp>
    </p:spTree>
    <p:extLst>
      <p:ext uri="{BB962C8B-B14F-4D97-AF65-F5344CB8AC3E}">
        <p14:creationId xmlns:p14="http://schemas.microsoft.com/office/powerpoint/2010/main" val="4079814406"/>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hyperlink" Target="https://drive.google.com/file/d/1xySC4fSiGB1WMnnNx7if1p2Msg6k5jhy/view?usp=sharing" TargetMode="Externa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7975-647E-40C8-8CFC-FAA608AB3045}"/>
              </a:ext>
            </a:extLst>
          </p:cNvPr>
          <p:cNvSpPr>
            <a:spLocks noGrp="1"/>
          </p:cNvSpPr>
          <p:nvPr>
            <p:ph type="ctrTitle"/>
          </p:nvPr>
        </p:nvSpPr>
        <p:spPr>
          <a:xfrm>
            <a:off x="-352540" y="1803404"/>
            <a:ext cx="12801599" cy="1876229"/>
          </a:xfrm>
        </p:spPr>
        <p:txBody>
          <a:bodyPr>
            <a:normAutofit/>
          </a:bodyPr>
          <a:lstStyle/>
          <a:p>
            <a:pPr algn="ctr"/>
            <a:r>
              <a:rPr lang="en-US" sz="7200" b="1" dirty="0">
                <a:solidFill>
                  <a:schemeClr val="accent1"/>
                </a:solidFill>
                <a:effectLst>
                  <a:outerShdw blurRad="38100" dist="38100" dir="2700000" algn="tl">
                    <a:srgbClr val="000000">
                      <a:alpha val="43137"/>
                    </a:srgbClr>
                  </a:outerShdw>
                </a:effectLst>
                <a:latin typeface="Algerian" panose="04020705040A02060702" pitchFamily="82" charset="0"/>
              </a:rPr>
              <a:t>WELCOME INTERNSHALA</a:t>
            </a:r>
          </a:p>
        </p:txBody>
      </p:sp>
    </p:spTree>
    <p:extLst>
      <p:ext uri="{BB962C8B-B14F-4D97-AF65-F5344CB8AC3E}">
        <p14:creationId xmlns:p14="http://schemas.microsoft.com/office/powerpoint/2010/main" val="3176975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FE401-DFD5-45F4-8991-03F9C47BFE59}"/>
              </a:ext>
            </a:extLst>
          </p:cNvPr>
          <p:cNvSpPr>
            <a:spLocks noGrp="1"/>
          </p:cNvSpPr>
          <p:nvPr>
            <p:ph type="title"/>
          </p:nvPr>
        </p:nvSpPr>
        <p:spPr/>
        <p:txBody>
          <a:bodyPr>
            <a:normAutofit/>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3</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Analyzing Customer Segmentation Based on Spending</a:t>
            </a:r>
          </a:p>
        </p:txBody>
      </p:sp>
      <p:sp>
        <p:nvSpPr>
          <p:cNvPr id="3" name="Content Placeholder 2">
            <a:extLst>
              <a:ext uri="{FF2B5EF4-FFF2-40B4-BE49-F238E27FC236}">
                <a16:creationId xmlns:a16="http://schemas.microsoft.com/office/drawing/2014/main" id="{BECB0C4D-2C11-4A67-88B8-0A47282396B2}"/>
              </a:ext>
            </a:extLst>
          </p:cNvPr>
          <p:cNvSpPr>
            <a:spLocks noGrp="1"/>
          </p:cNvSpPr>
          <p:nvPr>
            <p:ph idx="1"/>
          </p:nvPr>
        </p:nvSpPr>
        <p:spPr>
          <a:xfrm>
            <a:off x="685800" y="2194560"/>
            <a:ext cx="10820400" cy="4024125"/>
          </a:xfrm>
        </p:spPr>
        <p:txBody>
          <a:bodyPr/>
          <a:lstStyle/>
          <a:p>
            <a:pPr marL="0" indent="0">
              <a:buNone/>
            </a:pPr>
            <a:r>
              <a:rPr lang="en-US" dirty="0"/>
              <a:t> </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PART 1 Walmart wants to segment customers based on their average spending behavior.</a:t>
            </a:r>
          </a:p>
          <a:p>
            <a:pPr marL="0" indent="0">
              <a:buNone/>
            </a:pPr>
            <a:r>
              <a:rPr lang="en-US" sz="2000" b="1" dirty="0">
                <a:latin typeface="Times New Roman" panose="02020603050405020304" pitchFamily="18" charset="0"/>
                <a:cs typeface="Times New Roman" panose="02020603050405020304" pitchFamily="18" charset="0"/>
              </a:rPr>
              <a:t>Queries </a:t>
            </a:r>
            <a:r>
              <a:rPr lang="en-US"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a:t>
            </a:r>
            <a:r>
              <a:rPr lang="en-US" sz="1800" dirty="0" err="1">
                <a:latin typeface="Consolas" panose="020B0609020204030204" pitchFamily="49" charset="0"/>
                <a:cs typeface="Times New Roman" panose="02020603050405020304" pitchFamily="18" charset="0"/>
              </a:rPr>
              <a:t>Customer_ID</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ROUND(AVG(Total),2) AS </a:t>
            </a:r>
            <a:r>
              <a:rPr lang="en-US" sz="1800" dirty="0" err="1">
                <a:latin typeface="Consolas" panose="020B0609020204030204" pitchFamily="49" charset="0"/>
                <a:cs typeface="Times New Roman" panose="02020603050405020304" pitchFamily="18" charset="0"/>
              </a:rPr>
              <a:t>Average_Spending</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walmartsalesGROUP</a:t>
            </a:r>
            <a:r>
              <a:rPr lang="en-US" sz="1800" dirty="0">
                <a:latin typeface="Consolas" panose="020B0609020204030204" pitchFamily="49" charset="0"/>
                <a:cs typeface="Times New Roman" panose="02020603050405020304" pitchFamily="18" charset="0"/>
              </a:rPr>
              <a:t> BY </a:t>
            </a:r>
            <a:r>
              <a:rPr lang="en-US" sz="1800" dirty="0" err="1">
                <a:latin typeface="Consolas" panose="020B0609020204030204" pitchFamily="49" charset="0"/>
                <a:cs typeface="Times New Roman" panose="02020603050405020304" pitchFamily="18" charset="0"/>
              </a:rPr>
              <a:t>Customer_ID</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ORDER BY </a:t>
            </a:r>
            <a:r>
              <a:rPr lang="en-US" sz="1800" dirty="0" err="1">
                <a:latin typeface="Consolas" panose="020B0609020204030204" pitchFamily="49" charset="0"/>
                <a:cs typeface="Times New Roman" panose="02020603050405020304" pitchFamily="18" charset="0"/>
              </a:rPr>
              <a:t>Customer_ID</a:t>
            </a:r>
            <a:r>
              <a:rPr lang="en-US" sz="1800" dirty="0">
                <a:latin typeface="Consolas" panose="020B0609020204030204" pitchFamily="49" charset="0"/>
                <a:cs typeface="Times New Roman" panose="02020603050405020304" pitchFamily="18" charset="0"/>
              </a:rPr>
              <a:t>; </a:t>
            </a:r>
          </a:p>
        </p:txBody>
      </p:sp>
    </p:spTree>
    <p:extLst>
      <p:ext uri="{BB962C8B-B14F-4D97-AF65-F5344CB8AC3E}">
        <p14:creationId xmlns:p14="http://schemas.microsoft.com/office/powerpoint/2010/main" val="1646611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4EA3845-E30A-4584-907B-E5C64FEA2ACF}"/>
              </a:ext>
            </a:extLst>
          </p:cNvPr>
          <p:cNvGraphicFramePr>
            <a:graphicFrameLocks noGrp="1"/>
          </p:cNvGraphicFramePr>
          <p:nvPr>
            <p:extLst>
              <p:ext uri="{D42A27DB-BD31-4B8C-83A1-F6EECF244321}">
                <p14:modId xmlns:p14="http://schemas.microsoft.com/office/powerpoint/2010/main" val="3566116530"/>
              </p:ext>
            </p:extLst>
          </p:nvPr>
        </p:nvGraphicFramePr>
        <p:xfrm>
          <a:off x="6455884" y="672029"/>
          <a:ext cx="4473920" cy="5585552"/>
        </p:xfrm>
        <a:graphic>
          <a:graphicData uri="http://schemas.openxmlformats.org/drawingml/2006/table">
            <a:tbl>
              <a:tblPr/>
              <a:tblGrid>
                <a:gridCol w="1370938">
                  <a:extLst>
                    <a:ext uri="{9D8B030D-6E8A-4147-A177-3AD203B41FA5}">
                      <a16:colId xmlns:a16="http://schemas.microsoft.com/office/drawing/2014/main" val="2049887323"/>
                    </a:ext>
                  </a:extLst>
                </a:gridCol>
                <a:gridCol w="3102982">
                  <a:extLst>
                    <a:ext uri="{9D8B030D-6E8A-4147-A177-3AD203B41FA5}">
                      <a16:colId xmlns:a16="http://schemas.microsoft.com/office/drawing/2014/main" val="2476020940"/>
                    </a:ext>
                  </a:extLst>
                </a:gridCol>
              </a:tblGrid>
              <a:tr h="349097">
                <a:tc>
                  <a:txBody>
                    <a:bodyPr/>
                    <a:lstStyle/>
                    <a:p>
                      <a:pPr algn="ctr" fontAlgn="b"/>
                      <a:r>
                        <a:rPr lang="en-US" sz="1800" b="1" i="0" u="none" strike="noStrike">
                          <a:solidFill>
                            <a:srgbClr val="000000"/>
                          </a:solidFill>
                          <a:effectLst/>
                          <a:latin typeface="Times New Roman" panose="02020603050405020304" pitchFamily="18" charset="0"/>
                        </a:rPr>
                        <a:t>Customer_ID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err="1">
                          <a:solidFill>
                            <a:srgbClr val="000000"/>
                          </a:solidFill>
                          <a:effectLst/>
                          <a:latin typeface="Times New Roman" panose="02020603050405020304" pitchFamily="18" charset="0"/>
                        </a:rPr>
                        <a:t>Average_Spending</a:t>
                      </a:r>
                      <a:endParaRPr lang="en-US" sz="1800" b="1" i="0" u="none" strike="noStrike" dirty="0">
                        <a:solidFill>
                          <a:srgbClr val="000000"/>
                        </a:solidFill>
                        <a:effectLst/>
                        <a:latin typeface="Times New Roman" panose="02020603050405020304" pitchFamily="18"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36158076"/>
                  </a:ext>
                </a:extLst>
              </a:tr>
              <a:tr h="349097">
                <a:tc>
                  <a:txBody>
                    <a:bodyPr/>
                    <a:lstStyle/>
                    <a:p>
                      <a:pPr algn="ctr" fontAlgn="b"/>
                      <a:r>
                        <a:rPr lang="en-US" sz="1800" b="0" i="0" u="none" strike="noStrike">
                          <a:solidFill>
                            <a:srgbClr val="000000"/>
                          </a:solidFill>
                          <a:effectLst/>
                          <a:latin typeface="Times New Roman" panose="02020603050405020304" pitchFamily="18"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337.83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34002256"/>
                  </a:ext>
                </a:extLst>
              </a:tr>
              <a:tr h="349097">
                <a:tc>
                  <a:txBody>
                    <a:bodyPr/>
                    <a:lstStyle/>
                    <a:p>
                      <a:pPr algn="ctr" fontAlgn="b"/>
                      <a:r>
                        <a:rPr lang="en-US" sz="1800" b="0" i="0" u="none" strike="noStrike">
                          <a:solidFill>
                            <a:srgbClr val="000000"/>
                          </a:solidFill>
                          <a:effectLst/>
                          <a:latin typeface="Times New Roman" panose="02020603050405020304" pitchFamily="18"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349.14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038863"/>
                  </a:ext>
                </a:extLst>
              </a:tr>
              <a:tr h="349097">
                <a:tc>
                  <a:txBody>
                    <a:bodyPr/>
                    <a:lstStyle/>
                    <a:p>
                      <a:pPr algn="ctr" fontAlgn="b"/>
                      <a:r>
                        <a:rPr lang="en-US" sz="1800" b="0" i="0" u="none" strike="noStrike">
                          <a:solidFill>
                            <a:srgbClr val="000000"/>
                          </a:solidFill>
                          <a:effectLst/>
                          <a:latin typeface="Times New Roman" panose="02020603050405020304" pitchFamily="18"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349.29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797205"/>
                  </a:ext>
                </a:extLst>
              </a:tr>
              <a:tr h="349097">
                <a:tc>
                  <a:txBody>
                    <a:bodyPr/>
                    <a:lstStyle/>
                    <a:p>
                      <a:pPr algn="ctr" fontAlgn="b"/>
                      <a:r>
                        <a:rPr lang="en-US" sz="1800" b="0" i="0" u="none" strike="noStrike">
                          <a:solidFill>
                            <a:srgbClr val="000000"/>
                          </a:solidFill>
                          <a:effectLst/>
                          <a:latin typeface="Times New Roman" panose="02020603050405020304" pitchFamily="18"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263.53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88047072"/>
                  </a:ext>
                </a:extLst>
              </a:tr>
              <a:tr h="349097">
                <a:tc>
                  <a:txBody>
                    <a:bodyPr/>
                    <a:lstStyle/>
                    <a:p>
                      <a:pPr algn="ctr" fontAlgn="b"/>
                      <a:r>
                        <a:rPr lang="en-US" sz="1800" b="0" i="0" u="none" strike="noStrike" dirty="0">
                          <a:solidFill>
                            <a:srgbClr val="000000"/>
                          </a:solidFill>
                          <a:effectLst/>
                          <a:latin typeface="Times New Roman" panose="02020603050405020304" pitchFamily="18"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293.02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8034298"/>
                  </a:ext>
                </a:extLst>
              </a:tr>
              <a:tr h="349097">
                <a:tc>
                  <a:txBody>
                    <a:bodyPr/>
                    <a:lstStyle/>
                    <a:p>
                      <a:pPr algn="ctr" fontAlgn="b"/>
                      <a:r>
                        <a:rPr lang="en-US" sz="1800" b="0" i="0" u="none" strike="noStrike">
                          <a:solidFill>
                            <a:srgbClr val="000000"/>
                          </a:solidFill>
                          <a:effectLst/>
                          <a:latin typeface="Times New Roman" panose="02020603050405020304" pitchFamily="18"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308.87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3553383"/>
                  </a:ext>
                </a:extLst>
              </a:tr>
              <a:tr h="349097">
                <a:tc>
                  <a:txBody>
                    <a:bodyPr/>
                    <a:lstStyle/>
                    <a:p>
                      <a:pPr algn="ctr" fontAlgn="b"/>
                      <a:r>
                        <a:rPr lang="en-US" sz="1800" b="0" i="0" u="none" strike="noStrike">
                          <a:solidFill>
                            <a:srgbClr val="000000"/>
                          </a:solidFill>
                          <a:effectLst/>
                          <a:latin typeface="Times New Roman" panose="02020603050405020304" pitchFamily="18"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307.88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54199"/>
                  </a:ext>
                </a:extLst>
              </a:tr>
              <a:tr h="349097">
                <a:tc>
                  <a:txBody>
                    <a:bodyPr/>
                    <a:lstStyle/>
                    <a:p>
                      <a:pPr algn="ctr" fontAlgn="b"/>
                      <a:r>
                        <a:rPr lang="en-US" sz="1800" b="0" i="0" u="none" strike="noStrike">
                          <a:solidFill>
                            <a:srgbClr val="000000"/>
                          </a:solidFill>
                          <a:effectLst/>
                          <a:latin typeface="Times New Roman" panose="02020603050405020304" pitchFamily="18"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397.53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12868781"/>
                  </a:ext>
                </a:extLst>
              </a:tr>
              <a:tr h="349097">
                <a:tc>
                  <a:txBody>
                    <a:bodyPr/>
                    <a:lstStyle/>
                    <a:p>
                      <a:pPr algn="ctr" fontAlgn="b"/>
                      <a:r>
                        <a:rPr lang="en-US" sz="1800" b="0" i="0" u="none" strike="noStrike">
                          <a:solidFill>
                            <a:srgbClr val="000000"/>
                          </a:solidFill>
                          <a:effectLst/>
                          <a:latin typeface="Times New Roman" panose="02020603050405020304" pitchFamily="18"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293.46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4357740"/>
                  </a:ext>
                </a:extLst>
              </a:tr>
              <a:tr h="349097">
                <a:tc>
                  <a:txBody>
                    <a:bodyPr/>
                    <a:lstStyle/>
                    <a:p>
                      <a:pPr algn="ctr" fontAlgn="b"/>
                      <a:r>
                        <a:rPr lang="en-US" sz="1800" b="0" i="0" u="none" strike="noStrike">
                          <a:solidFill>
                            <a:srgbClr val="000000"/>
                          </a:solidFill>
                          <a:effectLst/>
                          <a:latin typeface="Times New Roman" panose="02020603050405020304" pitchFamily="18"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309.31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77804659"/>
                  </a:ext>
                </a:extLst>
              </a:tr>
              <a:tr h="349097">
                <a:tc>
                  <a:txBody>
                    <a:bodyPr/>
                    <a:lstStyle/>
                    <a:p>
                      <a:pPr algn="ctr" fontAlgn="b"/>
                      <a:r>
                        <a:rPr lang="en-US" sz="1800" b="0" i="0" u="none" strike="noStrike">
                          <a:solidFill>
                            <a:srgbClr val="000000"/>
                          </a:solidFill>
                          <a:effectLst/>
                          <a:latin typeface="Times New Roman" panose="02020603050405020304" pitchFamily="18"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324.22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88356097"/>
                  </a:ext>
                </a:extLst>
              </a:tr>
              <a:tr h="349097">
                <a:tc>
                  <a:txBody>
                    <a:bodyPr/>
                    <a:lstStyle/>
                    <a:p>
                      <a:pPr algn="ctr" fontAlgn="b"/>
                      <a:r>
                        <a:rPr lang="en-US" sz="1800" b="0" i="0" u="none" strike="noStrike">
                          <a:solidFill>
                            <a:srgbClr val="000000"/>
                          </a:solidFill>
                          <a:effectLst/>
                          <a:latin typeface="Times New Roman" panose="02020603050405020304" pitchFamily="18"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329.1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4703983"/>
                  </a:ext>
                </a:extLst>
              </a:tr>
              <a:tr h="349097">
                <a:tc>
                  <a:txBody>
                    <a:bodyPr/>
                    <a:lstStyle/>
                    <a:p>
                      <a:pPr algn="ctr" fontAlgn="b"/>
                      <a:r>
                        <a:rPr lang="en-US" sz="1800" b="0" i="0" u="none" strike="noStrike">
                          <a:solidFill>
                            <a:srgbClr val="000000"/>
                          </a:solidFill>
                          <a:effectLst/>
                          <a:latin typeface="Times New Roman" panose="02020603050405020304" pitchFamily="18"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319.15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4199280"/>
                  </a:ext>
                </a:extLst>
              </a:tr>
              <a:tr h="349097">
                <a:tc>
                  <a:txBody>
                    <a:bodyPr/>
                    <a:lstStyle/>
                    <a:p>
                      <a:pPr algn="ctr" fontAlgn="b"/>
                      <a:r>
                        <a:rPr lang="en-US" sz="1800" b="0" i="0" u="none" strike="noStrike">
                          <a:solidFill>
                            <a:srgbClr val="000000"/>
                          </a:solidFill>
                          <a:effectLst/>
                          <a:latin typeface="Times New Roman" panose="02020603050405020304" pitchFamily="18"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318.93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5715029"/>
                  </a:ext>
                </a:extLst>
              </a:tr>
              <a:tr h="349097">
                <a:tc>
                  <a:txBody>
                    <a:bodyPr/>
                    <a:lstStyle/>
                    <a:p>
                      <a:pPr algn="ctr" fontAlgn="b"/>
                      <a:r>
                        <a:rPr lang="en-US" sz="1800" b="0" i="0" u="none" strike="noStrike">
                          <a:solidFill>
                            <a:srgbClr val="000000"/>
                          </a:solidFill>
                          <a:effectLst/>
                          <a:latin typeface="Times New Roman" panose="02020603050405020304" pitchFamily="18"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343.55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22686225"/>
                  </a:ext>
                </a:extLst>
              </a:tr>
            </a:tbl>
          </a:graphicData>
        </a:graphic>
      </p:graphicFrame>
      <p:sp>
        <p:nvSpPr>
          <p:cNvPr id="3" name="TextBox 2">
            <a:extLst>
              <a:ext uri="{FF2B5EF4-FFF2-40B4-BE49-F238E27FC236}">
                <a16:creationId xmlns:a16="http://schemas.microsoft.com/office/drawing/2014/main" id="{AD230D4D-ED68-44C1-925F-2D612565640F}"/>
              </a:ext>
            </a:extLst>
          </p:cNvPr>
          <p:cNvSpPr txBox="1"/>
          <p:nvPr/>
        </p:nvSpPr>
        <p:spPr>
          <a:xfrm>
            <a:off x="440675" y="1926849"/>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9A54AF5A-36A4-4CFF-8CD1-EECED050767D}"/>
              </a:ext>
            </a:extLst>
          </p:cNvPr>
          <p:cNvSpPr txBox="1"/>
          <p:nvPr/>
        </p:nvSpPr>
        <p:spPr>
          <a:xfrm>
            <a:off x="440675" y="3028890"/>
            <a:ext cx="10873648" cy="1323439"/>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average spending behavior of each customer is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Around 300$  </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00442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3131BD-6B73-4716-8A93-ACDA2EA4AA59}"/>
              </a:ext>
            </a:extLst>
          </p:cNvPr>
          <p:cNvSpPr/>
          <p:nvPr/>
        </p:nvSpPr>
        <p:spPr>
          <a:xfrm>
            <a:off x="627961" y="1821581"/>
            <a:ext cx="10862631" cy="769441"/>
          </a:xfrm>
          <a:prstGeom prst="rect">
            <a:avLst/>
          </a:prstGeom>
        </p:spPr>
        <p:txBody>
          <a:bodyPr wrap="square">
            <a:spAutoFit/>
          </a:bodyPr>
          <a:lstStyle/>
          <a:p>
            <a: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t>PART 2 : Classify customers into three tiers: High, Medium, and Low spenders based on their total purchase amounts.</a:t>
            </a:r>
          </a:p>
        </p:txBody>
      </p:sp>
      <p:sp>
        <p:nvSpPr>
          <p:cNvPr id="3" name="Rectangle 2">
            <a:extLst>
              <a:ext uri="{FF2B5EF4-FFF2-40B4-BE49-F238E27FC236}">
                <a16:creationId xmlns:a16="http://schemas.microsoft.com/office/drawing/2014/main" id="{6D1DA1FB-95B8-4653-ABFC-8494D8483471}"/>
              </a:ext>
            </a:extLst>
          </p:cNvPr>
          <p:cNvSpPr/>
          <p:nvPr/>
        </p:nvSpPr>
        <p:spPr>
          <a:xfrm>
            <a:off x="627961" y="2814676"/>
            <a:ext cx="10769295" cy="3739485"/>
          </a:xfrm>
          <a:prstGeom prst="rect">
            <a:avLst/>
          </a:prstGeom>
        </p:spPr>
        <p:txBody>
          <a:bodyPr wrap="none">
            <a:spAutoFit/>
          </a:bodyPr>
          <a:lstStyle/>
          <a:p>
            <a:pPr defTabSz="914400">
              <a:lnSpc>
                <a:spcPct val="90000"/>
              </a:lnSpc>
              <a:spcBef>
                <a:spcPts val="1000"/>
              </a:spcBef>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a:t>
            </a:r>
            <a:r>
              <a:rPr lang="en-US" dirty="0">
                <a:latin typeface="Consolas" panose="020B0609020204030204" pitchFamily="49" charset="0"/>
                <a:cs typeface="Times New Roman" panose="02020603050405020304" pitchFamily="18" charset="0"/>
              </a:rPr>
              <a:t>	USE </a:t>
            </a:r>
            <a:r>
              <a:rPr lang="en-US" dirty="0" err="1">
                <a:latin typeface="Consolas" panose="020B0609020204030204" pitchFamily="49" charset="0"/>
                <a:cs typeface="Times New Roman" panose="02020603050405020304" pitchFamily="18" charset="0"/>
              </a:rPr>
              <a:t>walmartsales_Dataset</a:t>
            </a:r>
            <a:r>
              <a:rPr lang="en-US" dirty="0">
                <a:latin typeface="Consolas" panose="020B0609020204030204" pitchFamily="49" charset="0"/>
                <a:cs typeface="Times New Roman" panose="02020603050405020304" pitchFamily="18" charset="0"/>
              </a:rPr>
              <a:t>;</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SELECT	</a:t>
            </a:r>
            <a:r>
              <a:rPr lang="en-US" dirty="0" err="1">
                <a:latin typeface="Consolas" panose="020B0609020204030204" pitchFamily="49" charset="0"/>
                <a:cs typeface="Times New Roman" panose="02020603050405020304" pitchFamily="18" charset="0"/>
              </a:rPr>
              <a:t>Customer_ID</a:t>
            </a:r>
            <a:r>
              <a:rPr lang="en-US" dirty="0">
                <a:latin typeface="Consolas" panose="020B0609020204030204" pitchFamily="49" charset="0"/>
                <a:cs typeface="Times New Roman" panose="02020603050405020304" pitchFamily="18" charset="0"/>
              </a:rPr>
              <a:t>,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ROUND(SUM(Total),2) AS </a:t>
            </a:r>
            <a:r>
              <a:rPr lang="en-US" dirty="0" err="1">
                <a:latin typeface="Consolas" panose="020B0609020204030204" pitchFamily="49" charset="0"/>
                <a:cs typeface="Times New Roman" panose="02020603050405020304" pitchFamily="18" charset="0"/>
              </a:rPr>
              <a:t>Total_Spending</a:t>
            </a:r>
            <a:r>
              <a:rPr lang="en-US" dirty="0">
                <a:latin typeface="Consolas" panose="020B0609020204030204" pitchFamily="49" charset="0"/>
                <a:cs typeface="Times New Roman" panose="02020603050405020304" pitchFamily="18" charset="0"/>
              </a:rPr>
              <a:t>,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CASE	WHEN SUM(Total) &lt; 20000 THEN 'Low Spender'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WHEN SUM(Total) BETWEEN 20000 AND 21000 THEN 'Medium Spender'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ELSE 	‘High Spender'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END AS </a:t>
            </a:r>
            <a:r>
              <a:rPr lang="en-US" dirty="0" err="1">
                <a:latin typeface="Consolas" panose="020B0609020204030204" pitchFamily="49" charset="0"/>
                <a:cs typeface="Times New Roman" panose="02020603050405020304" pitchFamily="18" charset="0"/>
              </a:rPr>
              <a:t>spending_tier</a:t>
            </a:r>
            <a:endParaRPr lang="en-US" dirty="0">
              <a:latin typeface="Consolas" panose="020B0609020204030204" pitchFamily="49" charset="0"/>
              <a:cs typeface="Times New Roman" panose="02020603050405020304" pitchFamily="18" charset="0"/>
            </a:endParaRPr>
          </a:p>
          <a:p>
            <a:pPr defTabSz="914400">
              <a:lnSpc>
                <a:spcPct val="90000"/>
              </a:lnSpc>
              <a:spcBef>
                <a:spcPts val="1000"/>
              </a:spcBef>
            </a:pPr>
            <a:r>
              <a:rPr lang="en-US" dirty="0">
                <a:latin typeface="Consolas" panose="020B0609020204030204" pitchFamily="49" charset="0"/>
                <a:cs typeface="Times New Roman" panose="02020603050405020304" pitchFamily="18" charset="0"/>
              </a:rPr>
              <a:t>FROM    </a:t>
            </a:r>
            <a:r>
              <a:rPr lang="en-US" dirty="0" err="1">
                <a:latin typeface="Consolas" panose="020B0609020204030204" pitchFamily="49" charset="0"/>
                <a:cs typeface="Times New Roman" panose="02020603050405020304" pitchFamily="18" charset="0"/>
              </a:rPr>
              <a:t>walmartsalesGROUP</a:t>
            </a:r>
            <a:r>
              <a:rPr lang="en-US" dirty="0">
                <a:latin typeface="Consolas" panose="020B0609020204030204" pitchFamily="49" charset="0"/>
                <a:cs typeface="Times New Roman" panose="02020603050405020304" pitchFamily="18" charset="0"/>
              </a:rPr>
              <a:t> BY </a:t>
            </a:r>
            <a:r>
              <a:rPr lang="en-US" dirty="0" err="1">
                <a:latin typeface="Consolas" panose="020B0609020204030204" pitchFamily="49" charset="0"/>
                <a:cs typeface="Times New Roman" panose="02020603050405020304" pitchFamily="18" charset="0"/>
              </a:rPr>
              <a:t>Customer_ID</a:t>
            </a:r>
            <a:endParaRPr lang="en-US" dirty="0">
              <a:latin typeface="Consolas" panose="020B0609020204030204" pitchFamily="49" charset="0"/>
              <a:cs typeface="Times New Roman" panose="02020603050405020304" pitchFamily="18" charset="0"/>
            </a:endParaRPr>
          </a:p>
          <a:p>
            <a:pPr defTabSz="914400">
              <a:lnSpc>
                <a:spcPct val="90000"/>
              </a:lnSpc>
              <a:spcBef>
                <a:spcPts val="1000"/>
              </a:spcBef>
            </a:pPr>
            <a:r>
              <a:rPr lang="en-US" dirty="0">
                <a:latin typeface="Consolas" panose="020B0609020204030204" pitchFamily="49" charset="0"/>
                <a:cs typeface="Times New Roman" panose="02020603050405020304" pitchFamily="18" charset="0"/>
              </a:rPr>
              <a:t>ORDER BY </a:t>
            </a:r>
            <a:r>
              <a:rPr lang="en-US" dirty="0" err="1">
                <a:latin typeface="Consolas" panose="020B0609020204030204" pitchFamily="49" charset="0"/>
                <a:cs typeface="Times New Roman" panose="02020603050405020304" pitchFamily="18" charset="0"/>
              </a:rPr>
              <a:t>Customer_ID</a:t>
            </a:r>
            <a:r>
              <a:rPr lang="en-US" dirty="0">
                <a:latin typeface="Consolas" panose="020B0609020204030204" pitchFamily="49" charset="0"/>
                <a:cs typeface="Times New Roman" panose="02020603050405020304" pitchFamily="18" charset="0"/>
              </a:rPr>
              <a:t>; </a:t>
            </a:r>
          </a:p>
          <a:p>
            <a:pPr defTabSz="914400">
              <a:lnSpc>
                <a:spcPct val="90000"/>
              </a:lnSpc>
              <a:spcBef>
                <a:spcPts val="1000"/>
              </a:spcBef>
            </a:pPr>
            <a:endParaRPr lang="en-US"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2166506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9964342-11E2-4E43-A7CA-B1024F2B76D7}"/>
              </a:ext>
            </a:extLst>
          </p:cNvPr>
          <p:cNvGraphicFramePr>
            <a:graphicFrameLocks noGrp="1"/>
          </p:cNvGraphicFramePr>
          <p:nvPr>
            <p:extLst>
              <p:ext uri="{D42A27DB-BD31-4B8C-83A1-F6EECF244321}">
                <p14:modId xmlns:p14="http://schemas.microsoft.com/office/powerpoint/2010/main" val="3888240102"/>
              </p:ext>
            </p:extLst>
          </p:nvPr>
        </p:nvGraphicFramePr>
        <p:xfrm>
          <a:off x="6234630" y="869407"/>
          <a:ext cx="5079693" cy="5575456"/>
        </p:xfrm>
        <a:graphic>
          <a:graphicData uri="http://schemas.openxmlformats.org/drawingml/2006/table">
            <a:tbl>
              <a:tblPr/>
              <a:tblGrid>
                <a:gridCol w="1448158">
                  <a:extLst>
                    <a:ext uri="{9D8B030D-6E8A-4147-A177-3AD203B41FA5}">
                      <a16:colId xmlns:a16="http://schemas.microsoft.com/office/drawing/2014/main" val="2506501497"/>
                    </a:ext>
                  </a:extLst>
                </a:gridCol>
                <a:gridCol w="1760069">
                  <a:extLst>
                    <a:ext uri="{9D8B030D-6E8A-4147-A177-3AD203B41FA5}">
                      <a16:colId xmlns:a16="http://schemas.microsoft.com/office/drawing/2014/main" val="2081187811"/>
                    </a:ext>
                  </a:extLst>
                </a:gridCol>
                <a:gridCol w="1871466">
                  <a:extLst>
                    <a:ext uri="{9D8B030D-6E8A-4147-A177-3AD203B41FA5}">
                      <a16:colId xmlns:a16="http://schemas.microsoft.com/office/drawing/2014/main" val="1905490049"/>
                    </a:ext>
                  </a:extLst>
                </a:gridCol>
              </a:tblGrid>
              <a:tr h="348466">
                <a:tc>
                  <a:txBody>
                    <a:bodyPr/>
                    <a:lstStyle/>
                    <a:p>
                      <a:pPr algn="ctr" fontAlgn="b"/>
                      <a:r>
                        <a:rPr lang="en-US" sz="1800" b="1" i="0" u="none" strike="noStrike" dirty="0" err="1">
                          <a:solidFill>
                            <a:srgbClr val="000000"/>
                          </a:solidFill>
                          <a:effectLst/>
                          <a:latin typeface="Times New Roman" panose="02020603050405020304" pitchFamily="18" charset="0"/>
                        </a:rPr>
                        <a:t>Customer_ID</a:t>
                      </a:r>
                      <a:endParaRPr lang="en-US" sz="1800" b="1" i="0" u="none" strike="noStrike" dirty="0">
                        <a:solidFill>
                          <a:srgbClr val="000000"/>
                        </a:solidFill>
                        <a:effectLst/>
                        <a:latin typeface="Times New Roman" panose="02020603050405020304" pitchFamily="18"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Total_Spending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spending_tier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81769376"/>
                  </a:ext>
                </a:extLst>
              </a:tr>
              <a:tr h="348466">
                <a:tc>
                  <a:txBody>
                    <a:bodyPr/>
                    <a:lstStyle/>
                    <a:p>
                      <a:pPr algn="ctr" fontAlgn="b"/>
                      <a:r>
                        <a:rPr lang="en-US" sz="1800" b="0" i="0" u="none" strike="noStrike" dirty="0">
                          <a:solidFill>
                            <a:srgbClr val="000000"/>
                          </a:solidFill>
                          <a:effectLst/>
                          <a:latin typeface="Times New Roman" panose="02020603050405020304" pitchFamily="18"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22634.55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43451367"/>
                  </a:ext>
                </a:extLst>
              </a:tr>
              <a:tr h="348466">
                <a:tc>
                  <a:txBody>
                    <a:bodyPr/>
                    <a:lstStyle/>
                    <a:p>
                      <a:pPr algn="ctr" fontAlgn="b"/>
                      <a:r>
                        <a:rPr lang="en-US" sz="1800" b="0" i="0" u="none" strike="noStrike" dirty="0">
                          <a:solidFill>
                            <a:srgbClr val="000000"/>
                          </a:solidFill>
                          <a:effectLst/>
                          <a:latin typeface="Times New Roman" panose="02020603050405020304" pitchFamily="18"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23392.28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75038317"/>
                  </a:ext>
                </a:extLst>
              </a:tr>
              <a:tr h="348466">
                <a:tc>
                  <a:txBody>
                    <a:bodyPr/>
                    <a:lstStyle/>
                    <a:p>
                      <a:pPr algn="ctr" fontAlgn="b"/>
                      <a:r>
                        <a:rPr lang="en-US" sz="1800" b="0" i="0" u="none" strike="noStrike" dirty="0">
                          <a:solidFill>
                            <a:srgbClr val="000000"/>
                          </a:solidFill>
                          <a:effectLst/>
                          <a:latin typeface="Times New Roman" panose="02020603050405020304" pitchFamily="18"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23402.26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0873145"/>
                  </a:ext>
                </a:extLst>
              </a:tr>
              <a:tr h="348466">
                <a:tc>
                  <a:txBody>
                    <a:bodyPr/>
                    <a:lstStyle/>
                    <a:p>
                      <a:pPr algn="ctr" fontAlgn="b"/>
                      <a:r>
                        <a:rPr lang="en-US" sz="1800" b="0" i="0" u="none" strike="noStrike">
                          <a:solidFill>
                            <a:srgbClr val="000000"/>
                          </a:solidFill>
                          <a:effectLst/>
                          <a:latin typeface="Times New Roman" panose="02020603050405020304" pitchFamily="18"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17656.72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Low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27448252"/>
                  </a:ext>
                </a:extLst>
              </a:tr>
              <a:tr h="348466">
                <a:tc>
                  <a:txBody>
                    <a:bodyPr/>
                    <a:lstStyle/>
                    <a:p>
                      <a:pPr algn="ctr" fontAlgn="b"/>
                      <a:r>
                        <a:rPr lang="en-US" sz="1800" b="0" i="0" u="none" strike="noStrike">
                          <a:solidFill>
                            <a:srgbClr val="000000"/>
                          </a:solidFill>
                          <a:effectLst/>
                          <a:latin typeface="Times New Roman" panose="02020603050405020304" pitchFamily="18"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19632.04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Low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9828039"/>
                  </a:ext>
                </a:extLst>
              </a:tr>
              <a:tr h="348466">
                <a:tc>
                  <a:txBody>
                    <a:bodyPr/>
                    <a:lstStyle/>
                    <a:p>
                      <a:pPr algn="ctr" fontAlgn="b"/>
                      <a:r>
                        <a:rPr lang="en-US" sz="1800" b="0" i="0" u="none" strike="noStrike">
                          <a:solidFill>
                            <a:srgbClr val="000000"/>
                          </a:solidFill>
                          <a:effectLst/>
                          <a:latin typeface="Times New Roman" panose="02020603050405020304" pitchFamily="18"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20693.96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Medium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5434749"/>
                  </a:ext>
                </a:extLst>
              </a:tr>
              <a:tr h="348466">
                <a:tc>
                  <a:txBody>
                    <a:bodyPr/>
                    <a:lstStyle/>
                    <a:p>
                      <a:pPr algn="ctr" fontAlgn="b"/>
                      <a:r>
                        <a:rPr lang="en-US" sz="1800" b="0" i="0" u="none" strike="noStrike">
                          <a:solidFill>
                            <a:srgbClr val="000000"/>
                          </a:solidFill>
                          <a:effectLst/>
                          <a:latin typeface="Times New Roman" panose="02020603050405020304" pitchFamily="18" charset="0"/>
                        </a:rPr>
                        <a:t>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20628.09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Medium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4081617"/>
                  </a:ext>
                </a:extLst>
              </a:tr>
              <a:tr h="348466">
                <a:tc>
                  <a:txBody>
                    <a:bodyPr/>
                    <a:lstStyle/>
                    <a:p>
                      <a:pPr algn="ctr" fontAlgn="b"/>
                      <a:r>
                        <a:rPr lang="en-US" sz="1800" b="0" i="0" u="none" strike="noStrike">
                          <a:solidFill>
                            <a:srgbClr val="000000"/>
                          </a:solidFill>
                          <a:effectLst/>
                          <a:latin typeface="Times New Roman" panose="02020603050405020304" pitchFamily="18"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26634.34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7473600"/>
                  </a:ext>
                </a:extLst>
              </a:tr>
              <a:tr h="348466">
                <a:tc>
                  <a:txBody>
                    <a:bodyPr/>
                    <a:lstStyle/>
                    <a:p>
                      <a:pPr algn="ctr" fontAlgn="b"/>
                      <a:r>
                        <a:rPr lang="en-US" sz="1800" b="0" i="0" u="none" strike="noStrike">
                          <a:solidFill>
                            <a:srgbClr val="000000"/>
                          </a:solidFill>
                          <a:effectLst/>
                          <a:latin typeface="Times New Roman" panose="02020603050405020304" pitchFamily="18"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19661.6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Low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1398205"/>
                  </a:ext>
                </a:extLst>
              </a:tr>
              <a:tr h="348466">
                <a:tc>
                  <a:txBody>
                    <a:bodyPr/>
                    <a:lstStyle/>
                    <a:p>
                      <a:pPr algn="ctr" fontAlgn="b"/>
                      <a:r>
                        <a:rPr lang="en-US" sz="1800" b="0" i="0" u="none" strike="noStrike">
                          <a:solidFill>
                            <a:srgbClr val="000000"/>
                          </a:solidFill>
                          <a:effectLst/>
                          <a:latin typeface="Times New Roman" panose="02020603050405020304" pitchFamily="18"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20723.93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Medium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6179482"/>
                  </a:ext>
                </a:extLst>
              </a:tr>
              <a:tr h="348466">
                <a:tc>
                  <a:txBody>
                    <a:bodyPr/>
                    <a:lstStyle/>
                    <a:p>
                      <a:pPr algn="ctr" fontAlgn="b"/>
                      <a:r>
                        <a:rPr lang="en-US" sz="1800" b="0" i="0" u="none" strike="noStrike">
                          <a:solidFill>
                            <a:srgbClr val="000000"/>
                          </a:solidFill>
                          <a:effectLst/>
                          <a:latin typeface="Times New Roman" panose="02020603050405020304" pitchFamily="18"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21398.82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46183083"/>
                  </a:ext>
                </a:extLst>
              </a:tr>
              <a:tr h="348466">
                <a:tc>
                  <a:txBody>
                    <a:bodyPr/>
                    <a:lstStyle/>
                    <a:p>
                      <a:pPr algn="ctr" fontAlgn="b"/>
                      <a:r>
                        <a:rPr lang="en-US" sz="1800" b="0" i="0" u="none" strike="noStrike">
                          <a:solidFill>
                            <a:srgbClr val="000000"/>
                          </a:solidFill>
                          <a:effectLst/>
                          <a:latin typeface="Times New Roman" panose="02020603050405020304" pitchFamily="18" charset="0"/>
                        </a:rPr>
                        <a:t>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21720.65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0490247"/>
                  </a:ext>
                </a:extLst>
              </a:tr>
              <a:tr h="348466">
                <a:tc>
                  <a:txBody>
                    <a:bodyPr/>
                    <a:lstStyle/>
                    <a:p>
                      <a:pPr algn="ctr" fontAlgn="b"/>
                      <a:r>
                        <a:rPr lang="en-US" sz="1800" b="0" i="0" u="none" strike="noStrike">
                          <a:solidFill>
                            <a:srgbClr val="000000"/>
                          </a:solidFill>
                          <a:effectLst/>
                          <a:latin typeface="Times New Roman" panose="02020603050405020304" pitchFamily="18" charset="0"/>
                        </a:rPr>
                        <a:t>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21063.66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55798835"/>
                  </a:ext>
                </a:extLst>
              </a:tr>
              <a:tr h="348466">
                <a:tc>
                  <a:txBody>
                    <a:bodyPr/>
                    <a:lstStyle/>
                    <a:p>
                      <a:pPr algn="ctr" fontAlgn="b"/>
                      <a:r>
                        <a:rPr lang="en-US" sz="1800" b="0" i="0" u="none" strike="noStrike">
                          <a:solidFill>
                            <a:srgbClr val="000000"/>
                          </a:solidFill>
                          <a:effectLst/>
                          <a:latin typeface="Times New Roman" panose="02020603050405020304" pitchFamily="18" charset="0"/>
                        </a:rPr>
                        <a:t>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21049.4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82405"/>
                  </a:ext>
                </a:extLst>
              </a:tr>
              <a:tr h="348466">
                <a:tc>
                  <a:txBody>
                    <a:bodyPr/>
                    <a:lstStyle/>
                    <a:p>
                      <a:pPr algn="ctr" fontAlgn="b"/>
                      <a:r>
                        <a:rPr lang="en-US" sz="1800" b="0" i="0" u="none" strike="noStrike">
                          <a:solidFill>
                            <a:srgbClr val="000000"/>
                          </a:solidFill>
                          <a:effectLst/>
                          <a:latin typeface="Times New Roman" panose="02020603050405020304" pitchFamily="18" charset="0"/>
                        </a:rPr>
                        <a:t>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22674.46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High Spender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269366"/>
                  </a:ext>
                </a:extLst>
              </a:tr>
            </a:tbl>
          </a:graphicData>
        </a:graphic>
      </p:graphicFrame>
      <p:sp>
        <p:nvSpPr>
          <p:cNvPr id="4" name="TextBox 3">
            <a:extLst>
              <a:ext uri="{FF2B5EF4-FFF2-40B4-BE49-F238E27FC236}">
                <a16:creationId xmlns:a16="http://schemas.microsoft.com/office/drawing/2014/main" id="{1DEC1D93-F042-41D5-B1F5-5D39C750659A}"/>
              </a:ext>
            </a:extLst>
          </p:cNvPr>
          <p:cNvSpPr txBox="1"/>
          <p:nvPr/>
        </p:nvSpPr>
        <p:spPr>
          <a:xfrm>
            <a:off x="440675" y="1926849"/>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5" name="TextBox 4">
            <a:extLst>
              <a:ext uri="{FF2B5EF4-FFF2-40B4-BE49-F238E27FC236}">
                <a16:creationId xmlns:a16="http://schemas.microsoft.com/office/drawing/2014/main" id="{6632B7E8-F3D5-46E5-B7FE-5EA0795A7415}"/>
              </a:ext>
            </a:extLst>
          </p:cNvPr>
          <p:cNvSpPr txBox="1"/>
          <p:nvPr/>
        </p:nvSpPr>
        <p:spPr>
          <a:xfrm>
            <a:off x="440675" y="3028890"/>
            <a:ext cx="10873648"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we can say that most of the customer is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High Spender.</a:t>
            </a:r>
          </a:p>
        </p:txBody>
      </p:sp>
    </p:spTree>
    <p:extLst>
      <p:ext uri="{BB962C8B-B14F-4D97-AF65-F5344CB8AC3E}">
        <p14:creationId xmlns:p14="http://schemas.microsoft.com/office/powerpoint/2010/main" val="2480087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F4E27-F53F-4E37-A0FF-F8EDD5EBDB4D}"/>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4</a:t>
            </a:r>
            <a:b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Detecting Anomalies in Sales Transactions</a:t>
            </a:r>
          </a:p>
        </p:txBody>
      </p:sp>
      <p:sp>
        <p:nvSpPr>
          <p:cNvPr id="3" name="Content Placeholder 2">
            <a:extLst>
              <a:ext uri="{FF2B5EF4-FFF2-40B4-BE49-F238E27FC236}">
                <a16:creationId xmlns:a16="http://schemas.microsoft.com/office/drawing/2014/main" id="{A7939440-92D8-4FA8-A2BA-22E27403A052}"/>
              </a:ext>
            </a:extLst>
          </p:cNvPr>
          <p:cNvSpPr>
            <a:spLocks noGrp="1"/>
          </p:cNvSpPr>
          <p:nvPr>
            <p:ph idx="1"/>
          </p:nvPr>
        </p:nvSpPr>
        <p:spPr>
          <a:xfrm>
            <a:off x="685800" y="2194560"/>
            <a:ext cx="10820400" cy="4404544"/>
          </a:xfrm>
        </p:spPr>
        <p:txBody>
          <a:bodyPr>
            <a:normAutofit lnSpcReduction="10000"/>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suspects that some transactions have unusually high or low sales compared to the average for the product line. Identify these anomalies.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a:t>
            </a:r>
            <a:r>
              <a:rPr lang="en-US" sz="1800" dirty="0" err="1">
                <a:latin typeface="Consolas" panose="020B0609020204030204" pitchFamily="49" charset="0"/>
                <a:cs typeface="Times New Roman" panose="02020603050405020304" pitchFamily="18" charset="0"/>
              </a:rPr>
              <a:t>Customer_ID</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Total,        </a:t>
            </a:r>
          </a:p>
          <a:p>
            <a:pPr marL="0" indent="0">
              <a:buNone/>
            </a:pPr>
            <a:r>
              <a:rPr lang="en-US" sz="1800" dirty="0">
                <a:latin typeface="Consolas" panose="020B0609020204030204" pitchFamily="49" charset="0"/>
                <a:cs typeface="Times New Roman" panose="02020603050405020304" pitchFamily="18" charset="0"/>
              </a:rPr>
              <a:t>	AVG(Total) OVER (PARTITION BY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AS </a:t>
            </a:r>
            <a:r>
              <a:rPr lang="en-US" sz="1800" dirty="0" err="1">
                <a:latin typeface="Consolas" panose="020B0609020204030204" pitchFamily="49" charset="0"/>
                <a:cs typeface="Times New Roman" panose="02020603050405020304" pitchFamily="18" charset="0"/>
              </a:rPr>
              <a:t>Average_Spending</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Total - AVG(Total) OVER (PARTITION BY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AS 	</a:t>
            </a:r>
            <a:r>
              <a:rPr lang="en-US" sz="1800" dirty="0" err="1">
                <a:latin typeface="Consolas" panose="020B0609020204030204" pitchFamily="49" charset="0"/>
                <a:cs typeface="Times New Roman" panose="02020603050405020304" pitchFamily="18" charset="0"/>
              </a:rPr>
              <a:t>Difference_From_Average</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ORDER BY </a:t>
            </a:r>
            <a:r>
              <a:rPr lang="en-US" sz="1800" dirty="0" err="1">
                <a:latin typeface="Consolas" panose="020B0609020204030204" pitchFamily="49" charset="0"/>
                <a:cs typeface="Times New Roman" panose="02020603050405020304" pitchFamily="18" charset="0"/>
              </a:rPr>
              <a:t>Difference_From_Average</a:t>
            </a:r>
            <a:r>
              <a:rPr lang="en-US" sz="1800" dirty="0">
                <a:latin typeface="Consolas" panose="020B0609020204030204" pitchFamily="49" charset="0"/>
                <a:cs typeface="Times New Roman" panose="02020603050405020304" pitchFamily="18" charset="0"/>
              </a:rPr>
              <a:t> DESC</a:t>
            </a:r>
          </a:p>
          <a:p>
            <a:pPr marL="0" indent="0">
              <a:buNone/>
            </a:pPr>
            <a:r>
              <a:rPr lang="en-US" sz="1800" dirty="0">
                <a:latin typeface="Consolas" panose="020B0609020204030204" pitchFamily="49" charset="0"/>
                <a:cs typeface="Times New Roman" panose="02020603050405020304" pitchFamily="18" charset="0"/>
              </a:rPr>
              <a:t>Limit 5;</a:t>
            </a:r>
          </a:p>
        </p:txBody>
      </p:sp>
    </p:spTree>
    <p:extLst>
      <p:ext uri="{BB962C8B-B14F-4D97-AF65-F5344CB8AC3E}">
        <p14:creationId xmlns:p14="http://schemas.microsoft.com/office/powerpoint/2010/main" val="3732264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6771EA8-2AE4-4145-8EBC-02EF772AFD16}"/>
              </a:ext>
            </a:extLst>
          </p:cNvPr>
          <p:cNvGraphicFramePr>
            <a:graphicFrameLocks noGrp="1"/>
          </p:cNvGraphicFramePr>
          <p:nvPr>
            <p:extLst>
              <p:ext uri="{D42A27DB-BD31-4B8C-83A1-F6EECF244321}">
                <p14:modId xmlns:p14="http://schemas.microsoft.com/office/powerpoint/2010/main" val="539343600"/>
              </p:ext>
            </p:extLst>
          </p:nvPr>
        </p:nvGraphicFramePr>
        <p:xfrm>
          <a:off x="1938969" y="2296180"/>
          <a:ext cx="9283547" cy="2661408"/>
        </p:xfrm>
        <a:graphic>
          <a:graphicData uri="http://schemas.openxmlformats.org/drawingml/2006/table">
            <a:tbl>
              <a:tblPr/>
              <a:tblGrid>
                <a:gridCol w="1390393">
                  <a:extLst>
                    <a:ext uri="{9D8B030D-6E8A-4147-A177-3AD203B41FA5}">
                      <a16:colId xmlns:a16="http://schemas.microsoft.com/office/drawing/2014/main" val="702361086"/>
                    </a:ext>
                  </a:extLst>
                </a:gridCol>
                <a:gridCol w="2224628">
                  <a:extLst>
                    <a:ext uri="{9D8B030D-6E8A-4147-A177-3AD203B41FA5}">
                      <a16:colId xmlns:a16="http://schemas.microsoft.com/office/drawing/2014/main" val="3329341271"/>
                    </a:ext>
                  </a:extLst>
                </a:gridCol>
                <a:gridCol w="1048142">
                  <a:extLst>
                    <a:ext uri="{9D8B030D-6E8A-4147-A177-3AD203B41FA5}">
                      <a16:colId xmlns:a16="http://schemas.microsoft.com/office/drawing/2014/main" val="826983922"/>
                    </a:ext>
                  </a:extLst>
                </a:gridCol>
                <a:gridCol w="1925159">
                  <a:extLst>
                    <a:ext uri="{9D8B030D-6E8A-4147-A177-3AD203B41FA5}">
                      <a16:colId xmlns:a16="http://schemas.microsoft.com/office/drawing/2014/main" val="598609059"/>
                    </a:ext>
                  </a:extLst>
                </a:gridCol>
                <a:gridCol w="2695225">
                  <a:extLst>
                    <a:ext uri="{9D8B030D-6E8A-4147-A177-3AD203B41FA5}">
                      <a16:colId xmlns:a16="http://schemas.microsoft.com/office/drawing/2014/main" val="1045011358"/>
                    </a:ext>
                  </a:extLst>
                </a:gridCol>
              </a:tblGrid>
              <a:tr h="443568">
                <a:tc>
                  <a:txBody>
                    <a:bodyPr/>
                    <a:lstStyle/>
                    <a:p>
                      <a:pPr algn="ctr" fontAlgn="b"/>
                      <a:r>
                        <a:rPr lang="en-US" sz="1800" b="1" i="0" u="none" strike="noStrike" dirty="0" err="1">
                          <a:solidFill>
                            <a:srgbClr val="000000"/>
                          </a:solidFill>
                          <a:effectLst/>
                          <a:latin typeface="Times New Roman" panose="02020603050405020304" pitchFamily="18" charset="0"/>
                        </a:rPr>
                        <a:t>Customer_ID</a:t>
                      </a:r>
                      <a:endParaRPr lang="en-US" sz="1800" b="1" i="0" u="none" strike="noStrike" dirty="0">
                        <a:solidFill>
                          <a:srgbClr val="000000"/>
                        </a:solidFill>
                        <a:effectLst/>
                        <a:latin typeface="Times New Roman" panose="02020603050405020304" pitchFamily="18"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dirty="0" err="1">
                          <a:solidFill>
                            <a:srgbClr val="000000"/>
                          </a:solidFill>
                          <a:effectLst/>
                          <a:latin typeface="Times New Roman" panose="02020603050405020304" pitchFamily="18" charset="0"/>
                        </a:rPr>
                        <a:t>Product_line</a:t>
                      </a:r>
                      <a:endParaRPr lang="en-US" sz="1800" b="1" i="0" u="none" strike="noStrike" dirty="0">
                        <a:solidFill>
                          <a:srgbClr val="000000"/>
                        </a:solidFill>
                        <a:effectLst/>
                        <a:latin typeface="Times New Roman" panose="02020603050405020304" pitchFamily="18"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Total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Average_Spending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Difference_From_Average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7235513"/>
                  </a:ext>
                </a:extLst>
              </a:tr>
              <a:tr h="443568">
                <a:tc>
                  <a:txBody>
                    <a:bodyPr/>
                    <a:lstStyle/>
                    <a:p>
                      <a:pPr algn="ctr" fontAlgn="b"/>
                      <a:r>
                        <a:rPr lang="en-US" sz="1800" b="0" i="0" u="none" strike="noStrike" dirty="0">
                          <a:solidFill>
                            <a:srgbClr val="000000"/>
                          </a:solidFill>
                          <a:effectLst/>
                          <a:latin typeface="Times New Roman" panose="02020603050405020304" pitchFamily="18" charset="0"/>
                        </a:rPr>
                        <a:t>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1042.65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305.0892978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737.5607022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3626210"/>
                  </a:ext>
                </a:extLst>
              </a:tr>
              <a:tr h="443568">
                <a:tc>
                  <a:txBody>
                    <a:bodyPr/>
                    <a:lstStyle/>
                    <a:p>
                      <a:pPr algn="ctr" fontAlgn="b"/>
                      <a:r>
                        <a:rPr lang="en-US" sz="1800" b="0" i="0" u="none" strike="noStrike">
                          <a:solidFill>
                            <a:srgbClr val="000000"/>
                          </a:solidFill>
                          <a:effectLst/>
                          <a:latin typeface="Times New Roman" panose="02020603050405020304" pitchFamily="18" charset="0"/>
                        </a:rPr>
                        <a:t>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1039.29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305.0892978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734.2007022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45506267"/>
                  </a:ext>
                </a:extLst>
              </a:tr>
              <a:tr h="443568">
                <a:tc>
                  <a:txBody>
                    <a:bodyPr/>
                    <a:lstStyle/>
                    <a:p>
                      <a:pPr algn="ctr" fontAlgn="b"/>
                      <a:r>
                        <a:rPr lang="en-US" sz="1800" b="0" i="0" u="none" strike="noStrike">
                          <a:solidFill>
                            <a:srgbClr val="000000"/>
                          </a:solidFill>
                          <a:effectLst/>
                          <a:latin typeface="Times New Roman" panose="02020603050405020304" pitchFamily="18"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1020.705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305.0892978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715.6157022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82873874"/>
                  </a:ext>
                </a:extLst>
              </a:tr>
              <a:tr h="443568">
                <a:tc>
                  <a:txBody>
                    <a:bodyPr/>
                    <a:lstStyle/>
                    <a:p>
                      <a:pPr algn="ctr" fontAlgn="b"/>
                      <a:r>
                        <a:rPr lang="en-US" sz="1800" b="0" i="0" u="none" strike="noStrike">
                          <a:solidFill>
                            <a:srgbClr val="000000"/>
                          </a:solidFill>
                          <a:effectLst/>
                          <a:latin typeface="Times New Roman" panose="02020603050405020304" pitchFamily="18"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Food and beverages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1034.46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322.6715172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711.7884828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28454851"/>
                  </a:ext>
                </a:extLst>
              </a:tr>
              <a:tr h="443568">
                <a:tc>
                  <a:txBody>
                    <a:bodyPr/>
                    <a:lstStyle/>
                    <a:p>
                      <a:pPr algn="ctr" fontAlgn="b"/>
                      <a:r>
                        <a:rPr lang="en-US" sz="1800" b="0" i="0" u="none" strike="noStrike">
                          <a:solidFill>
                            <a:srgbClr val="000000"/>
                          </a:solidFill>
                          <a:effectLst/>
                          <a:latin typeface="Times New Roman" panose="02020603050405020304" pitchFamily="18"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Home and lifestyle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1023.75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336.6369563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687.1130438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01291095"/>
                  </a:ext>
                </a:extLst>
              </a:tr>
            </a:tbl>
          </a:graphicData>
        </a:graphic>
      </p:graphicFrame>
      <p:sp>
        <p:nvSpPr>
          <p:cNvPr id="3" name="TextBox 2">
            <a:extLst>
              <a:ext uri="{FF2B5EF4-FFF2-40B4-BE49-F238E27FC236}">
                <a16:creationId xmlns:a16="http://schemas.microsoft.com/office/drawing/2014/main" id="{F70450B6-F898-4DCB-B8E3-7B4B8D28A6B8}"/>
              </a:ext>
            </a:extLst>
          </p:cNvPr>
          <p:cNvSpPr txBox="1"/>
          <p:nvPr/>
        </p:nvSpPr>
        <p:spPr>
          <a:xfrm>
            <a:off x="440675" y="1926849"/>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926FB912-2FAA-4876-A62A-ACB2D716098C}"/>
              </a:ext>
            </a:extLst>
          </p:cNvPr>
          <p:cNvSpPr txBox="1"/>
          <p:nvPr/>
        </p:nvSpPr>
        <p:spPr>
          <a:xfrm>
            <a:off x="440675" y="5089044"/>
            <a:ext cx="1087364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is  top 5 Anomalies in Sales Transactions</a:t>
            </a:r>
          </a:p>
        </p:txBody>
      </p:sp>
    </p:spTree>
    <p:extLst>
      <p:ext uri="{BB962C8B-B14F-4D97-AF65-F5344CB8AC3E}">
        <p14:creationId xmlns:p14="http://schemas.microsoft.com/office/powerpoint/2010/main" val="2900689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C90A4-633D-43F7-AF6C-E837943F7DEB}"/>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5</a:t>
            </a:r>
            <a:b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Most Popular Payment Method by City</a:t>
            </a:r>
          </a:p>
        </p:txBody>
      </p:sp>
      <p:sp>
        <p:nvSpPr>
          <p:cNvPr id="3" name="Content Placeholder 2">
            <a:extLst>
              <a:ext uri="{FF2B5EF4-FFF2-40B4-BE49-F238E27FC236}">
                <a16:creationId xmlns:a16="http://schemas.microsoft.com/office/drawing/2014/main" id="{9CA2C2ED-C7FF-44FF-A2B9-AD940F375E32}"/>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needs to determine the most popular payment method in each city to tailor marketing strategies.</a:t>
            </a:r>
          </a:p>
          <a:p>
            <a:pPr marL="0" indent="0">
              <a:buNone/>
            </a:pP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Queries </a:t>
            </a:r>
            <a:r>
              <a:rPr lang="en-US" sz="2000" b="1"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City, </a:t>
            </a:r>
          </a:p>
          <a:p>
            <a:pPr marL="0" indent="0">
              <a:buNone/>
            </a:pPr>
            <a:r>
              <a:rPr lang="en-US" sz="1800" dirty="0">
                <a:latin typeface="Consolas" panose="020B0609020204030204" pitchFamily="49" charset="0"/>
                <a:cs typeface="Times New Roman" panose="02020603050405020304" pitchFamily="18" charset="0"/>
              </a:rPr>
              <a:t>	Payment,     </a:t>
            </a:r>
          </a:p>
          <a:p>
            <a:pPr marL="0" indent="0">
              <a:buNone/>
            </a:pPr>
            <a:r>
              <a:rPr lang="en-US" sz="1800" dirty="0">
                <a:latin typeface="Consolas" panose="020B0609020204030204" pitchFamily="49" charset="0"/>
                <a:cs typeface="Times New Roman" panose="02020603050405020304" pitchFamily="18" charset="0"/>
              </a:rPr>
              <a:t>	COUNT(Payment) AS </a:t>
            </a:r>
            <a:r>
              <a:rPr lang="en-US" sz="1800" dirty="0" err="1">
                <a:latin typeface="Consolas" panose="020B0609020204030204" pitchFamily="49" charset="0"/>
                <a:cs typeface="Times New Roman" panose="02020603050405020304" pitchFamily="18" charset="0"/>
              </a:rPr>
              <a:t>Total_Pay</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walmartsalesGROUP</a:t>
            </a:r>
            <a:r>
              <a:rPr lang="en-US" sz="1800" dirty="0">
                <a:latin typeface="Consolas" panose="020B0609020204030204" pitchFamily="49" charset="0"/>
                <a:cs typeface="Times New Roman" panose="02020603050405020304" pitchFamily="18" charset="0"/>
              </a:rPr>
              <a:t> BY City , Payment</a:t>
            </a:r>
          </a:p>
          <a:p>
            <a:pPr marL="0" indent="0">
              <a:buNone/>
            </a:pPr>
            <a:r>
              <a:rPr lang="en-US" sz="1800" dirty="0">
                <a:latin typeface="Consolas" panose="020B0609020204030204" pitchFamily="49" charset="0"/>
                <a:cs typeface="Times New Roman" panose="02020603050405020304" pitchFamily="18" charset="0"/>
              </a:rPr>
              <a:t>ORDER BY City DESC , </a:t>
            </a:r>
            <a:r>
              <a:rPr lang="en-US" sz="1800" dirty="0" err="1">
                <a:latin typeface="Consolas" panose="020B0609020204030204" pitchFamily="49" charset="0"/>
                <a:cs typeface="Times New Roman" panose="02020603050405020304" pitchFamily="18" charset="0"/>
              </a:rPr>
              <a:t>Total_Pay</a:t>
            </a:r>
            <a:r>
              <a:rPr lang="en-US" sz="1800" dirty="0">
                <a:latin typeface="Consolas" panose="020B0609020204030204" pitchFamily="49" charset="0"/>
                <a:cs typeface="Times New Roman" panose="02020603050405020304" pitchFamily="18" charset="0"/>
              </a:rPr>
              <a:t> DESC;</a:t>
            </a:r>
          </a:p>
          <a:p>
            <a:pPr marL="0" indent="0">
              <a:buNone/>
            </a:pP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32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3B67810-2611-4C16-BB18-6ABB7A27AF78}"/>
              </a:ext>
            </a:extLst>
          </p:cNvPr>
          <p:cNvGraphicFramePr>
            <a:graphicFrameLocks noGrp="1"/>
          </p:cNvGraphicFramePr>
          <p:nvPr>
            <p:extLst>
              <p:ext uri="{D42A27DB-BD31-4B8C-83A1-F6EECF244321}">
                <p14:modId xmlns:p14="http://schemas.microsoft.com/office/powerpoint/2010/main" val="3216103085"/>
              </p:ext>
            </p:extLst>
          </p:nvPr>
        </p:nvGraphicFramePr>
        <p:xfrm>
          <a:off x="6499950" y="1418420"/>
          <a:ext cx="4021157" cy="4021160"/>
        </p:xfrm>
        <a:graphic>
          <a:graphicData uri="http://schemas.openxmlformats.org/drawingml/2006/table">
            <a:tbl>
              <a:tblPr/>
              <a:tblGrid>
                <a:gridCol w="1366163">
                  <a:extLst>
                    <a:ext uri="{9D8B030D-6E8A-4147-A177-3AD203B41FA5}">
                      <a16:colId xmlns:a16="http://schemas.microsoft.com/office/drawing/2014/main" val="2660811491"/>
                    </a:ext>
                  </a:extLst>
                </a:gridCol>
                <a:gridCol w="1391939">
                  <a:extLst>
                    <a:ext uri="{9D8B030D-6E8A-4147-A177-3AD203B41FA5}">
                      <a16:colId xmlns:a16="http://schemas.microsoft.com/office/drawing/2014/main" val="3852882000"/>
                    </a:ext>
                  </a:extLst>
                </a:gridCol>
                <a:gridCol w="1263055">
                  <a:extLst>
                    <a:ext uri="{9D8B030D-6E8A-4147-A177-3AD203B41FA5}">
                      <a16:colId xmlns:a16="http://schemas.microsoft.com/office/drawing/2014/main" val="2812087114"/>
                    </a:ext>
                  </a:extLst>
                </a:gridCol>
              </a:tblGrid>
              <a:tr h="696366">
                <a:tc>
                  <a:txBody>
                    <a:bodyPr/>
                    <a:lstStyle/>
                    <a:p>
                      <a:pPr algn="ctr" fontAlgn="ctr"/>
                      <a:r>
                        <a:rPr lang="en-US" sz="1800" b="1" i="0" u="none" strike="noStrike" dirty="0">
                          <a:solidFill>
                            <a:srgbClr val="000000"/>
                          </a:solidFill>
                          <a:effectLst/>
                          <a:latin typeface="Times New Roman" panose="02020603050405020304" pitchFamily="18" charset="0"/>
                        </a:rPr>
                        <a:t>City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Payment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Total_Pay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87246400"/>
                  </a:ext>
                </a:extLst>
              </a:tr>
              <a:tr h="375365">
                <a:tc>
                  <a:txBody>
                    <a:bodyPr/>
                    <a:lstStyle/>
                    <a:p>
                      <a:pPr algn="ctr" fontAlgn="ctr"/>
                      <a:r>
                        <a:rPr lang="en-US" sz="1800" b="0" i="0" u="none" strike="noStrike" dirty="0">
                          <a:solidFill>
                            <a:srgbClr val="000000"/>
                          </a:solidFill>
                          <a:effectLst/>
                          <a:latin typeface="Times New Roman" panose="02020603050405020304" pitchFamily="18" charset="0"/>
                        </a:rPr>
                        <a:t>Yangon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Ewallet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954374"/>
                  </a:ext>
                </a:extLst>
              </a:tr>
              <a:tr h="375365">
                <a:tc>
                  <a:txBody>
                    <a:bodyPr/>
                    <a:lstStyle/>
                    <a:p>
                      <a:pPr algn="ctr" fontAlgn="ctr"/>
                      <a:r>
                        <a:rPr lang="en-US" sz="1800" b="0" i="0" u="none" strike="noStrike" dirty="0">
                          <a:solidFill>
                            <a:srgbClr val="000000"/>
                          </a:solidFill>
                          <a:effectLst/>
                          <a:latin typeface="Times New Roman" panose="02020603050405020304" pitchFamily="18" charset="0"/>
                        </a:rPr>
                        <a:t>Yangon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Cash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0481777"/>
                  </a:ext>
                </a:extLst>
              </a:tr>
              <a:tr h="375365">
                <a:tc>
                  <a:txBody>
                    <a:bodyPr/>
                    <a:lstStyle/>
                    <a:p>
                      <a:pPr algn="ctr" fontAlgn="ctr"/>
                      <a:r>
                        <a:rPr lang="en-US" sz="1800" b="0" i="0" u="none" strike="noStrike">
                          <a:solidFill>
                            <a:srgbClr val="000000"/>
                          </a:solidFill>
                          <a:effectLst/>
                          <a:latin typeface="Times New Roman" panose="02020603050405020304" pitchFamily="18" charset="0"/>
                        </a:rPr>
                        <a:t>Yangon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Credit 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8309676"/>
                  </a:ext>
                </a:extLst>
              </a:tr>
              <a:tr h="375365">
                <a:tc>
                  <a:txBody>
                    <a:bodyPr/>
                    <a:lstStyle/>
                    <a:p>
                      <a:pPr algn="ctr" fontAlgn="ctr"/>
                      <a:r>
                        <a:rPr lang="en-US" sz="1800" b="0" i="0" u="none" strike="noStrike">
                          <a:solidFill>
                            <a:srgbClr val="000000"/>
                          </a:solidFill>
                          <a:effectLst/>
                          <a:latin typeface="Times New Roman" panose="02020603050405020304" pitchFamily="18" charset="0"/>
                        </a:rPr>
                        <a:t>Naypyitaw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Cash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74016457"/>
                  </a:ext>
                </a:extLst>
              </a:tr>
              <a:tr h="375365">
                <a:tc>
                  <a:txBody>
                    <a:bodyPr/>
                    <a:lstStyle/>
                    <a:p>
                      <a:pPr algn="ctr" fontAlgn="ctr"/>
                      <a:r>
                        <a:rPr lang="en-US" sz="1800" b="0" i="0" u="none" strike="noStrike">
                          <a:solidFill>
                            <a:srgbClr val="000000"/>
                          </a:solidFill>
                          <a:effectLst/>
                          <a:latin typeface="Times New Roman" panose="02020603050405020304" pitchFamily="18" charset="0"/>
                        </a:rPr>
                        <a:t>Naypyitaw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err="1">
                          <a:solidFill>
                            <a:srgbClr val="000000"/>
                          </a:solidFill>
                          <a:effectLst/>
                          <a:latin typeface="Times New Roman" panose="02020603050405020304" pitchFamily="18" charset="0"/>
                        </a:rPr>
                        <a:t>Ewallet</a:t>
                      </a:r>
                      <a:endParaRPr lang="en-US" sz="1800" b="0"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106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76132423"/>
                  </a:ext>
                </a:extLst>
              </a:tr>
              <a:tr h="375365">
                <a:tc>
                  <a:txBody>
                    <a:bodyPr/>
                    <a:lstStyle/>
                    <a:p>
                      <a:pPr algn="ctr" fontAlgn="ctr"/>
                      <a:r>
                        <a:rPr lang="en-US" sz="1800" b="0" i="0" u="none" strike="noStrike">
                          <a:solidFill>
                            <a:srgbClr val="000000"/>
                          </a:solidFill>
                          <a:effectLst/>
                          <a:latin typeface="Times New Roman" panose="02020603050405020304" pitchFamily="18" charset="0"/>
                        </a:rPr>
                        <a:t>Naypyitaw</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Credit 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98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0408156"/>
                  </a:ext>
                </a:extLst>
              </a:tr>
              <a:tr h="375365">
                <a:tc>
                  <a:txBody>
                    <a:bodyPr/>
                    <a:lstStyle/>
                    <a:p>
                      <a:pPr algn="ctr" fontAlgn="ctr"/>
                      <a:r>
                        <a:rPr lang="en-US" sz="1800" b="0" i="0" u="none" strike="noStrike">
                          <a:solidFill>
                            <a:srgbClr val="000000"/>
                          </a:solidFill>
                          <a:effectLst/>
                          <a:latin typeface="Times New Roman" panose="02020603050405020304" pitchFamily="18" charset="0"/>
                        </a:rPr>
                        <a:t>Mandalay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err="1">
                          <a:solidFill>
                            <a:srgbClr val="000000"/>
                          </a:solidFill>
                          <a:effectLst/>
                          <a:latin typeface="Times New Roman" panose="02020603050405020304" pitchFamily="18" charset="0"/>
                        </a:rPr>
                        <a:t>Ewallet</a:t>
                      </a:r>
                      <a:endParaRPr lang="en-US" sz="1800" b="0"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3991129"/>
                  </a:ext>
                </a:extLst>
              </a:tr>
              <a:tr h="321874">
                <a:tc>
                  <a:txBody>
                    <a:bodyPr/>
                    <a:lstStyle/>
                    <a:p>
                      <a:pPr algn="ctr" fontAlgn="ctr"/>
                      <a:r>
                        <a:rPr lang="en-US" sz="1800" b="0" i="0" u="none" strike="noStrike">
                          <a:solidFill>
                            <a:srgbClr val="000000"/>
                          </a:solidFill>
                          <a:effectLst/>
                          <a:latin typeface="Times New Roman" panose="02020603050405020304" pitchFamily="18" charset="0"/>
                        </a:rPr>
                        <a:t>Mandalay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Cash</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995859"/>
                  </a:ext>
                </a:extLst>
              </a:tr>
              <a:tr h="375365">
                <a:tc>
                  <a:txBody>
                    <a:bodyPr/>
                    <a:lstStyle/>
                    <a:p>
                      <a:pPr algn="ctr" fontAlgn="ctr"/>
                      <a:r>
                        <a:rPr lang="en-US" sz="1800" b="0" i="0" u="none" strike="noStrike">
                          <a:solidFill>
                            <a:srgbClr val="000000"/>
                          </a:solidFill>
                          <a:effectLst/>
                          <a:latin typeface="Times New Roman" panose="02020603050405020304" pitchFamily="18" charset="0"/>
                        </a:rPr>
                        <a:t>Mandalay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Credit card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109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167440"/>
                  </a:ext>
                </a:extLst>
              </a:tr>
            </a:tbl>
          </a:graphicData>
        </a:graphic>
      </p:graphicFrame>
      <p:sp>
        <p:nvSpPr>
          <p:cNvPr id="3" name="TextBox 2">
            <a:extLst>
              <a:ext uri="{FF2B5EF4-FFF2-40B4-BE49-F238E27FC236}">
                <a16:creationId xmlns:a16="http://schemas.microsoft.com/office/drawing/2014/main" id="{50A3B288-48B4-4C8A-8081-CDE99D8962BF}"/>
              </a:ext>
            </a:extLst>
          </p:cNvPr>
          <p:cNvSpPr txBox="1"/>
          <p:nvPr/>
        </p:nvSpPr>
        <p:spPr>
          <a:xfrm>
            <a:off x="440675" y="1926849"/>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AE2A3BDD-4129-4049-8D5D-75CE52451D37}"/>
              </a:ext>
            </a:extLst>
          </p:cNvPr>
          <p:cNvSpPr txBox="1"/>
          <p:nvPr/>
        </p:nvSpPr>
        <p:spPr>
          <a:xfrm>
            <a:off x="330506" y="3075057"/>
            <a:ext cx="10873648"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pPr marL="457200" indent="-457200">
              <a:buAutoNum type="arabicParenR"/>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in city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Yangon</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most payment method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000" b="1" dirty="0" err="1">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Ewallet</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2)	Here in city </a:t>
            </a:r>
            <a:r>
              <a:rPr lang="en-US" sz="2000" b="1" dirty="0" err="1">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Naypyitaw</a:t>
            </a:r>
            <a:endPar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most payment method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Cash.</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3)	Here in city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Mandalay</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most payment method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000" b="1" dirty="0" err="1">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Ewallet</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9692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8DB4F-2871-4D73-8044-D2F7D9FBA3A9}"/>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6</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Monthly Sales Distribution by Gender</a:t>
            </a:r>
          </a:p>
        </p:txBody>
      </p:sp>
      <p:sp>
        <p:nvSpPr>
          <p:cNvPr id="3" name="Content Placeholder 2">
            <a:extLst>
              <a:ext uri="{FF2B5EF4-FFF2-40B4-BE49-F238E27FC236}">
                <a16:creationId xmlns:a16="http://schemas.microsoft.com/office/drawing/2014/main" id="{9CCF2B7A-85C2-4EAE-A1F4-7E4D15D7C29E}"/>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wants to understand the sales distribution between male and female customers on a monthly basis.</a:t>
            </a:r>
            <a:r>
              <a:rPr lang="en-US" sz="2400" b="1" dirty="0">
                <a:latin typeface="Times New Roman" panose="02020603050405020304" pitchFamily="18" charset="0"/>
                <a:cs typeface="Times New Roman" panose="02020603050405020304" pitchFamily="18" charset="0"/>
              </a:rPr>
              <a:t> </a:t>
            </a:r>
          </a:p>
          <a:p>
            <a:pPr marL="0" indent="0">
              <a:buNone/>
            </a:pPr>
            <a:r>
              <a:rPr lang="en-US" sz="2000" b="1" dirty="0">
                <a:latin typeface="Times New Roman" panose="02020603050405020304" pitchFamily="18" charset="0"/>
                <a:cs typeface="Times New Roman" panose="02020603050405020304" pitchFamily="18" charset="0"/>
              </a:rPr>
              <a:t>Queries :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MONTHNAME(date) AS Month,    </a:t>
            </a:r>
          </a:p>
          <a:p>
            <a:pPr marL="0" indent="0">
              <a:buNone/>
            </a:pPr>
            <a:r>
              <a:rPr lang="en-US" sz="1800" dirty="0">
                <a:latin typeface="Consolas" panose="020B0609020204030204" pitchFamily="49" charset="0"/>
                <a:cs typeface="Times New Roman" panose="02020603050405020304" pitchFamily="18" charset="0"/>
              </a:rPr>
              <a:t>	YEAR(date) AS Year,    </a:t>
            </a:r>
          </a:p>
          <a:p>
            <a:pPr marL="0" indent="0">
              <a:buNone/>
            </a:pPr>
            <a:r>
              <a:rPr lang="en-US" sz="1800" dirty="0">
                <a:latin typeface="Consolas" panose="020B0609020204030204" pitchFamily="49" charset="0"/>
                <a:cs typeface="Times New Roman" panose="02020603050405020304" pitchFamily="18" charset="0"/>
              </a:rPr>
              <a:t>	gender,    </a:t>
            </a:r>
          </a:p>
          <a:p>
            <a:pPr marL="0" indent="0">
              <a:buNone/>
            </a:pPr>
            <a:r>
              <a:rPr lang="en-US" sz="1800" dirty="0">
                <a:latin typeface="Consolas" panose="020B0609020204030204" pitchFamily="49" charset="0"/>
                <a:cs typeface="Times New Roman" panose="02020603050405020304" pitchFamily="18" charset="0"/>
              </a:rPr>
              <a:t>	ROUND(SUM(Total), 2) AS </a:t>
            </a:r>
            <a:r>
              <a:rPr lang="en-US" sz="1800" dirty="0" err="1">
                <a:latin typeface="Consolas" panose="020B0609020204030204" pitchFamily="49" charset="0"/>
                <a:cs typeface="Times New Roman" panose="02020603050405020304" pitchFamily="18" charset="0"/>
              </a:rPr>
              <a:t>Total_Sales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GROUP BY MONTHNAME(date) , YEAR(date) , gender</a:t>
            </a:r>
          </a:p>
          <a:p>
            <a:pPr marL="0" indent="0">
              <a:buNone/>
            </a:pPr>
            <a:r>
              <a:rPr lang="en-US" sz="1800" dirty="0">
                <a:latin typeface="Consolas" panose="020B0609020204030204" pitchFamily="49" charset="0"/>
                <a:cs typeface="Times New Roman" panose="02020603050405020304" pitchFamily="18" charset="0"/>
              </a:rPr>
              <a:t>ORDER BY MONTHNAME(date) , YEAR(date);</a:t>
            </a:r>
          </a:p>
          <a:p>
            <a:pPr marL="0" indent="0">
              <a:buNone/>
            </a:pPr>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1325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4BCB2CB1-F5D7-467D-BFE1-9801B3474F59}"/>
              </a:ext>
            </a:extLst>
          </p:cNvPr>
          <p:cNvGraphicFramePr>
            <a:graphicFrameLocks noGrp="1"/>
          </p:cNvGraphicFramePr>
          <p:nvPr>
            <p:extLst>
              <p:ext uri="{D42A27DB-BD31-4B8C-83A1-F6EECF244321}">
                <p14:modId xmlns:p14="http://schemas.microsoft.com/office/powerpoint/2010/main" val="3471030480"/>
              </p:ext>
            </p:extLst>
          </p:nvPr>
        </p:nvGraphicFramePr>
        <p:xfrm>
          <a:off x="6521986" y="594913"/>
          <a:ext cx="4660136" cy="6037246"/>
        </p:xfrm>
        <a:graphic>
          <a:graphicData uri="http://schemas.openxmlformats.org/drawingml/2006/table">
            <a:tbl>
              <a:tblPr/>
              <a:tblGrid>
                <a:gridCol w="1080612">
                  <a:extLst>
                    <a:ext uri="{9D8B030D-6E8A-4147-A177-3AD203B41FA5}">
                      <a16:colId xmlns:a16="http://schemas.microsoft.com/office/drawing/2014/main" val="4146548772"/>
                    </a:ext>
                  </a:extLst>
                </a:gridCol>
                <a:gridCol w="1080612">
                  <a:extLst>
                    <a:ext uri="{9D8B030D-6E8A-4147-A177-3AD203B41FA5}">
                      <a16:colId xmlns:a16="http://schemas.microsoft.com/office/drawing/2014/main" val="2157753245"/>
                    </a:ext>
                  </a:extLst>
                </a:gridCol>
                <a:gridCol w="1170662">
                  <a:extLst>
                    <a:ext uri="{9D8B030D-6E8A-4147-A177-3AD203B41FA5}">
                      <a16:colId xmlns:a16="http://schemas.microsoft.com/office/drawing/2014/main" val="3939931756"/>
                    </a:ext>
                  </a:extLst>
                </a:gridCol>
                <a:gridCol w="1328250">
                  <a:extLst>
                    <a:ext uri="{9D8B030D-6E8A-4147-A177-3AD203B41FA5}">
                      <a16:colId xmlns:a16="http://schemas.microsoft.com/office/drawing/2014/main" val="2180090410"/>
                    </a:ext>
                  </a:extLst>
                </a:gridCol>
              </a:tblGrid>
              <a:tr h="240844">
                <a:tc>
                  <a:txBody>
                    <a:bodyPr/>
                    <a:lstStyle/>
                    <a:p>
                      <a:pPr algn="ctr" fontAlgn="ctr"/>
                      <a:r>
                        <a:rPr lang="en-US" sz="1400" b="1" i="0" u="none" strike="noStrike" dirty="0">
                          <a:solidFill>
                            <a:srgbClr val="000000"/>
                          </a:solidFill>
                          <a:effectLst/>
                          <a:latin typeface="Times New Roman" panose="02020603050405020304" pitchFamily="18" charset="0"/>
                        </a:rPr>
                        <a:t>Month</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rPr>
                        <a:t>Year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rPr>
                        <a:t>gender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1" i="0" u="none" strike="noStrike">
                          <a:solidFill>
                            <a:srgbClr val="000000"/>
                          </a:solidFill>
                          <a:effectLst/>
                          <a:latin typeface="Times New Roman" panose="02020603050405020304" pitchFamily="18" charset="0"/>
                        </a:rPr>
                        <a:t>Total_Sales</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923547"/>
                  </a:ext>
                </a:extLst>
              </a:tr>
              <a:tr h="240844">
                <a:tc>
                  <a:txBody>
                    <a:bodyPr/>
                    <a:lstStyle/>
                    <a:p>
                      <a:pPr algn="ctr" fontAlgn="ctr"/>
                      <a:r>
                        <a:rPr lang="en-US" sz="1400" b="0" i="0" u="none" strike="noStrike" dirty="0">
                          <a:solidFill>
                            <a:srgbClr val="000000"/>
                          </a:solidFill>
                          <a:effectLst/>
                          <a:latin typeface="Times New Roman" panose="02020603050405020304" pitchFamily="18" charset="0"/>
                        </a:rPr>
                        <a:t>April</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5491</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3909748"/>
                  </a:ext>
                </a:extLst>
              </a:tr>
              <a:tr h="240844">
                <a:tc>
                  <a:txBody>
                    <a:bodyPr/>
                    <a:lstStyle/>
                    <a:p>
                      <a:pPr algn="ctr" fontAlgn="ctr"/>
                      <a:r>
                        <a:rPr lang="en-US" sz="1400" b="0" i="0" u="none" strike="noStrike" dirty="0">
                          <a:solidFill>
                            <a:srgbClr val="000000"/>
                          </a:solidFill>
                          <a:effectLst/>
                          <a:latin typeface="Times New Roman" panose="02020603050405020304" pitchFamily="18" charset="0"/>
                        </a:rPr>
                        <a:t>April</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2466.63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744689"/>
                  </a:ext>
                </a:extLst>
              </a:tr>
              <a:tr h="240844">
                <a:tc>
                  <a:txBody>
                    <a:bodyPr/>
                    <a:lstStyle/>
                    <a:p>
                      <a:pPr algn="ctr" fontAlgn="ctr"/>
                      <a:r>
                        <a:rPr lang="en-US" sz="1400" b="0" i="0" u="none" strike="noStrike">
                          <a:solidFill>
                            <a:srgbClr val="000000"/>
                          </a:solidFill>
                          <a:effectLst/>
                          <a:latin typeface="Times New Roman" panose="02020603050405020304" pitchFamily="18" charset="0"/>
                        </a:rPr>
                        <a:t>August</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9795.38</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8610756"/>
                  </a:ext>
                </a:extLst>
              </a:tr>
              <a:tr h="240844">
                <a:tc>
                  <a:txBody>
                    <a:bodyPr/>
                    <a:lstStyle/>
                    <a:p>
                      <a:pPr algn="ctr" fontAlgn="ctr"/>
                      <a:r>
                        <a:rPr lang="en-US" sz="1400" b="0" i="0" u="none" strike="noStrike">
                          <a:solidFill>
                            <a:srgbClr val="000000"/>
                          </a:solidFill>
                          <a:effectLst/>
                          <a:latin typeface="Times New Roman" panose="02020603050405020304" pitchFamily="18" charset="0"/>
                        </a:rPr>
                        <a:t>August</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3708.4</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28600964"/>
                  </a:ext>
                </a:extLst>
              </a:tr>
              <a:tr h="243535">
                <a:tc>
                  <a:txBody>
                    <a:bodyPr/>
                    <a:lstStyle/>
                    <a:p>
                      <a:pPr algn="ctr" fontAlgn="ctr"/>
                      <a:r>
                        <a:rPr lang="en-US" sz="1400" b="0" i="0" u="none" strike="noStrike">
                          <a:solidFill>
                            <a:srgbClr val="000000"/>
                          </a:solidFill>
                          <a:effectLst/>
                          <a:latin typeface="Times New Roman" panose="02020603050405020304" pitchFamily="18" charset="0"/>
                        </a:rPr>
                        <a:t>December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4505.17</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6056382"/>
                  </a:ext>
                </a:extLst>
              </a:tr>
              <a:tr h="243535">
                <a:tc>
                  <a:txBody>
                    <a:bodyPr/>
                    <a:lstStyle/>
                    <a:p>
                      <a:pPr algn="ctr" fontAlgn="ctr"/>
                      <a:r>
                        <a:rPr lang="en-US" sz="1400" b="0" i="0" u="none" strike="noStrike">
                          <a:solidFill>
                            <a:srgbClr val="000000"/>
                          </a:solidFill>
                          <a:effectLst/>
                          <a:latin typeface="Times New Roman" panose="02020603050405020304" pitchFamily="18" charset="0"/>
                        </a:rPr>
                        <a:t>December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7356.13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28050130"/>
                  </a:ext>
                </a:extLst>
              </a:tr>
              <a:tr h="240844">
                <a:tc>
                  <a:txBody>
                    <a:bodyPr/>
                    <a:lstStyle/>
                    <a:p>
                      <a:pPr algn="ctr" fontAlgn="ctr"/>
                      <a:r>
                        <a:rPr lang="en-US" sz="1400" b="0" i="0" u="none" strike="noStrike">
                          <a:solidFill>
                            <a:srgbClr val="000000"/>
                          </a:solidFill>
                          <a:effectLst/>
                          <a:latin typeface="Times New Roman" panose="02020603050405020304" pitchFamily="18" charset="0"/>
                        </a:rPr>
                        <a:t>February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38729.91</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148279"/>
                  </a:ext>
                </a:extLst>
              </a:tr>
              <a:tr h="240844">
                <a:tc>
                  <a:txBody>
                    <a:bodyPr/>
                    <a:lstStyle/>
                    <a:p>
                      <a:pPr algn="ctr" fontAlgn="ctr"/>
                      <a:r>
                        <a:rPr lang="en-US" sz="1400" b="0" i="0" u="none" strike="noStrike">
                          <a:solidFill>
                            <a:srgbClr val="000000"/>
                          </a:solidFill>
                          <a:effectLst/>
                          <a:latin typeface="Times New Roman" panose="02020603050405020304" pitchFamily="18" charset="0"/>
                        </a:rPr>
                        <a:t>February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24439.83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74041658"/>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January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43624.7</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6711584"/>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January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42937.87</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826264"/>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July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5308.93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0301424"/>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July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6191.79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1975947"/>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June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3290.25</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50434983"/>
                  </a:ext>
                </a:extLst>
              </a:tr>
              <a:tr h="240844">
                <a:tc>
                  <a:txBody>
                    <a:bodyPr/>
                    <a:lstStyle/>
                    <a:p>
                      <a:pPr algn="ctr" fontAlgn="ctr"/>
                      <a:r>
                        <a:rPr lang="en-US" sz="1400" b="0" i="0" u="none" strike="noStrike">
                          <a:solidFill>
                            <a:srgbClr val="000000"/>
                          </a:solidFill>
                          <a:effectLst/>
                          <a:latin typeface="Times New Roman" panose="02020603050405020304" pitchFamily="18" charset="0"/>
                        </a:rPr>
                        <a:t>June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6321.98</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2520037"/>
                  </a:ext>
                </a:extLst>
              </a:tr>
              <a:tr h="240844">
                <a:tc>
                  <a:txBody>
                    <a:bodyPr/>
                    <a:lstStyle/>
                    <a:p>
                      <a:pPr algn="ctr" fontAlgn="ctr"/>
                      <a:r>
                        <a:rPr lang="en-US" sz="1400" b="0" i="0" u="none" strike="noStrike">
                          <a:solidFill>
                            <a:srgbClr val="000000"/>
                          </a:solidFill>
                          <a:effectLst/>
                          <a:latin typeface="Times New Roman" panose="02020603050405020304" pitchFamily="18" charset="0"/>
                        </a:rPr>
                        <a:t>March</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30503.92</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41694"/>
                  </a:ext>
                </a:extLst>
              </a:tr>
              <a:tr h="240844">
                <a:tc>
                  <a:txBody>
                    <a:bodyPr/>
                    <a:lstStyle/>
                    <a:p>
                      <a:pPr algn="ctr" fontAlgn="ctr"/>
                      <a:r>
                        <a:rPr lang="en-US" sz="1400" b="0" i="0" u="none" strike="noStrike">
                          <a:solidFill>
                            <a:srgbClr val="000000"/>
                          </a:solidFill>
                          <a:effectLst/>
                          <a:latin typeface="Times New Roman" panose="02020603050405020304" pitchFamily="18" charset="0"/>
                        </a:rPr>
                        <a:t>March</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42245.33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132001"/>
                  </a:ext>
                </a:extLst>
              </a:tr>
              <a:tr h="240844">
                <a:tc>
                  <a:txBody>
                    <a:bodyPr/>
                    <a:lstStyle/>
                    <a:p>
                      <a:pPr algn="ctr" fontAlgn="ctr"/>
                      <a:r>
                        <a:rPr lang="en-US" sz="1400" b="0" i="0" u="none" strike="noStrike">
                          <a:solidFill>
                            <a:srgbClr val="000000"/>
                          </a:solidFill>
                          <a:effectLst/>
                          <a:latin typeface="Times New Roman" panose="02020603050405020304" pitchFamily="18" charset="0"/>
                        </a:rPr>
                        <a:t>May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9191.71</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4892806"/>
                  </a:ext>
                </a:extLst>
              </a:tr>
              <a:tr h="240844">
                <a:tc>
                  <a:txBody>
                    <a:bodyPr/>
                    <a:lstStyle/>
                    <a:p>
                      <a:pPr algn="ctr" fontAlgn="ctr"/>
                      <a:r>
                        <a:rPr lang="en-US" sz="1400" b="0" i="0" u="none" strike="noStrike">
                          <a:solidFill>
                            <a:srgbClr val="000000"/>
                          </a:solidFill>
                          <a:effectLst/>
                          <a:latin typeface="Times New Roman" panose="02020603050405020304" pitchFamily="18" charset="0"/>
                        </a:rPr>
                        <a:t>May</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3606.98</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95186321"/>
                  </a:ext>
                </a:extLst>
              </a:tr>
              <a:tr h="243535">
                <a:tc>
                  <a:txBody>
                    <a:bodyPr/>
                    <a:lstStyle/>
                    <a:p>
                      <a:pPr algn="ctr" fontAlgn="ctr"/>
                      <a:r>
                        <a:rPr lang="en-US" sz="1400" b="0" i="0" u="none" strike="noStrike">
                          <a:solidFill>
                            <a:srgbClr val="000000"/>
                          </a:solidFill>
                          <a:effectLst/>
                          <a:latin typeface="Times New Roman" panose="02020603050405020304" pitchFamily="18" charset="0"/>
                        </a:rPr>
                        <a:t>November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5594.36</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76745160"/>
                  </a:ext>
                </a:extLst>
              </a:tr>
              <a:tr h="243535">
                <a:tc>
                  <a:txBody>
                    <a:bodyPr/>
                    <a:lstStyle/>
                    <a:p>
                      <a:pPr algn="ctr" fontAlgn="ctr"/>
                      <a:r>
                        <a:rPr lang="en-US" sz="1400" b="0" i="0" u="none" strike="noStrike">
                          <a:solidFill>
                            <a:srgbClr val="000000"/>
                          </a:solidFill>
                          <a:effectLst/>
                          <a:latin typeface="Times New Roman" panose="02020603050405020304" pitchFamily="18" charset="0"/>
                        </a:rPr>
                        <a:t>November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4024.01</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2342097"/>
                  </a:ext>
                </a:extLst>
              </a:tr>
              <a:tr h="240844">
                <a:tc>
                  <a:txBody>
                    <a:bodyPr/>
                    <a:lstStyle/>
                    <a:p>
                      <a:pPr algn="ctr" fontAlgn="ctr"/>
                      <a:r>
                        <a:rPr lang="en-US" sz="1400" b="0" i="0" u="none" strike="noStrike">
                          <a:solidFill>
                            <a:srgbClr val="000000"/>
                          </a:solidFill>
                          <a:effectLst/>
                          <a:latin typeface="Times New Roman" panose="02020603050405020304" pitchFamily="18" charset="0"/>
                        </a:rPr>
                        <a:t>October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5433.13</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865305"/>
                  </a:ext>
                </a:extLst>
              </a:tr>
              <a:tr h="240844">
                <a:tc>
                  <a:txBody>
                    <a:bodyPr/>
                    <a:lstStyle/>
                    <a:p>
                      <a:pPr algn="ctr" fontAlgn="ctr"/>
                      <a:r>
                        <a:rPr lang="en-US" sz="1400" b="0" i="0" u="none" strike="noStrike">
                          <a:solidFill>
                            <a:srgbClr val="000000"/>
                          </a:solidFill>
                          <a:effectLst/>
                          <a:latin typeface="Times New Roman" panose="02020603050405020304" pitchFamily="18" charset="0"/>
                        </a:rPr>
                        <a:t>October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4432.07</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4797465"/>
                  </a:ext>
                </a:extLst>
              </a:tr>
              <a:tr h="243535">
                <a:tc>
                  <a:txBody>
                    <a:bodyPr/>
                    <a:lstStyle/>
                    <a:p>
                      <a:pPr algn="ctr" fontAlgn="ctr"/>
                      <a:r>
                        <a:rPr lang="en-US" sz="1400" b="0" i="0" u="none" strike="noStrike">
                          <a:solidFill>
                            <a:srgbClr val="000000"/>
                          </a:solidFill>
                          <a:effectLst/>
                          <a:latin typeface="Times New Roman" panose="02020603050405020304" pitchFamily="18" charset="0"/>
                        </a:rPr>
                        <a:t>September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Female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6414.48</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6526525"/>
                  </a:ext>
                </a:extLst>
              </a:tr>
              <a:tr h="243535">
                <a:tc>
                  <a:txBody>
                    <a:bodyPr/>
                    <a:lstStyle/>
                    <a:p>
                      <a:pPr algn="ctr" fontAlgn="ctr"/>
                      <a:r>
                        <a:rPr lang="en-US" sz="1400" b="0" i="0" u="none" strike="noStrike">
                          <a:solidFill>
                            <a:srgbClr val="000000"/>
                          </a:solidFill>
                          <a:effectLst/>
                          <a:latin typeface="Times New Roman" panose="02020603050405020304" pitchFamily="18" charset="0"/>
                        </a:rPr>
                        <a:t>September</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2019</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a:solidFill>
                            <a:srgbClr val="000000"/>
                          </a:solidFill>
                          <a:effectLst/>
                          <a:latin typeface="Times New Roman" panose="02020603050405020304" pitchFamily="18" charset="0"/>
                        </a:rPr>
                        <a:t>Male</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400" b="0" i="0" u="none" strike="noStrike" dirty="0">
                          <a:solidFill>
                            <a:srgbClr val="000000"/>
                          </a:solidFill>
                          <a:effectLst/>
                          <a:latin typeface="Times New Roman" panose="02020603050405020304" pitchFamily="18" charset="0"/>
                        </a:rPr>
                        <a:t>7352.8</a:t>
                      </a:r>
                    </a:p>
                  </a:txBody>
                  <a:tcPr marL="5551" marR="5551" marT="555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5211966"/>
                  </a:ext>
                </a:extLst>
              </a:tr>
            </a:tbl>
          </a:graphicData>
        </a:graphic>
      </p:graphicFrame>
      <p:sp>
        <p:nvSpPr>
          <p:cNvPr id="3" name="TextBox 2">
            <a:extLst>
              <a:ext uri="{FF2B5EF4-FFF2-40B4-BE49-F238E27FC236}">
                <a16:creationId xmlns:a16="http://schemas.microsoft.com/office/drawing/2014/main" id="{3107FE09-DF23-42F8-90A9-CAB105B0A2F1}"/>
              </a:ext>
            </a:extLst>
          </p:cNvPr>
          <p:cNvSpPr txBox="1"/>
          <p:nvPr/>
        </p:nvSpPr>
        <p:spPr>
          <a:xfrm>
            <a:off x="440675" y="1926849"/>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63575A44-6A14-46D3-9E5F-935CD9A38C0D}"/>
              </a:ext>
            </a:extLst>
          </p:cNvPr>
          <p:cNvSpPr txBox="1"/>
          <p:nvPr/>
        </p:nvSpPr>
        <p:spPr>
          <a:xfrm>
            <a:off x="308474" y="5089044"/>
            <a:ext cx="1087364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is Monthly Sales Distribution by Gender.</a:t>
            </a:r>
          </a:p>
        </p:txBody>
      </p:sp>
    </p:spTree>
    <p:extLst>
      <p:ext uri="{BB962C8B-B14F-4D97-AF65-F5344CB8AC3E}">
        <p14:creationId xmlns:p14="http://schemas.microsoft.com/office/powerpoint/2010/main" val="42306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3EA4-E115-4477-A2B7-2D858568A719}"/>
              </a:ext>
            </a:extLst>
          </p:cNvPr>
          <p:cNvSpPr>
            <a:spLocks noGrp="1"/>
          </p:cNvSpPr>
          <p:nvPr>
            <p:ph type="ctrTitle"/>
          </p:nvPr>
        </p:nvSpPr>
        <p:spPr/>
        <p:txBody>
          <a:bodyPr>
            <a:noAutofit/>
          </a:bodyPr>
          <a:lstStyle/>
          <a:p>
            <a:pPr algn="ctr"/>
            <a:r>
              <a:rPr lang="en-US" sz="3200" b="1" dirty="0">
                <a:solidFill>
                  <a:schemeClr val="accent1"/>
                </a:solidFill>
                <a:latin typeface="Times New Roman" panose="02020603050405020304" pitchFamily="18" charset="0"/>
                <a:cs typeface="Times New Roman" panose="02020603050405020304" pitchFamily="18" charset="0"/>
              </a:rPr>
              <a:t>Sales Performance Analysis of Walmart Stores Using Advanced MySQL Techniques</a:t>
            </a:r>
          </a:p>
        </p:txBody>
      </p:sp>
      <p:sp>
        <p:nvSpPr>
          <p:cNvPr id="3" name="Subtitle 2">
            <a:extLst>
              <a:ext uri="{FF2B5EF4-FFF2-40B4-BE49-F238E27FC236}">
                <a16:creationId xmlns:a16="http://schemas.microsoft.com/office/drawing/2014/main" id="{9CA34251-7944-41BF-B11E-E51CCBD4946F}"/>
              </a:ext>
            </a:extLst>
          </p:cNvPr>
          <p:cNvSpPr>
            <a:spLocks noGrp="1"/>
          </p:cNvSpPr>
          <p:nvPr>
            <p:ph type="subTitle" idx="1"/>
          </p:nvPr>
        </p:nvSpPr>
        <p:spPr>
          <a:xfrm>
            <a:off x="832207" y="3632201"/>
            <a:ext cx="10531011" cy="685800"/>
          </a:xfrm>
        </p:spPr>
        <p:txBody>
          <a:bodyPr>
            <a:normAutofit/>
          </a:bodyPr>
          <a:lstStyle/>
          <a:p>
            <a:pPr algn="ctr"/>
            <a:r>
              <a:rPr lang="en-US" b="1" dirty="0">
                <a:solidFill>
                  <a:schemeClr val="accent3"/>
                </a:solidFill>
                <a:latin typeface="Times New Roman" panose="02020603050405020304" pitchFamily="18" charset="0"/>
                <a:cs typeface="Times New Roman" panose="02020603050405020304" pitchFamily="18" charset="0"/>
              </a:rPr>
              <a:t>Walmart, a major retail chain, operates across several cities, offering a wide range of products.</a:t>
            </a:r>
          </a:p>
        </p:txBody>
      </p:sp>
    </p:spTree>
    <p:extLst>
      <p:ext uri="{BB962C8B-B14F-4D97-AF65-F5344CB8AC3E}">
        <p14:creationId xmlns:p14="http://schemas.microsoft.com/office/powerpoint/2010/main" val="5623711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9C24-E630-4B8E-B6E0-1ABB46C10CC9}"/>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7</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Best Product Line by Customer Type.</a:t>
            </a:r>
          </a:p>
        </p:txBody>
      </p:sp>
      <p:sp>
        <p:nvSpPr>
          <p:cNvPr id="3" name="Content Placeholder 2">
            <a:extLst>
              <a:ext uri="{FF2B5EF4-FFF2-40B4-BE49-F238E27FC236}">
                <a16:creationId xmlns:a16="http://schemas.microsoft.com/office/drawing/2014/main" id="{DD401F98-4C41-4101-9D9F-505D4031109C}"/>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wants to know which product lines are preferred by different customer types(Member vs. Normal).</a:t>
            </a:r>
            <a:r>
              <a:rPr lang="en-US" dirty="0"/>
              <a:t>	</a:t>
            </a:r>
          </a:p>
          <a:p>
            <a:pPr marL="0" indent="0">
              <a:buNone/>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a:t>
            </a:r>
            <a:r>
              <a:rPr lang="en-US" sz="1800" dirty="0" err="1">
                <a:latin typeface="Consolas" panose="020B0609020204030204" pitchFamily="49" charset="0"/>
                <a:cs typeface="Times New Roman" panose="02020603050405020304" pitchFamily="18" charset="0"/>
              </a:rPr>
              <a:t>Customer_type</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COUNT(</a:t>
            </a:r>
            <a:r>
              <a:rPr lang="en-US" sz="1800" dirty="0" err="1">
                <a:latin typeface="Consolas" panose="020B0609020204030204" pitchFamily="49" charset="0"/>
                <a:cs typeface="Times New Roman" panose="02020603050405020304" pitchFamily="18" charset="0"/>
              </a:rPr>
              <a:t>Customer_type</a:t>
            </a:r>
            <a:r>
              <a:rPr lang="en-US" sz="1800" dirty="0">
                <a:latin typeface="Consolas" panose="020B0609020204030204" pitchFamily="49" charset="0"/>
                <a:cs typeface="Times New Roman" panose="02020603050405020304" pitchFamily="18" charset="0"/>
              </a:rPr>
              <a:t>) AS </a:t>
            </a:r>
            <a:r>
              <a:rPr lang="en-US" sz="1800" dirty="0" err="1">
                <a:latin typeface="Consolas" panose="020B0609020204030204" pitchFamily="49" charset="0"/>
                <a:cs typeface="Times New Roman" panose="02020603050405020304" pitchFamily="18" charset="0"/>
              </a:rPr>
              <a:t>Total_Customer</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GROUP BY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 </a:t>
            </a:r>
            <a:r>
              <a:rPr lang="en-US" sz="1800" dirty="0" err="1">
                <a:latin typeface="Consolas" panose="020B0609020204030204" pitchFamily="49" charset="0"/>
                <a:cs typeface="Times New Roman" panose="02020603050405020304" pitchFamily="18" charset="0"/>
              </a:rPr>
              <a:t>Customer_type</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ORDER BY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a:t>
            </a:r>
          </a:p>
        </p:txBody>
      </p:sp>
    </p:spTree>
    <p:extLst>
      <p:ext uri="{BB962C8B-B14F-4D97-AF65-F5344CB8AC3E}">
        <p14:creationId xmlns:p14="http://schemas.microsoft.com/office/powerpoint/2010/main" val="9103858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2157647-0467-4B51-AB31-6E5A0DDDB51C}"/>
              </a:ext>
            </a:extLst>
          </p:cNvPr>
          <p:cNvGraphicFramePr>
            <a:graphicFrameLocks noGrp="1"/>
          </p:cNvGraphicFramePr>
          <p:nvPr>
            <p:extLst>
              <p:ext uri="{D42A27DB-BD31-4B8C-83A1-F6EECF244321}">
                <p14:modId xmlns:p14="http://schemas.microsoft.com/office/powerpoint/2010/main" val="1890500289"/>
              </p:ext>
            </p:extLst>
          </p:nvPr>
        </p:nvGraphicFramePr>
        <p:xfrm>
          <a:off x="6286960" y="859315"/>
          <a:ext cx="5574534" cy="5805891"/>
        </p:xfrm>
        <a:graphic>
          <a:graphicData uri="http://schemas.openxmlformats.org/drawingml/2006/table">
            <a:tbl>
              <a:tblPr/>
              <a:tblGrid>
                <a:gridCol w="2212793">
                  <a:extLst>
                    <a:ext uri="{9D8B030D-6E8A-4147-A177-3AD203B41FA5}">
                      <a16:colId xmlns:a16="http://schemas.microsoft.com/office/drawing/2014/main" val="2089797786"/>
                    </a:ext>
                  </a:extLst>
                </a:gridCol>
                <a:gridCol w="1617040">
                  <a:extLst>
                    <a:ext uri="{9D8B030D-6E8A-4147-A177-3AD203B41FA5}">
                      <a16:colId xmlns:a16="http://schemas.microsoft.com/office/drawing/2014/main" val="4101706684"/>
                    </a:ext>
                  </a:extLst>
                </a:gridCol>
                <a:gridCol w="1744701">
                  <a:extLst>
                    <a:ext uri="{9D8B030D-6E8A-4147-A177-3AD203B41FA5}">
                      <a16:colId xmlns:a16="http://schemas.microsoft.com/office/drawing/2014/main" val="1556090784"/>
                    </a:ext>
                  </a:extLst>
                </a:gridCol>
              </a:tblGrid>
              <a:tr h="446607">
                <a:tc>
                  <a:txBody>
                    <a:bodyPr/>
                    <a:lstStyle/>
                    <a:p>
                      <a:pPr algn="ctr" fontAlgn="ctr"/>
                      <a:r>
                        <a:rPr lang="en-US" sz="1800" b="1" i="0" u="none" strike="noStrike" dirty="0" err="1">
                          <a:solidFill>
                            <a:srgbClr val="000000"/>
                          </a:solidFill>
                          <a:effectLst/>
                          <a:latin typeface="Times New Roman" panose="02020603050405020304" pitchFamily="18" charset="0"/>
                        </a:rPr>
                        <a:t>Product_line</a:t>
                      </a:r>
                      <a:endParaRPr lang="en-US" sz="1800" b="1"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Customer_type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Total_Customer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8263824"/>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Electronic accessories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78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9203503"/>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Electronic accessories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7986530"/>
                  </a:ext>
                </a:extLst>
              </a:tr>
              <a:tr h="446607">
                <a:tc>
                  <a:txBody>
                    <a:bodyPr/>
                    <a:lstStyle/>
                    <a:p>
                      <a:pPr algn="ctr" fontAlgn="ctr"/>
                      <a:r>
                        <a:rPr lang="en-US" sz="1800" b="0" i="0" u="none" strike="noStrike">
                          <a:solidFill>
                            <a:srgbClr val="000000"/>
                          </a:solidFill>
                          <a:effectLst/>
                          <a:latin typeface="Times New Roman" panose="02020603050405020304" pitchFamily="18" charset="0"/>
                        </a:rPr>
                        <a:t>Fashion accessories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86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8056694"/>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Fashion accessories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92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7101703"/>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Food and beverages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94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7631970"/>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Food and beverages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80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97583155"/>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Health and beauty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3122951"/>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Health and beauty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91318632"/>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Home and lifestyle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83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59102572"/>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Home and lifestyle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77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2530677"/>
                  </a:ext>
                </a:extLst>
              </a:tr>
              <a:tr h="446607">
                <a:tc>
                  <a:txBody>
                    <a:bodyPr/>
                    <a:lstStyle/>
                    <a:p>
                      <a:pPr algn="ctr" fontAlgn="ctr"/>
                      <a:r>
                        <a:rPr lang="en-US" sz="1800" b="0" i="0" u="none" strike="noStrike" dirty="0">
                          <a:solidFill>
                            <a:srgbClr val="000000"/>
                          </a:solidFill>
                          <a:effectLst/>
                          <a:latin typeface="Times New Roman" panose="02020603050405020304" pitchFamily="18" charset="0"/>
                        </a:rPr>
                        <a:t>Sports and travel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Member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5628238"/>
                  </a:ext>
                </a:extLst>
              </a:tr>
              <a:tr h="446607">
                <a:tc>
                  <a:txBody>
                    <a:bodyPr/>
                    <a:lstStyle/>
                    <a:p>
                      <a:pPr algn="ctr" fontAlgn="ctr"/>
                      <a:r>
                        <a:rPr lang="en-US" sz="1800" b="0" i="0" u="none" strike="noStrike">
                          <a:solidFill>
                            <a:srgbClr val="000000"/>
                          </a:solidFill>
                          <a:effectLst/>
                          <a:latin typeface="Times New Roman" panose="02020603050405020304" pitchFamily="18" charset="0"/>
                        </a:rPr>
                        <a:t>Sports and travel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Normal</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389232"/>
                  </a:ext>
                </a:extLst>
              </a:tr>
            </a:tbl>
          </a:graphicData>
        </a:graphic>
      </p:graphicFrame>
      <p:sp>
        <p:nvSpPr>
          <p:cNvPr id="3" name="TextBox 2">
            <a:extLst>
              <a:ext uri="{FF2B5EF4-FFF2-40B4-BE49-F238E27FC236}">
                <a16:creationId xmlns:a16="http://schemas.microsoft.com/office/drawing/2014/main" id="{589A0C67-9C0E-4B8C-AA67-197C716F3418}"/>
              </a:ext>
            </a:extLst>
          </p:cNvPr>
          <p:cNvSpPr txBox="1"/>
          <p:nvPr/>
        </p:nvSpPr>
        <p:spPr>
          <a:xfrm>
            <a:off x="330506" y="167170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9C511B47-35EE-4F81-8687-441A3CB643DC}"/>
              </a:ext>
            </a:extLst>
          </p:cNvPr>
          <p:cNvSpPr txBox="1"/>
          <p:nvPr/>
        </p:nvSpPr>
        <p:spPr>
          <a:xfrm>
            <a:off x="165252" y="2127607"/>
            <a:ext cx="10873648" cy="532453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pPr marL="457200" indent="-457200">
              <a:buFontTx/>
              <a:buAutoNum type="arabicParenR"/>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in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Electronic accessories</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Normal customer is more than Member customer.</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pPr marL="457200" indent="-457200">
              <a:buAutoNum type="arabicParenR" startAt="2"/>
            </a:pP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in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Fashion accessories</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Normal customer is more than Member customer.</a:t>
            </a:r>
            <a:endParaRPr lang="en-US" sz="2000" dirty="0">
              <a:solidFill>
                <a:srgbClr val="000000"/>
              </a:solidFill>
              <a:latin typeface="Times New Roman" panose="02020603050405020304" pitchFamily="18" charset="0"/>
            </a:endParaRP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3)	Here in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Food and beverages</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Member customer is more than Normal customer.</a:t>
            </a:r>
          </a:p>
          <a:p>
            <a:endPar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4) Here in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Health and beauty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Normal customer is more than Member customer.</a:t>
            </a:r>
          </a:p>
          <a:p>
            <a:endParaRPr lang="en-US" sz="2000" dirty="0">
              <a:solidFill>
                <a:srgbClr val="000000"/>
              </a:solidFill>
              <a:latin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5)	Here in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Sports and travel</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the Member customer is more than Normal customer.</a:t>
            </a:r>
          </a:p>
          <a:p>
            <a:endPar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071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B7153-53C9-48AD-BA72-5FD9F772EADC}"/>
              </a:ext>
            </a:extLst>
          </p:cNvPr>
          <p:cNvSpPr>
            <a:spLocks noGrp="1"/>
          </p:cNvSpPr>
          <p:nvPr>
            <p:ph type="title"/>
          </p:nvPr>
        </p:nvSpPr>
        <p:spPr>
          <a:xfrm>
            <a:off x="2895600" y="764373"/>
            <a:ext cx="8610600" cy="1152562"/>
          </a:xfrm>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8</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Identifying Repeat Customers</a:t>
            </a:r>
            <a:r>
              <a:rPr lang="en-US" dirty="0"/>
              <a:t>.</a:t>
            </a:r>
          </a:p>
        </p:txBody>
      </p:sp>
      <p:sp>
        <p:nvSpPr>
          <p:cNvPr id="3" name="Content Placeholder 2">
            <a:extLst>
              <a:ext uri="{FF2B5EF4-FFF2-40B4-BE49-F238E27FC236}">
                <a16:creationId xmlns:a16="http://schemas.microsoft.com/office/drawing/2014/main" id="{DDA74C2F-081B-4812-B8F6-8958B5987732}"/>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needs to identify customers who made repeat purchases within a specific time frame (e.g., within 30 days). </a:t>
            </a:r>
            <a:r>
              <a:rPr lang="en-US" dirty="0"/>
              <a:t>	</a:t>
            </a:r>
          </a:p>
          <a:p>
            <a:pPr marL="0" indent="0">
              <a:buNone/>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DISTINCT t1.Customer_ID</a:t>
            </a: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r>
              <a:rPr lang="en-US" sz="1800" dirty="0">
                <a:latin typeface="Consolas" panose="020B0609020204030204" pitchFamily="49" charset="0"/>
                <a:cs typeface="Times New Roman" panose="02020603050405020304" pitchFamily="18" charset="0"/>
              </a:rPr>
              <a:t> t1       </a:t>
            </a:r>
          </a:p>
          <a:p>
            <a:pPr marL="0" indent="0">
              <a:buNone/>
            </a:pPr>
            <a:r>
              <a:rPr lang="en-US" sz="1800" dirty="0">
                <a:latin typeface="Consolas" panose="020B0609020204030204" pitchFamily="49" charset="0"/>
                <a:cs typeface="Times New Roman" panose="02020603050405020304" pitchFamily="18" charset="0"/>
              </a:rPr>
              <a:t> 	JOIN </a:t>
            </a:r>
            <a:r>
              <a:rPr lang="en-US" sz="1800" dirty="0" err="1">
                <a:latin typeface="Consolas" panose="020B0609020204030204" pitchFamily="49" charset="0"/>
                <a:cs typeface="Times New Roman" panose="02020603050405020304" pitchFamily="18" charset="0"/>
              </a:rPr>
              <a:t>walmartsales</a:t>
            </a:r>
            <a:r>
              <a:rPr lang="en-US" sz="1800" dirty="0">
                <a:latin typeface="Consolas" panose="020B0609020204030204" pitchFamily="49" charset="0"/>
                <a:cs typeface="Times New Roman" panose="02020603050405020304" pitchFamily="18" charset="0"/>
              </a:rPr>
              <a:t> t2 ON t1.Customer_ID = t2.Customer_IDWHERE    </a:t>
            </a:r>
          </a:p>
          <a:p>
            <a:pPr marL="0" indent="0">
              <a:buNone/>
            </a:pPr>
            <a:r>
              <a:rPr lang="en-US" sz="1800" dirty="0">
                <a:latin typeface="Consolas" panose="020B0609020204030204" pitchFamily="49" charset="0"/>
                <a:cs typeface="Times New Roman" panose="02020603050405020304" pitchFamily="18" charset="0"/>
              </a:rPr>
              <a:t>		t1.date &lt; t2.date       </a:t>
            </a:r>
          </a:p>
          <a:p>
            <a:pPr marL="0" indent="0">
              <a:buNone/>
            </a:pPr>
            <a:r>
              <a:rPr lang="en-US" sz="1800" dirty="0">
                <a:latin typeface="Consolas" panose="020B0609020204030204" pitchFamily="49" charset="0"/>
                <a:cs typeface="Times New Roman" panose="02020603050405020304" pitchFamily="18" charset="0"/>
              </a:rPr>
              <a:t>		AND t2.date &lt;= t1.date + INTERVAL 30 DAY</a:t>
            </a:r>
          </a:p>
          <a:p>
            <a:pPr marL="0" indent="0">
              <a:buNone/>
            </a:pPr>
            <a:r>
              <a:rPr lang="en-US" sz="1800" dirty="0">
                <a:latin typeface="Consolas" panose="020B0609020204030204" pitchFamily="49" charset="0"/>
                <a:cs typeface="Times New Roman" panose="02020603050405020304" pitchFamily="18" charset="0"/>
              </a:rPr>
              <a:t>ORDER BY </a:t>
            </a:r>
            <a:r>
              <a:rPr lang="en-US" sz="1800" dirty="0" err="1">
                <a:latin typeface="Consolas" panose="020B0609020204030204" pitchFamily="49" charset="0"/>
                <a:cs typeface="Times New Roman" panose="02020603050405020304" pitchFamily="18" charset="0"/>
              </a:rPr>
              <a:t>Customer_ID</a:t>
            </a:r>
            <a:r>
              <a:rPr lang="en-US" sz="1800" dirty="0">
                <a:latin typeface="Consolas" panose="020B0609020204030204" pitchFamily="49" charset="0"/>
                <a:cs typeface="Times New Roman" panose="02020603050405020304" pitchFamily="18" charset="0"/>
              </a:rPr>
              <a:t>;</a:t>
            </a:r>
          </a:p>
        </p:txBody>
      </p:sp>
    </p:spTree>
    <p:extLst>
      <p:ext uri="{BB962C8B-B14F-4D97-AF65-F5344CB8AC3E}">
        <p14:creationId xmlns:p14="http://schemas.microsoft.com/office/powerpoint/2010/main" val="751037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E67638D-8616-4F77-B670-FC245D76423D}"/>
              </a:ext>
            </a:extLst>
          </p:cNvPr>
          <p:cNvGraphicFramePr>
            <a:graphicFrameLocks noGrp="1"/>
          </p:cNvGraphicFramePr>
          <p:nvPr>
            <p:extLst>
              <p:ext uri="{D42A27DB-BD31-4B8C-83A1-F6EECF244321}">
                <p14:modId xmlns:p14="http://schemas.microsoft.com/office/powerpoint/2010/main" val="4230093968"/>
              </p:ext>
            </p:extLst>
          </p:nvPr>
        </p:nvGraphicFramePr>
        <p:xfrm>
          <a:off x="6720289" y="560364"/>
          <a:ext cx="1485058" cy="4714064"/>
        </p:xfrm>
        <a:graphic>
          <a:graphicData uri="http://schemas.openxmlformats.org/drawingml/2006/table">
            <a:tbl>
              <a:tblPr/>
              <a:tblGrid>
                <a:gridCol w="1485058">
                  <a:extLst>
                    <a:ext uri="{9D8B030D-6E8A-4147-A177-3AD203B41FA5}">
                      <a16:colId xmlns:a16="http://schemas.microsoft.com/office/drawing/2014/main" val="3669165952"/>
                    </a:ext>
                  </a:extLst>
                </a:gridCol>
              </a:tblGrid>
              <a:tr h="504014">
                <a:tc>
                  <a:txBody>
                    <a:bodyPr/>
                    <a:lstStyle/>
                    <a:p>
                      <a:pPr algn="ctr" fontAlgn="ctr"/>
                      <a:r>
                        <a:rPr lang="en-US" sz="1800" b="1" i="0" u="none" strike="noStrike" dirty="0" err="1">
                          <a:solidFill>
                            <a:srgbClr val="000000"/>
                          </a:solidFill>
                          <a:effectLst/>
                          <a:latin typeface="Times New Roman" panose="02020603050405020304" pitchFamily="18" charset="0"/>
                        </a:rPr>
                        <a:t>Customer_ID</a:t>
                      </a:r>
                      <a:endParaRPr lang="en-US" sz="1800" b="1"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0282514"/>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6404895"/>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620008"/>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1316182"/>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98035657"/>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2125112"/>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2049855"/>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1821516"/>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5288541"/>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42713835"/>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10</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73038681"/>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739186"/>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28393861"/>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573982"/>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04286143"/>
                  </a:ext>
                </a:extLst>
              </a:tr>
              <a:tr h="271680">
                <a:tc>
                  <a:txBody>
                    <a:bodyPr/>
                    <a:lstStyle/>
                    <a:p>
                      <a:pPr algn="ctr" fontAlgn="ctr"/>
                      <a:r>
                        <a:rPr lang="en-US" sz="1800" b="0" i="0" u="none" strike="noStrike" dirty="0">
                          <a:solidFill>
                            <a:srgbClr val="000000"/>
                          </a:solidFill>
                          <a:effectLst/>
                          <a:latin typeface="Times New Roman" panose="02020603050405020304" pitchFamily="18"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500245"/>
                  </a:ext>
                </a:extLst>
              </a:tr>
            </a:tbl>
          </a:graphicData>
        </a:graphic>
      </p:graphicFrame>
      <p:sp>
        <p:nvSpPr>
          <p:cNvPr id="3" name="TextBox 2">
            <a:extLst>
              <a:ext uri="{FF2B5EF4-FFF2-40B4-BE49-F238E27FC236}">
                <a16:creationId xmlns:a16="http://schemas.microsoft.com/office/drawing/2014/main" id="{F845D083-DE44-49E3-AC5A-48DB7864B674}"/>
              </a:ext>
            </a:extLst>
          </p:cNvPr>
          <p:cNvSpPr txBox="1"/>
          <p:nvPr/>
        </p:nvSpPr>
        <p:spPr>
          <a:xfrm>
            <a:off x="330506" y="167170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60412F9E-A99B-4318-A32E-657B2F950567}"/>
              </a:ext>
            </a:extLst>
          </p:cNvPr>
          <p:cNvSpPr txBox="1"/>
          <p:nvPr/>
        </p:nvSpPr>
        <p:spPr>
          <a:xfrm>
            <a:off x="308474" y="5089044"/>
            <a:ext cx="1087364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is customers who made repeat purchases within a specific time frame (e.g., within 30 days). </a:t>
            </a:r>
          </a:p>
        </p:txBody>
      </p:sp>
    </p:spTree>
    <p:extLst>
      <p:ext uri="{BB962C8B-B14F-4D97-AF65-F5344CB8AC3E}">
        <p14:creationId xmlns:p14="http://schemas.microsoft.com/office/powerpoint/2010/main" val="3316235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A129E-4AA3-4101-B2BC-DAD2F8550D6C}"/>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9</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Top 5 Customers by Sales Volume</a:t>
            </a:r>
          </a:p>
        </p:txBody>
      </p:sp>
      <p:sp>
        <p:nvSpPr>
          <p:cNvPr id="3" name="Content Placeholder 2">
            <a:extLst>
              <a:ext uri="{FF2B5EF4-FFF2-40B4-BE49-F238E27FC236}">
                <a16:creationId xmlns:a16="http://schemas.microsoft.com/office/drawing/2014/main" id="{170B8237-3D96-4A04-89A4-CD7850D61439}"/>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wants to reward its top 5 customers who have generated the most sales Revenue.	</a:t>
            </a:r>
          </a:p>
          <a:p>
            <a:pPr marL="0" indent="0">
              <a:buNone/>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a:t>
            </a:r>
            <a:r>
              <a:rPr lang="en-US" sz="1800" dirty="0" err="1">
                <a:latin typeface="Consolas" panose="020B0609020204030204" pitchFamily="49" charset="0"/>
                <a:cs typeface="Times New Roman" panose="02020603050405020304" pitchFamily="18" charset="0"/>
              </a:rPr>
              <a:t>Customer_ID</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ROUND(SUM(Total), 2) AS </a:t>
            </a:r>
            <a:r>
              <a:rPr lang="en-US" sz="1800" dirty="0" err="1">
                <a:latin typeface="Consolas" panose="020B0609020204030204" pitchFamily="49" charset="0"/>
                <a:cs typeface="Times New Roman" panose="02020603050405020304" pitchFamily="18" charset="0"/>
              </a:rPr>
              <a:t>Most_Sale_Revenue</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GROUP BY </a:t>
            </a:r>
            <a:r>
              <a:rPr lang="en-US" sz="1800" dirty="0" err="1">
                <a:latin typeface="Consolas" panose="020B0609020204030204" pitchFamily="49" charset="0"/>
                <a:cs typeface="Times New Roman" panose="02020603050405020304" pitchFamily="18" charset="0"/>
              </a:rPr>
              <a:t>Customer_IDORDER</a:t>
            </a:r>
            <a:r>
              <a:rPr lang="en-US" sz="1800" dirty="0">
                <a:latin typeface="Consolas" panose="020B0609020204030204" pitchFamily="49" charset="0"/>
                <a:cs typeface="Times New Roman" panose="02020603050405020304" pitchFamily="18" charset="0"/>
              </a:rPr>
              <a:t> BY </a:t>
            </a:r>
            <a:r>
              <a:rPr lang="en-US" sz="1800" dirty="0" err="1">
                <a:latin typeface="Consolas" panose="020B0609020204030204" pitchFamily="49" charset="0"/>
                <a:cs typeface="Times New Roman" panose="02020603050405020304" pitchFamily="18" charset="0"/>
              </a:rPr>
              <a:t>Most_Sale_Revenue</a:t>
            </a:r>
            <a:r>
              <a:rPr lang="en-US" sz="1800" dirty="0">
                <a:latin typeface="Consolas" panose="020B0609020204030204" pitchFamily="49" charset="0"/>
                <a:cs typeface="Times New Roman" panose="02020603050405020304" pitchFamily="18" charset="0"/>
              </a:rPr>
              <a:t> DESC</a:t>
            </a:r>
          </a:p>
          <a:p>
            <a:pPr marL="0" indent="0">
              <a:buNone/>
            </a:pPr>
            <a:r>
              <a:rPr lang="en-US" sz="1800" dirty="0">
                <a:latin typeface="Consolas" panose="020B0609020204030204" pitchFamily="49" charset="0"/>
                <a:cs typeface="Times New Roman" panose="02020603050405020304" pitchFamily="18" charset="0"/>
              </a:rPr>
              <a:t>LIMIT 5;</a:t>
            </a:r>
          </a:p>
        </p:txBody>
      </p:sp>
    </p:spTree>
    <p:extLst>
      <p:ext uri="{BB962C8B-B14F-4D97-AF65-F5344CB8AC3E}">
        <p14:creationId xmlns:p14="http://schemas.microsoft.com/office/powerpoint/2010/main" val="282360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D661C17-E3A6-4D5B-B84F-F11BB60FE9E4}"/>
              </a:ext>
            </a:extLst>
          </p:cNvPr>
          <p:cNvGraphicFramePr>
            <a:graphicFrameLocks noGrp="1"/>
          </p:cNvGraphicFramePr>
          <p:nvPr>
            <p:extLst>
              <p:ext uri="{D42A27DB-BD31-4B8C-83A1-F6EECF244321}">
                <p14:modId xmlns:p14="http://schemas.microsoft.com/office/powerpoint/2010/main" val="1407592413"/>
              </p:ext>
            </p:extLst>
          </p:nvPr>
        </p:nvGraphicFramePr>
        <p:xfrm>
          <a:off x="2978760" y="1768957"/>
          <a:ext cx="4600845" cy="2670842"/>
        </p:xfrm>
        <a:graphic>
          <a:graphicData uri="http://schemas.openxmlformats.org/drawingml/2006/table">
            <a:tbl>
              <a:tblPr/>
              <a:tblGrid>
                <a:gridCol w="1834693">
                  <a:extLst>
                    <a:ext uri="{9D8B030D-6E8A-4147-A177-3AD203B41FA5}">
                      <a16:colId xmlns:a16="http://schemas.microsoft.com/office/drawing/2014/main" val="216936831"/>
                    </a:ext>
                  </a:extLst>
                </a:gridCol>
                <a:gridCol w="2766152">
                  <a:extLst>
                    <a:ext uri="{9D8B030D-6E8A-4147-A177-3AD203B41FA5}">
                      <a16:colId xmlns:a16="http://schemas.microsoft.com/office/drawing/2014/main" val="2384811366"/>
                    </a:ext>
                  </a:extLst>
                </a:gridCol>
              </a:tblGrid>
              <a:tr h="687242">
                <a:tc>
                  <a:txBody>
                    <a:bodyPr/>
                    <a:lstStyle/>
                    <a:p>
                      <a:pPr algn="ctr" fontAlgn="ctr"/>
                      <a:r>
                        <a:rPr lang="en-US" sz="1800" b="1" i="0" u="none" strike="noStrike" dirty="0" err="1">
                          <a:solidFill>
                            <a:srgbClr val="000000"/>
                          </a:solidFill>
                          <a:effectLst/>
                          <a:latin typeface="Times New Roman" panose="02020603050405020304" pitchFamily="18" charset="0"/>
                        </a:rPr>
                        <a:t>Customer_ID</a:t>
                      </a:r>
                      <a:endParaRPr lang="en-US" sz="1800" b="1"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Most_Sale_Revenue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041864"/>
                  </a:ext>
                </a:extLst>
              </a:tr>
              <a:tr h="396720">
                <a:tc>
                  <a:txBody>
                    <a:bodyPr/>
                    <a:lstStyle/>
                    <a:p>
                      <a:pPr algn="ctr" fontAlgn="ctr"/>
                      <a:r>
                        <a:rPr lang="en-US" sz="1800" b="0" i="0" u="none" strike="noStrike" dirty="0">
                          <a:solidFill>
                            <a:srgbClr val="000000"/>
                          </a:solidFill>
                          <a:effectLst/>
                          <a:latin typeface="Times New Roman" panose="02020603050405020304" pitchFamily="18" charset="0"/>
                        </a:rPr>
                        <a:t>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26634.34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780460"/>
                  </a:ext>
                </a:extLst>
              </a:tr>
              <a:tr h="396720">
                <a:tc>
                  <a:txBody>
                    <a:bodyPr/>
                    <a:lstStyle/>
                    <a:p>
                      <a:pPr algn="ctr" fontAlgn="ctr"/>
                      <a:r>
                        <a:rPr lang="en-US" sz="1800" b="0" i="0" u="none" strike="noStrike" dirty="0">
                          <a:solidFill>
                            <a:srgbClr val="000000"/>
                          </a:solidFill>
                          <a:effectLst/>
                          <a:latin typeface="Times New Roman" panose="02020603050405020304" pitchFamily="18"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23402.26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1377612"/>
                  </a:ext>
                </a:extLst>
              </a:tr>
              <a:tr h="396720">
                <a:tc>
                  <a:txBody>
                    <a:bodyPr/>
                    <a:lstStyle/>
                    <a:p>
                      <a:pPr algn="ctr" fontAlgn="ctr"/>
                      <a:r>
                        <a:rPr lang="en-US" sz="1800" b="0" i="0" u="none" strike="noStrike">
                          <a:solidFill>
                            <a:srgbClr val="000000"/>
                          </a:solidFill>
                          <a:effectLst/>
                          <a:latin typeface="Times New Roman" panose="02020603050405020304" pitchFamily="18"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23392.28</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4869990"/>
                  </a:ext>
                </a:extLst>
              </a:tr>
              <a:tr h="396720">
                <a:tc>
                  <a:txBody>
                    <a:bodyPr/>
                    <a:lstStyle/>
                    <a:p>
                      <a:pPr algn="ctr" fontAlgn="ctr"/>
                      <a:r>
                        <a:rPr lang="en-US" sz="1800" b="0" i="0" u="none" strike="noStrike">
                          <a:solidFill>
                            <a:srgbClr val="000000"/>
                          </a:solidFill>
                          <a:effectLst/>
                          <a:latin typeface="Times New Roman" panose="02020603050405020304" pitchFamily="18" charset="0"/>
                        </a:rPr>
                        <a:t>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22674.46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523572"/>
                  </a:ext>
                </a:extLst>
              </a:tr>
              <a:tr h="396720">
                <a:tc>
                  <a:txBody>
                    <a:bodyPr/>
                    <a:lstStyle/>
                    <a:p>
                      <a:pPr algn="ctr" fontAlgn="ctr"/>
                      <a:r>
                        <a:rPr lang="en-US" sz="1800" b="0" i="0" u="none" strike="noStrike">
                          <a:solidFill>
                            <a:srgbClr val="000000"/>
                          </a:solidFill>
                          <a:effectLst/>
                          <a:latin typeface="Times New Roman" panose="02020603050405020304" pitchFamily="18"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22634.55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8472975"/>
                  </a:ext>
                </a:extLst>
              </a:tr>
            </a:tbl>
          </a:graphicData>
        </a:graphic>
      </p:graphicFrame>
      <p:sp>
        <p:nvSpPr>
          <p:cNvPr id="3" name="TextBox 2">
            <a:extLst>
              <a:ext uri="{FF2B5EF4-FFF2-40B4-BE49-F238E27FC236}">
                <a16:creationId xmlns:a16="http://schemas.microsoft.com/office/drawing/2014/main" id="{1C04AFCA-92F0-43F5-9DC0-FA749086C423}"/>
              </a:ext>
            </a:extLst>
          </p:cNvPr>
          <p:cNvSpPr txBox="1"/>
          <p:nvPr/>
        </p:nvSpPr>
        <p:spPr>
          <a:xfrm>
            <a:off x="330506" y="167170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FB2FA61F-CBBB-4211-8EA9-F1640DF27368}"/>
              </a:ext>
            </a:extLst>
          </p:cNvPr>
          <p:cNvSpPr txBox="1"/>
          <p:nvPr/>
        </p:nvSpPr>
        <p:spPr>
          <a:xfrm>
            <a:off x="308474" y="5089044"/>
            <a:ext cx="10873648" cy="1015663"/>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is top 5 customers who have generated the most sales Revenue.	</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789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0AB4-787B-4B63-BF34-C389A9791296}"/>
              </a:ext>
            </a:extLst>
          </p:cNvPr>
          <p:cNvSpPr>
            <a:spLocks noGrp="1"/>
          </p:cNvSpPr>
          <p:nvPr>
            <p:ph type="title"/>
          </p:nvPr>
        </p:nvSpPr>
        <p:spPr/>
        <p:txBody>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10</a:t>
            </a:r>
            <a:b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Analyzing Sales Trends by Day of the Week</a:t>
            </a:r>
          </a:p>
        </p:txBody>
      </p:sp>
      <p:sp>
        <p:nvSpPr>
          <p:cNvPr id="3" name="Content Placeholder 2">
            <a:extLst>
              <a:ext uri="{FF2B5EF4-FFF2-40B4-BE49-F238E27FC236}">
                <a16:creationId xmlns:a16="http://schemas.microsoft.com/office/drawing/2014/main" id="{422A3A60-3038-4C9E-B945-E46D40E5EFD8}"/>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wants to analyze the sales patterns to determine which day of the week brings the highest sales.	</a:t>
            </a:r>
          </a:p>
          <a:p>
            <a:pPr marL="0" indent="0">
              <a:buNone/>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DAYNAME(Date) AS </a:t>
            </a:r>
            <a:r>
              <a:rPr lang="en-US" sz="1800" dirty="0" err="1">
                <a:latin typeface="Consolas" panose="020B0609020204030204" pitchFamily="49" charset="0"/>
                <a:cs typeface="Times New Roman" panose="02020603050405020304" pitchFamily="18" charset="0"/>
              </a:rPr>
              <a:t>Day_Of_Week</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ROUND(SUM(Total), 2) AS Sales</a:t>
            </a: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GROUP BY </a:t>
            </a:r>
            <a:r>
              <a:rPr lang="en-US" sz="1800" dirty="0" err="1">
                <a:latin typeface="Consolas" panose="020B0609020204030204" pitchFamily="49" charset="0"/>
                <a:cs typeface="Times New Roman" panose="02020603050405020304" pitchFamily="18" charset="0"/>
              </a:rPr>
              <a:t>Day_Of_Week</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ORDER BY Sales DESC;</a:t>
            </a:r>
          </a:p>
        </p:txBody>
      </p:sp>
    </p:spTree>
    <p:extLst>
      <p:ext uri="{BB962C8B-B14F-4D97-AF65-F5344CB8AC3E}">
        <p14:creationId xmlns:p14="http://schemas.microsoft.com/office/powerpoint/2010/main" val="19828160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650C62C-6136-4B1F-A523-553EBD5722FE}"/>
              </a:ext>
            </a:extLst>
          </p:cNvPr>
          <p:cNvGraphicFramePr>
            <a:graphicFrameLocks noGrp="1"/>
          </p:cNvGraphicFramePr>
          <p:nvPr>
            <p:extLst>
              <p:ext uri="{D42A27DB-BD31-4B8C-83A1-F6EECF244321}">
                <p14:modId xmlns:p14="http://schemas.microsoft.com/office/powerpoint/2010/main" val="3058168109"/>
              </p:ext>
            </p:extLst>
          </p:nvPr>
        </p:nvGraphicFramePr>
        <p:xfrm>
          <a:off x="3734718" y="2011017"/>
          <a:ext cx="3029638" cy="2739312"/>
        </p:xfrm>
        <a:graphic>
          <a:graphicData uri="http://schemas.openxmlformats.org/drawingml/2006/table">
            <a:tbl>
              <a:tblPr/>
              <a:tblGrid>
                <a:gridCol w="1822709">
                  <a:extLst>
                    <a:ext uri="{9D8B030D-6E8A-4147-A177-3AD203B41FA5}">
                      <a16:colId xmlns:a16="http://schemas.microsoft.com/office/drawing/2014/main" val="2984886922"/>
                    </a:ext>
                  </a:extLst>
                </a:gridCol>
                <a:gridCol w="1206929">
                  <a:extLst>
                    <a:ext uri="{9D8B030D-6E8A-4147-A177-3AD203B41FA5}">
                      <a16:colId xmlns:a16="http://schemas.microsoft.com/office/drawing/2014/main" val="3835105966"/>
                    </a:ext>
                  </a:extLst>
                </a:gridCol>
              </a:tblGrid>
              <a:tr h="342414">
                <a:tc>
                  <a:txBody>
                    <a:bodyPr/>
                    <a:lstStyle/>
                    <a:p>
                      <a:pPr algn="ctr" fontAlgn="ctr"/>
                      <a:r>
                        <a:rPr lang="en-US" sz="1800" b="1" i="0" u="none" strike="noStrike" dirty="0" err="1">
                          <a:solidFill>
                            <a:srgbClr val="000000"/>
                          </a:solidFill>
                          <a:effectLst/>
                          <a:latin typeface="Times New Roman" panose="02020603050405020304" pitchFamily="18" charset="0"/>
                        </a:rPr>
                        <a:t>Day_Of_Week</a:t>
                      </a:r>
                      <a:endParaRPr lang="en-US" sz="1800" b="1" i="0" u="none" strike="noStrike" dirty="0">
                        <a:solidFill>
                          <a:srgbClr val="000000"/>
                        </a:solidFill>
                        <a:effectLst/>
                        <a:latin typeface="Times New Roman" panose="02020603050405020304" pitchFamily="18"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1" i="0" u="none" strike="noStrike">
                          <a:solidFill>
                            <a:srgbClr val="000000"/>
                          </a:solidFill>
                          <a:effectLst/>
                          <a:latin typeface="Times New Roman" panose="02020603050405020304" pitchFamily="18" charset="0"/>
                        </a:rPr>
                        <a:t>Sales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5140090"/>
                  </a:ext>
                </a:extLst>
              </a:tr>
              <a:tr h="342414">
                <a:tc>
                  <a:txBody>
                    <a:bodyPr/>
                    <a:lstStyle/>
                    <a:p>
                      <a:pPr algn="ctr" fontAlgn="ctr"/>
                      <a:r>
                        <a:rPr lang="en-US" sz="1800" b="0" i="0" u="none" strike="noStrike" dirty="0">
                          <a:solidFill>
                            <a:srgbClr val="000000"/>
                          </a:solidFill>
                          <a:effectLst/>
                          <a:latin typeface="Times New Roman" panose="02020603050405020304" pitchFamily="18" charset="0"/>
                        </a:rPr>
                        <a:t>Tuesday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a:solidFill>
                            <a:srgbClr val="000000"/>
                          </a:solidFill>
                          <a:effectLst/>
                          <a:latin typeface="Times New Roman" panose="02020603050405020304" pitchFamily="18" charset="0"/>
                        </a:rPr>
                        <a:t>54630.22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5178787"/>
                  </a:ext>
                </a:extLst>
              </a:tr>
              <a:tr h="342414">
                <a:tc>
                  <a:txBody>
                    <a:bodyPr/>
                    <a:lstStyle/>
                    <a:p>
                      <a:pPr algn="ctr" fontAlgn="ctr"/>
                      <a:r>
                        <a:rPr lang="en-US" sz="1800" b="0" i="0" u="none" strike="noStrike" dirty="0">
                          <a:solidFill>
                            <a:srgbClr val="000000"/>
                          </a:solidFill>
                          <a:effectLst/>
                          <a:latin typeface="Times New Roman" panose="02020603050405020304" pitchFamily="18" charset="0"/>
                        </a:rPr>
                        <a:t>Sunday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49704.6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24153952"/>
                  </a:ext>
                </a:extLst>
              </a:tr>
              <a:tr h="342414">
                <a:tc>
                  <a:txBody>
                    <a:bodyPr/>
                    <a:lstStyle/>
                    <a:p>
                      <a:pPr algn="ctr" fontAlgn="ctr"/>
                      <a:r>
                        <a:rPr lang="en-US" sz="1800" b="0" i="0" u="none" strike="noStrike">
                          <a:solidFill>
                            <a:srgbClr val="000000"/>
                          </a:solidFill>
                          <a:effectLst/>
                          <a:latin typeface="Times New Roman" panose="02020603050405020304" pitchFamily="18" charset="0"/>
                        </a:rPr>
                        <a:t>Wednesday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47221.21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442115"/>
                  </a:ext>
                </a:extLst>
              </a:tr>
              <a:tr h="342414">
                <a:tc>
                  <a:txBody>
                    <a:bodyPr/>
                    <a:lstStyle/>
                    <a:p>
                      <a:pPr algn="ctr" fontAlgn="ctr"/>
                      <a:r>
                        <a:rPr lang="en-US" sz="1800" b="0" i="0" u="none" strike="noStrike">
                          <a:solidFill>
                            <a:srgbClr val="000000"/>
                          </a:solidFill>
                          <a:effectLst/>
                          <a:latin typeface="Times New Roman" panose="02020603050405020304" pitchFamily="18" charset="0"/>
                        </a:rPr>
                        <a:t>Saturday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46842.79</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9822320"/>
                  </a:ext>
                </a:extLst>
              </a:tr>
              <a:tr h="342414">
                <a:tc>
                  <a:txBody>
                    <a:bodyPr/>
                    <a:lstStyle/>
                    <a:p>
                      <a:pPr algn="ctr" fontAlgn="ctr"/>
                      <a:r>
                        <a:rPr lang="en-US" sz="1800" b="0" i="0" u="none" strike="noStrike">
                          <a:solidFill>
                            <a:srgbClr val="000000"/>
                          </a:solidFill>
                          <a:effectLst/>
                          <a:latin typeface="Times New Roman" panose="02020603050405020304" pitchFamily="18" charset="0"/>
                        </a:rPr>
                        <a:t>Thursday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45166.16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0964026"/>
                  </a:ext>
                </a:extLst>
              </a:tr>
              <a:tr h="342414">
                <a:tc>
                  <a:txBody>
                    <a:bodyPr/>
                    <a:lstStyle/>
                    <a:p>
                      <a:pPr algn="ctr" fontAlgn="ctr"/>
                      <a:r>
                        <a:rPr lang="en-US" sz="1800" b="0" i="0" u="none" strike="noStrike">
                          <a:solidFill>
                            <a:srgbClr val="000000"/>
                          </a:solidFill>
                          <a:effectLst/>
                          <a:latin typeface="Times New Roman" panose="02020603050405020304" pitchFamily="18" charset="0"/>
                        </a:rPr>
                        <a:t>Friday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44352.87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1912359"/>
                  </a:ext>
                </a:extLst>
              </a:tr>
              <a:tr h="342414">
                <a:tc>
                  <a:txBody>
                    <a:bodyPr/>
                    <a:lstStyle/>
                    <a:p>
                      <a:pPr algn="ctr" fontAlgn="ctr"/>
                      <a:r>
                        <a:rPr lang="en-US" sz="1800" b="0" i="0" u="none" strike="noStrike">
                          <a:solidFill>
                            <a:srgbClr val="000000"/>
                          </a:solidFill>
                          <a:effectLst/>
                          <a:latin typeface="Times New Roman" panose="02020603050405020304" pitchFamily="18" charset="0"/>
                        </a:rPr>
                        <a:t>Monday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800" b="0" i="0" u="none" strike="noStrike" dirty="0">
                          <a:solidFill>
                            <a:srgbClr val="000000"/>
                          </a:solidFill>
                          <a:effectLst/>
                          <a:latin typeface="Times New Roman" panose="02020603050405020304" pitchFamily="18" charset="0"/>
                        </a:rPr>
                        <a:t>35048.91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8033394"/>
                  </a:ext>
                </a:extLst>
              </a:tr>
            </a:tbl>
          </a:graphicData>
        </a:graphic>
      </p:graphicFrame>
      <p:sp>
        <p:nvSpPr>
          <p:cNvPr id="3" name="TextBox 2">
            <a:extLst>
              <a:ext uri="{FF2B5EF4-FFF2-40B4-BE49-F238E27FC236}">
                <a16:creationId xmlns:a16="http://schemas.microsoft.com/office/drawing/2014/main" id="{D37EEB6C-5999-4A2E-A4E9-0C0F2BBB3793}"/>
              </a:ext>
            </a:extLst>
          </p:cNvPr>
          <p:cNvSpPr txBox="1"/>
          <p:nvPr/>
        </p:nvSpPr>
        <p:spPr>
          <a:xfrm>
            <a:off x="330506" y="167170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62878393-F627-4604-9521-6233F1309531}"/>
              </a:ext>
            </a:extLst>
          </p:cNvPr>
          <p:cNvSpPr txBox="1"/>
          <p:nvPr/>
        </p:nvSpPr>
        <p:spPr>
          <a:xfrm>
            <a:off x="308474" y="5089044"/>
            <a:ext cx="10873648" cy="707886"/>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Here is the Tuesday of the week brings the highest sales.	</a:t>
            </a:r>
          </a:p>
        </p:txBody>
      </p:sp>
    </p:spTree>
    <p:extLst>
      <p:ext uri="{BB962C8B-B14F-4D97-AF65-F5344CB8AC3E}">
        <p14:creationId xmlns:p14="http://schemas.microsoft.com/office/powerpoint/2010/main" val="1488902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9B8B8-3C7C-4402-BD47-A7587B654F7C}"/>
              </a:ext>
            </a:extLst>
          </p:cNvPr>
          <p:cNvSpPr>
            <a:spLocks noGrp="1"/>
          </p:cNvSpPr>
          <p:nvPr>
            <p:ph type="ctrTitle"/>
          </p:nvPr>
        </p:nvSpPr>
        <p:spPr>
          <a:xfrm>
            <a:off x="1217364" y="503414"/>
            <a:ext cx="9448800" cy="1825096"/>
          </a:xfrm>
        </p:spPr>
        <p:txBody>
          <a:bodyPr/>
          <a:lstStyle/>
          <a:p>
            <a:pPr algn="ctr"/>
            <a:r>
              <a:rPr lang="en-US" b="1" u="sng"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My video link</a:t>
            </a:r>
          </a:p>
        </p:txBody>
      </p:sp>
      <p:sp>
        <p:nvSpPr>
          <p:cNvPr id="3" name="Subtitle 2">
            <a:extLst>
              <a:ext uri="{FF2B5EF4-FFF2-40B4-BE49-F238E27FC236}">
                <a16:creationId xmlns:a16="http://schemas.microsoft.com/office/drawing/2014/main" id="{39257268-9ADB-490C-9F61-7CA1083EAE86}"/>
              </a:ext>
            </a:extLst>
          </p:cNvPr>
          <p:cNvSpPr>
            <a:spLocks noGrp="1"/>
          </p:cNvSpPr>
          <p:nvPr>
            <p:ph type="subTitle" idx="1"/>
          </p:nvPr>
        </p:nvSpPr>
        <p:spPr>
          <a:xfrm>
            <a:off x="301127" y="2949155"/>
            <a:ext cx="11281273" cy="685800"/>
          </a:xfrm>
        </p:spPr>
        <p:txBody>
          <a:bodyPr/>
          <a:lstStyle/>
          <a:p>
            <a:r>
              <a:rPr lang="en-US" i="1" u="sng" dirty="0">
                <a:hlinkClick r:id="rId2"/>
              </a:rPr>
              <a:t>https://drive.google.com/file/d/1xySC4fSiGB1WMnnNx7if1p2Msg6k5jhy/view?usp</a:t>
            </a:r>
            <a:r>
              <a:rPr lang="en-US" dirty="0">
                <a:hlinkClick r:id="rId2"/>
              </a:rPr>
              <a:t>=sharing</a:t>
            </a:r>
            <a:endParaRPr lang="en-US" dirty="0"/>
          </a:p>
          <a:p>
            <a:endParaRPr lang="en-US" dirty="0"/>
          </a:p>
        </p:txBody>
      </p:sp>
    </p:spTree>
    <p:extLst>
      <p:ext uri="{BB962C8B-B14F-4D97-AF65-F5344CB8AC3E}">
        <p14:creationId xmlns:p14="http://schemas.microsoft.com/office/powerpoint/2010/main" val="2614799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1EFC9-2E06-4D51-84B1-52C7ABC5AA2B}"/>
              </a:ext>
            </a:extLst>
          </p:cNvPr>
          <p:cNvSpPr>
            <a:spLocks noGrp="1"/>
          </p:cNvSpPr>
          <p:nvPr>
            <p:ph type="ctrTitle"/>
          </p:nvPr>
        </p:nvSpPr>
        <p:spPr/>
        <p:txBody>
          <a:bodyPr>
            <a:normAutofit/>
          </a:bodyPr>
          <a:lstStyle/>
          <a:p>
            <a:pPr algn="ctr"/>
            <a:r>
              <a:rPr lang="en-US" sz="9600" b="1" i="1" dirty="0">
                <a:solidFill>
                  <a:schemeClr val="accent1"/>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2213420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E5B4D-B3C0-4C47-BB6D-C269286DEF12}"/>
              </a:ext>
            </a:extLst>
          </p:cNvPr>
          <p:cNvSpPr>
            <a:spLocks noGrp="1"/>
          </p:cNvSpPr>
          <p:nvPr>
            <p:ph type="title"/>
          </p:nvPr>
        </p:nvSpPr>
        <p:spPr/>
        <p:txBody>
          <a:bodyPr>
            <a:normAutofit/>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1. </a:t>
            </a:r>
            <a:br>
              <a:rPr lang="en-US" sz="2000" b="1" dirty="0">
                <a:solidFill>
                  <a:schemeClr val="accent2"/>
                </a:solidFill>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Identifying the Top Branch by Sales Growth Rate</a:t>
            </a:r>
            <a:endParaRPr lang="en-US" sz="2000"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E513B5-ED8F-4A55-B60C-D65DA332A6AF}"/>
              </a:ext>
            </a:extLst>
          </p:cNvPr>
          <p:cNvSpPr>
            <a:spLocks noGrp="1"/>
          </p:cNvSpPr>
          <p:nvPr>
            <p:ph idx="1"/>
          </p:nvPr>
        </p:nvSpPr>
        <p:spPr>
          <a:xfrm>
            <a:off x="685800" y="1963206"/>
            <a:ext cx="10820400" cy="4735049"/>
          </a:xfrm>
        </p:spPr>
        <p:txBody>
          <a:bodyPr>
            <a:normAutofit lnSpcReduction="10000"/>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PART 1: Walmart wants to identify which branch has exhibited the highest sales growth over time. </a:t>
            </a:r>
          </a:p>
          <a:p>
            <a:pPr marL="0" indent="0">
              <a:buNone/>
            </a:pPr>
            <a:r>
              <a:rPr lang="en-US" sz="2000" b="1" dirty="0">
                <a:latin typeface="Times New Roman" panose="02020603050405020304" pitchFamily="18" charset="0"/>
                <a:cs typeface="Times New Roman" panose="02020603050405020304" pitchFamily="18" charset="0"/>
              </a:rPr>
              <a:t>Queries </a:t>
            </a:r>
            <a:r>
              <a:rPr lang="en-US" b="1" dirty="0">
                <a:latin typeface="Times New Roman" panose="02020603050405020304" pitchFamily="18"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branch, </a:t>
            </a:r>
          </a:p>
          <a:p>
            <a:pPr marL="0" indent="0">
              <a:buNone/>
            </a:pPr>
            <a:r>
              <a:rPr lang="en-US" sz="1800" dirty="0">
                <a:latin typeface="Consolas" panose="020B0609020204030204" pitchFamily="49" charset="0"/>
                <a:cs typeface="Times New Roman" panose="02020603050405020304" pitchFamily="18" charset="0"/>
              </a:rPr>
              <a:t>	date,   </a:t>
            </a:r>
          </a:p>
          <a:p>
            <a:pPr marL="0" indent="0">
              <a:buNone/>
            </a:pPr>
            <a:r>
              <a:rPr lang="en-US" sz="1800" dirty="0">
                <a:latin typeface="Consolas" panose="020B0609020204030204" pitchFamily="49" charset="0"/>
                <a:cs typeface="Times New Roman" panose="02020603050405020304" pitchFamily="18" charset="0"/>
              </a:rPr>
              <a:t>	Total AS Sale,   </a:t>
            </a:r>
          </a:p>
          <a:p>
            <a:pPr marL="0" indent="0">
              <a:buNone/>
            </a:pPr>
            <a:r>
              <a:rPr lang="en-US" sz="1800" dirty="0">
                <a:latin typeface="Consolas" panose="020B0609020204030204" pitchFamily="49" charset="0"/>
                <a:cs typeface="Times New Roman" panose="02020603050405020304" pitchFamily="18" charset="0"/>
              </a:rPr>
              <a:t>	ROUND((Total - LAG(Total) OVER (PARTITION BY Branch ORDER BY Date)) / 	LAG(Total) OVER (PARTITION BY Branch ORDER BY Date), 2) AS	</a:t>
            </a:r>
            <a:r>
              <a:rPr lang="en-US" sz="1800" dirty="0" err="1">
                <a:latin typeface="Consolas" panose="020B0609020204030204" pitchFamily="49" charset="0"/>
                <a:cs typeface="Times New Roman" panose="02020603050405020304" pitchFamily="18" charset="0"/>
              </a:rPr>
              <a:t>Sales_Growth_Percentage</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ORDER BY </a:t>
            </a:r>
            <a:r>
              <a:rPr lang="en-US" sz="1800" dirty="0" err="1">
                <a:latin typeface="Consolas" panose="020B0609020204030204" pitchFamily="49" charset="0"/>
                <a:cs typeface="Times New Roman" panose="02020603050405020304" pitchFamily="18" charset="0"/>
              </a:rPr>
              <a:t>Sales_Growth_Percentage</a:t>
            </a:r>
            <a:r>
              <a:rPr lang="en-US" sz="1800" dirty="0">
                <a:latin typeface="Consolas" panose="020B0609020204030204" pitchFamily="49" charset="0"/>
                <a:cs typeface="Times New Roman" panose="02020603050405020304" pitchFamily="18" charset="0"/>
              </a:rPr>
              <a:t> DESC</a:t>
            </a:r>
          </a:p>
          <a:p>
            <a:pPr marL="0" indent="0">
              <a:buNone/>
            </a:pPr>
            <a:r>
              <a:rPr lang="en-US" sz="1800" dirty="0">
                <a:latin typeface="Consolas" panose="020B0609020204030204" pitchFamily="49" charset="0"/>
                <a:cs typeface="Times New Roman" panose="02020603050405020304" pitchFamily="18" charset="0"/>
              </a:rPr>
              <a:t>Limit 5;</a:t>
            </a:r>
          </a:p>
          <a:p>
            <a:pPr marL="0" indent="0">
              <a:buNone/>
            </a:pPr>
            <a:r>
              <a:rPr lang="en-US" dirty="0">
                <a:latin typeface="Consolas" panose="020B0609020204030204" pitchFamily="49" charset="0"/>
                <a:cs typeface="Times New Roman" panose="02020603050405020304" pitchFamily="18" charset="0"/>
              </a:rPr>
              <a:t> </a:t>
            </a:r>
            <a:r>
              <a:rPr lang="en-US" b="1" dirty="0">
                <a:latin typeface="Consolas" panose="020B0609020204030204" pitchFamily="49" charset="0"/>
                <a:cs typeface="Times New Roman" panose="02020603050405020304" pitchFamily="18" charset="0"/>
              </a:rPr>
              <a:t>SALE GROWTH FORMULA IS ((Current Period Sales - Prior Period Sales) / Prior Period Sales) </a:t>
            </a:r>
          </a:p>
        </p:txBody>
      </p:sp>
    </p:spTree>
    <p:extLst>
      <p:ext uri="{BB962C8B-B14F-4D97-AF65-F5344CB8AC3E}">
        <p14:creationId xmlns:p14="http://schemas.microsoft.com/office/powerpoint/2010/main" val="2625727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5CC34B-91DE-4005-A272-37AEECE8DFAE}"/>
              </a:ext>
            </a:extLst>
          </p:cNvPr>
          <p:cNvSpPr txBox="1"/>
          <p:nvPr/>
        </p:nvSpPr>
        <p:spPr>
          <a:xfrm>
            <a:off x="672029" y="183981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graphicFrame>
        <p:nvGraphicFramePr>
          <p:cNvPr id="4" name="Table 3">
            <a:extLst>
              <a:ext uri="{FF2B5EF4-FFF2-40B4-BE49-F238E27FC236}">
                <a16:creationId xmlns:a16="http://schemas.microsoft.com/office/drawing/2014/main" id="{F874D538-50B2-47E8-8F0D-BA351A265E5F}"/>
              </a:ext>
            </a:extLst>
          </p:cNvPr>
          <p:cNvGraphicFramePr>
            <a:graphicFrameLocks noGrp="1"/>
          </p:cNvGraphicFramePr>
          <p:nvPr>
            <p:extLst>
              <p:ext uri="{D42A27DB-BD31-4B8C-83A1-F6EECF244321}">
                <p14:modId xmlns:p14="http://schemas.microsoft.com/office/powerpoint/2010/main" val="3668495315"/>
              </p:ext>
            </p:extLst>
          </p:nvPr>
        </p:nvGraphicFramePr>
        <p:xfrm>
          <a:off x="2247442" y="2544896"/>
          <a:ext cx="7227064" cy="2489814"/>
        </p:xfrm>
        <a:graphic>
          <a:graphicData uri="http://schemas.openxmlformats.org/drawingml/2006/table">
            <a:tbl>
              <a:tblPr/>
              <a:tblGrid>
                <a:gridCol w="1289588">
                  <a:extLst>
                    <a:ext uri="{9D8B030D-6E8A-4147-A177-3AD203B41FA5}">
                      <a16:colId xmlns:a16="http://schemas.microsoft.com/office/drawing/2014/main" val="2727527151"/>
                    </a:ext>
                  </a:extLst>
                </a:gridCol>
                <a:gridCol w="1289588">
                  <a:extLst>
                    <a:ext uri="{9D8B030D-6E8A-4147-A177-3AD203B41FA5}">
                      <a16:colId xmlns:a16="http://schemas.microsoft.com/office/drawing/2014/main" val="1429575489"/>
                    </a:ext>
                  </a:extLst>
                </a:gridCol>
                <a:gridCol w="1289588">
                  <a:extLst>
                    <a:ext uri="{9D8B030D-6E8A-4147-A177-3AD203B41FA5}">
                      <a16:colId xmlns:a16="http://schemas.microsoft.com/office/drawing/2014/main" val="490757183"/>
                    </a:ext>
                  </a:extLst>
                </a:gridCol>
                <a:gridCol w="3358300">
                  <a:extLst>
                    <a:ext uri="{9D8B030D-6E8A-4147-A177-3AD203B41FA5}">
                      <a16:colId xmlns:a16="http://schemas.microsoft.com/office/drawing/2014/main" val="848850287"/>
                    </a:ext>
                  </a:extLst>
                </a:gridCol>
              </a:tblGrid>
              <a:tr h="414969">
                <a:tc>
                  <a:txBody>
                    <a:bodyPr/>
                    <a:lstStyle/>
                    <a:p>
                      <a:pPr algn="ctr" fontAlgn="b"/>
                      <a:r>
                        <a:rPr lang="en-US" sz="2000" b="1" i="0" u="none" strike="noStrike" dirty="0">
                          <a:solidFill>
                            <a:srgbClr val="000000"/>
                          </a:solidFill>
                          <a:effectLst/>
                          <a:latin typeface="Times New Roman" panose="02020603050405020304" pitchFamily="18" charset="0"/>
                        </a:rPr>
                        <a:t>branch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Times New Roman" panose="02020603050405020304" pitchFamily="18" charset="0"/>
                        </a:rPr>
                        <a:t>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a:solidFill>
                            <a:srgbClr val="000000"/>
                          </a:solidFill>
                          <a:effectLst/>
                          <a:latin typeface="Times New Roman" panose="02020603050405020304" pitchFamily="18" charset="0"/>
                        </a:rPr>
                        <a:t>Sale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Times New Roman" panose="02020603050405020304" pitchFamily="18" charset="0"/>
                        </a:rPr>
                        <a:t>Sales_Growth_Percentage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914790"/>
                  </a:ext>
                </a:extLst>
              </a:tr>
              <a:tr h="414969">
                <a:tc>
                  <a:txBody>
                    <a:bodyPr/>
                    <a:lstStyle/>
                    <a:p>
                      <a:pPr algn="ctr" fontAlgn="b"/>
                      <a:r>
                        <a:rPr lang="en-US" sz="20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25-01-19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950.25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57.65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696647"/>
                  </a:ext>
                </a:extLst>
              </a:tr>
              <a:tr h="414969">
                <a:tc>
                  <a:txBody>
                    <a:bodyPr/>
                    <a:lstStyle/>
                    <a:p>
                      <a:pPr algn="ctr" fontAlgn="b"/>
                      <a:r>
                        <a:rPr lang="en-US" sz="20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03-04-19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829.08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55.48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75056914"/>
                  </a:ext>
                </a:extLst>
              </a:tr>
              <a:tr h="414969">
                <a:tc>
                  <a:txBody>
                    <a:bodyPr/>
                    <a:lstStyle/>
                    <a:p>
                      <a:pPr algn="ctr" fontAlgn="b"/>
                      <a:r>
                        <a:rPr lang="en-US" sz="20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20-03-19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887.922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53.56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75569264"/>
                  </a:ext>
                </a:extLst>
              </a:tr>
              <a:tr h="414969">
                <a:tc>
                  <a:txBody>
                    <a:bodyPr/>
                    <a:lstStyle/>
                    <a:p>
                      <a:pPr algn="ctr" fontAlgn="b"/>
                      <a:r>
                        <a:rPr lang="en-US" sz="20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01-08-19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688.716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50.32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78166513"/>
                  </a:ext>
                </a:extLst>
              </a:tr>
              <a:tr h="414969">
                <a:tc>
                  <a:txBody>
                    <a:bodyPr/>
                    <a:lstStyle/>
                    <a:p>
                      <a:pPr algn="ctr" fontAlgn="b"/>
                      <a:r>
                        <a:rPr lang="en-US" sz="20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28-01-19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832.944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40.42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637139"/>
                  </a:ext>
                </a:extLst>
              </a:tr>
            </a:tbl>
          </a:graphicData>
        </a:graphic>
      </p:graphicFrame>
      <p:sp>
        <p:nvSpPr>
          <p:cNvPr id="5" name="TextBox 4">
            <a:extLst>
              <a:ext uri="{FF2B5EF4-FFF2-40B4-BE49-F238E27FC236}">
                <a16:creationId xmlns:a16="http://schemas.microsoft.com/office/drawing/2014/main" id="{06DD2A43-CE79-4911-8226-8127C27A35E5}"/>
              </a:ext>
            </a:extLst>
          </p:cNvPr>
          <p:cNvSpPr txBox="1"/>
          <p:nvPr/>
        </p:nvSpPr>
        <p:spPr>
          <a:xfrm>
            <a:off x="672029" y="5616766"/>
            <a:ext cx="1087364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Branch C has exhibited the highest sales growth over time</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378436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E1FF40C-3905-485F-8B3C-564F9367062A}"/>
              </a:ext>
            </a:extLst>
          </p:cNvPr>
          <p:cNvSpPr/>
          <p:nvPr/>
        </p:nvSpPr>
        <p:spPr>
          <a:xfrm>
            <a:off x="804231" y="1997839"/>
            <a:ext cx="10256703" cy="3754874"/>
          </a:xfrm>
          <a:prstGeom prst="rect">
            <a:avLst/>
          </a:prstGeom>
        </p:spPr>
        <p:txBody>
          <a:bodyPr wrap="square">
            <a:spAutoFit/>
          </a:bodyPr>
          <a:lstStyle/>
          <a:p>
            <a: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t>PART 2 : Analyze the total sales for each branch </a:t>
            </a:r>
          </a:p>
          <a:p>
            <a:endParaRPr lang="en-US"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dirty="0">
                <a:latin typeface="Consolas" panose="020B0609020204030204" pitchFamily="49" charset="0"/>
                <a:cs typeface="Times New Roman" panose="02020603050405020304" pitchFamily="18" charset="0"/>
              </a:rPr>
              <a:t>USE </a:t>
            </a:r>
            <a:r>
              <a:rPr lang="en-US" dirty="0" err="1">
                <a:latin typeface="Consolas" panose="020B0609020204030204" pitchFamily="49" charset="0"/>
                <a:cs typeface="Times New Roman" panose="02020603050405020304" pitchFamily="18" charset="0"/>
              </a:rPr>
              <a:t>walmartsales_Dataset</a:t>
            </a:r>
            <a:r>
              <a:rPr lang="en-US" dirty="0">
                <a:latin typeface="Consolas" panose="020B0609020204030204" pitchFamily="49" charset="0"/>
                <a:cs typeface="Times New Roman" panose="02020603050405020304" pitchFamily="18" charset="0"/>
              </a:rPr>
              <a:t>;</a:t>
            </a:r>
          </a:p>
          <a:p>
            <a:r>
              <a:rPr lang="en-US" dirty="0">
                <a:latin typeface="Consolas" panose="020B0609020204030204" pitchFamily="49" charset="0"/>
                <a:cs typeface="Times New Roman" panose="02020603050405020304" pitchFamily="18" charset="0"/>
              </a:rPr>
              <a:t>SELECT 	Branch, </a:t>
            </a:r>
          </a:p>
          <a:p>
            <a:r>
              <a:rPr lang="en-US" dirty="0">
                <a:latin typeface="Consolas" panose="020B0609020204030204" pitchFamily="49" charset="0"/>
                <a:cs typeface="Times New Roman" panose="02020603050405020304" pitchFamily="18" charset="0"/>
              </a:rPr>
              <a:t>		Round(SUM(Total),2) AS </a:t>
            </a:r>
            <a:r>
              <a:rPr lang="en-US" dirty="0" err="1">
                <a:latin typeface="Consolas" panose="020B0609020204030204" pitchFamily="49" charset="0"/>
                <a:cs typeface="Times New Roman" panose="02020603050405020304" pitchFamily="18" charset="0"/>
              </a:rPr>
              <a:t>Total_Sales</a:t>
            </a:r>
            <a:endParaRPr lang="en-US" dirty="0">
              <a:latin typeface="Consolas" panose="020B0609020204030204" pitchFamily="49" charset="0"/>
              <a:cs typeface="Times New Roman" panose="02020603050405020304" pitchFamily="18" charset="0"/>
            </a:endParaRPr>
          </a:p>
          <a:p>
            <a:r>
              <a:rPr lang="en-US" dirty="0">
                <a:latin typeface="Consolas" panose="020B0609020204030204" pitchFamily="49" charset="0"/>
                <a:cs typeface="Times New Roman" panose="02020603050405020304" pitchFamily="18" charset="0"/>
              </a:rPr>
              <a:t>FROM   	</a:t>
            </a:r>
            <a:r>
              <a:rPr lang="en-US" dirty="0" err="1">
                <a:latin typeface="Consolas" panose="020B0609020204030204" pitchFamily="49" charset="0"/>
                <a:cs typeface="Times New Roman" panose="02020603050405020304" pitchFamily="18" charset="0"/>
              </a:rPr>
              <a:t>walmartsales</a:t>
            </a:r>
            <a:endParaRPr lang="en-US" dirty="0">
              <a:latin typeface="Consolas" panose="020B0609020204030204" pitchFamily="49" charset="0"/>
              <a:cs typeface="Times New Roman" panose="02020603050405020304" pitchFamily="18" charset="0"/>
            </a:endParaRPr>
          </a:p>
          <a:p>
            <a:r>
              <a:rPr lang="en-US" dirty="0">
                <a:latin typeface="Consolas" panose="020B0609020204030204" pitchFamily="49" charset="0"/>
                <a:cs typeface="Times New Roman" panose="02020603050405020304" pitchFamily="18" charset="0"/>
              </a:rPr>
              <a:t>GROUP BY Branch</a:t>
            </a:r>
          </a:p>
          <a:p>
            <a:r>
              <a:rPr lang="en-US" dirty="0">
                <a:latin typeface="Consolas" panose="020B0609020204030204" pitchFamily="49" charset="0"/>
                <a:cs typeface="Times New Roman" panose="02020603050405020304" pitchFamily="18" charset="0"/>
              </a:rPr>
              <a:t>ORDER BY </a:t>
            </a:r>
            <a:r>
              <a:rPr lang="en-US" dirty="0" err="1">
                <a:latin typeface="Consolas" panose="020B0609020204030204" pitchFamily="49" charset="0"/>
                <a:cs typeface="Times New Roman" panose="02020603050405020304" pitchFamily="18" charset="0"/>
              </a:rPr>
              <a:t>Total_Sales</a:t>
            </a:r>
            <a:r>
              <a:rPr lang="en-US" dirty="0">
                <a:latin typeface="Consolas" panose="020B0609020204030204" pitchFamily="49" charset="0"/>
                <a:cs typeface="Times New Roman" panose="02020603050405020304" pitchFamily="18" charset="0"/>
              </a:rPr>
              <a:t> DESC;</a:t>
            </a:r>
          </a:p>
          <a:p>
            <a:endParaRPr lang="en-US" dirty="0">
              <a:latin typeface="Consolas" panose="020B0609020204030204" pitchFamily="49"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Result : </a:t>
            </a:r>
            <a:endParaRPr lang="en-US" dirty="0">
              <a:latin typeface="Consolas" panose="020B0609020204030204" pitchFamily="49" charset="0"/>
              <a:cs typeface="Times New Roman" panose="02020603050405020304" pitchFamily="18" charset="0"/>
            </a:endParaRPr>
          </a:p>
          <a:p>
            <a:endParaRPr lang="en-US" dirty="0">
              <a:latin typeface="Consolas" panose="020B0609020204030204" pitchFamily="49"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84CC89EC-479A-44CB-A2B9-79FA1B08117C}"/>
              </a:ext>
            </a:extLst>
          </p:cNvPr>
          <p:cNvGraphicFramePr>
            <a:graphicFrameLocks noGrp="1"/>
          </p:cNvGraphicFramePr>
          <p:nvPr>
            <p:extLst>
              <p:ext uri="{D42A27DB-BD31-4B8C-83A1-F6EECF244321}">
                <p14:modId xmlns:p14="http://schemas.microsoft.com/office/powerpoint/2010/main" val="1915337495"/>
              </p:ext>
            </p:extLst>
          </p:nvPr>
        </p:nvGraphicFramePr>
        <p:xfrm>
          <a:off x="2869052" y="4426218"/>
          <a:ext cx="4291912" cy="1426048"/>
        </p:xfrm>
        <a:graphic>
          <a:graphicData uri="http://schemas.openxmlformats.org/drawingml/2006/table">
            <a:tbl>
              <a:tblPr/>
              <a:tblGrid>
                <a:gridCol w="1420770">
                  <a:extLst>
                    <a:ext uri="{9D8B030D-6E8A-4147-A177-3AD203B41FA5}">
                      <a16:colId xmlns:a16="http://schemas.microsoft.com/office/drawing/2014/main" val="2521113991"/>
                    </a:ext>
                  </a:extLst>
                </a:gridCol>
                <a:gridCol w="2871142">
                  <a:extLst>
                    <a:ext uri="{9D8B030D-6E8A-4147-A177-3AD203B41FA5}">
                      <a16:colId xmlns:a16="http://schemas.microsoft.com/office/drawing/2014/main" val="1373924814"/>
                    </a:ext>
                  </a:extLst>
                </a:gridCol>
              </a:tblGrid>
              <a:tr h="352111">
                <a:tc>
                  <a:txBody>
                    <a:bodyPr/>
                    <a:lstStyle/>
                    <a:p>
                      <a:pPr algn="ctr" fontAlgn="b"/>
                      <a:r>
                        <a:rPr lang="en-US" sz="2000" b="1" i="0" u="none" strike="noStrike" dirty="0">
                          <a:solidFill>
                            <a:srgbClr val="000000"/>
                          </a:solidFill>
                          <a:effectLst/>
                          <a:latin typeface="Times New Roman" panose="02020603050405020304" pitchFamily="18" charset="0"/>
                        </a:rPr>
                        <a:t>Branch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dirty="0" err="1">
                          <a:solidFill>
                            <a:srgbClr val="000000"/>
                          </a:solidFill>
                          <a:effectLst/>
                          <a:latin typeface="Times New Roman" panose="02020603050405020304" pitchFamily="18" charset="0"/>
                        </a:rPr>
                        <a:t>Total_Sales</a:t>
                      </a:r>
                      <a:endParaRPr lang="en-US" sz="2000" b="1" i="0" u="none" strike="noStrike" dirty="0">
                        <a:solidFill>
                          <a:srgbClr val="000000"/>
                        </a:solidFill>
                        <a:effectLst/>
                        <a:latin typeface="Times New Roman" panose="02020603050405020304" pitchFamily="18"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41981110"/>
                  </a:ext>
                </a:extLst>
              </a:tr>
              <a:tr h="357979">
                <a:tc>
                  <a:txBody>
                    <a:bodyPr/>
                    <a:lstStyle/>
                    <a:p>
                      <a:pPr algn="ctr" fontAlgn="b"/>
                      <a:r>
                        <a:rPr lang="en-US" sz="2000" b="0" i="0" u="none" strike="noStrike" dirty="0">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110569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51597146"/>
                  </a:ext>
                </a:extLst>
              </a:tr>
              <a:tr h="357979">
                <a:tc>
                  <a:txBody>
                    <a:bodyPr/>
                    <a:lstStyle/>
                    <a:p>
                      <a:pPr algn="ctr" fontAlgn="b"/>
                      <a:r>
                        <a:rPr lang="en-US" sz="20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106200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1119507"/>
                  </a:ext>
                </a:extLst>
              </a:tr>
              <a:tr h="357979">
                <a:tc>
                  <a:txBody>
                    <a:bodyPr/>
                    <a:lstStyle/>
                    <a:p>
                      <a:pPr algn="ctr" fontAlgn="b"/>
                      <a:r>
                        <a:rPr lang="en-US" sz="20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106198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8011583"/>
                  </a:ext>
                </a:extLst>
              </a:tr>
            </a:tbl>
          </a:graphicData>
        </a:graphic>
      </p:graphicFrame>
      <p:sp>
        <p:nvSpPr>
          <p:cNvPr id="5" name="TextBox 4">
            <a:extLst>
              <a:ext uri="{FF2B5EF4-FFF2-40B4-BE49-F238E27FC236}">
                <a16:creationId xmlns:a16="http://schemas.microsoft.com/office/drawing/2014/main" id="{81E662EB-BE7A-4968-88D4-8349D89EFBDC}"/>
              </a:ext>
            </a:extLst>
          </p:cNvPr>
          <p:cNvSpPr txBox="1"/>
          <p:nvPr/>
        </p:nvSpPr>
        <p:spPr>
          <a:xfrm>
            <a:off x="804231" y="6013373"/>
            <a:ext cx="1087364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Branch C has exhibited the highest Total sales </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4256106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7FDD9B1-F56E-47AA-9138-A546D596862F}"/>
              </a:ext>
            </a:extLst>
          </p:cNvPr>
          <p:cNvSpPr/>
          <p:nvPr/>
        </p:nvSpPr>
        <p:spPr>
          <a:xfrm>
            <a:off x="616943" y="1684658"/>
            <a:ext cx="10477041" cy="4770537"/>
          </a:xfrm>
          <a:prstGeom prst="rect">
            <a:avLst/>
          </a:prstGeom>
        </p:spPr>
        <p:txBody>
          <a:bodyPr wrap="square">
            <a:spAutoFit/>
          </a:bodyPr>
          <a:lstStyle/>
          <a:p>
            <a:r>
              <a:rPr lang="en-US" sz="2200" b="1" dirty="0">
                <a:solidFill>
                  <a:schemeClr val="accent2">
                    <a:lumMod val="60000"/>
                    <a:lumOff val="40000"/>
                  </a:schemeClr>
                </a:solidFill>
                <a:latin typeface="Times New Roman" panose="02020603050405020304" pitchFamily="18" charset="0"/>
                <a:cs typeface="Times New Roman" panose="02020603050405020304" pitchFamily="18" charset="0"/>
              </a:rPr>
              <a:t>PART 3 Compare the growth rate across months to find the top performer.</a:t>
            </a:r>
          </a:p>
          <a:p>
            <a:pPr defTabSz="914400">
              <a:lnSpc>
                <a:spcPct val="90000"/>
              </a:lnSpc>
              <a:spcBef>
                <a:spcPts val="1000"/>
              </a:spcBef>
            </a:pPr>
            <a:r>
              <a:rPr lang="en-US" sz="2000" b="1" dirty="0">
                <a:latin typeface="Times New Roman" panose="02020603050405020304" pitchFamily="18" charset="0"/>
                <a:cs typeface="Times New Roman" panose="02020603050405020304" pitchFamily="18" charset="0"/>
              </a:rPr>
              <a:t>Queries </a:t>
            </a:r>
            <a:r>
              <a:rPr lang="en-US" sz="2000" dirty="0">
                <a:latin typeface="Consolas" panose="020B0609020204030204" pitchFamily="49" charset="0"/>
                <a:cs typeface="Times New Roman" panose="02020603050405020304" pitchFamily="18" charset="0"/>
              </a:rPr>
              <a:t>: </a:t>
            </a:r>
            <a:r>
              <a:rPr lang="en-US" dirty="0">
                <a:latin typeface="Consolas" panose="020B0609020204030204" pitchFamily="49" charset="0"/>
                <a:cs typeface="Times New Roman" panose="02020603050405020304" pitchFamily="18" charset="0"/>
              </a:rPr>
              <a:t>USE </a:t>
            </a:r>
            <a:r>
              <a:rPr lang="en-US" dirty="0" err="1">
                <a:latin typeface="Consolas" panose="020B0609020204030204" pitchFamily="49" charset="0"/>
                <a:cs typeface="Times New Roman" panose="02020603050405020304" pitchFamily="18" charset="0"/>
              </a:rPr>
              <a:t>walmartsales_Dataset</a:t>
            </a:r>
            <a:r>
              <a:rPr lang="en-US" dirty="0">
                <a:latin typeface="Consolas" panose="020B0609020204030204" pitchFamily="49" charset="0"/>
                <a:cs typeface="Times New Roman" panose="02020603050405020304" pitchFamily="18" charset="0"/>
              </a:rPr>
              <a:t>;</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SELECT  branch,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a:t>
            </a:r>
            <a:r>
              <a:rPr lang="en-US" dirty="0" err="1">
                <a:latin typeface="Consolas" panose="020B0609020204030204" pitchFamily="49" charset="0"/>
                <a:cs typeface="Times New Roman" panose="02020603050405020304" pitchFamily="18" charset="0"/>
              </a:rPr>
              <a:t>Monthname</a:t>
            </a:r>
            <a:r>
              <a:rPr lang="en-US" dirty="0">
                <a:latin typeface="Consolas" panose="020B0609020204030204" pitchFamily="49" charset="0"/>
                <a:cs typeface="Times New Roman" panose="02020603050405020304" pitchFamily="18" charset="0"/>
              </a:rPr>
              <a:t>(date) AS Month,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Total AS Sale,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	ROUND((Total - LAG(Total) OVER (PARTITION BY Branch ORDER BY       	MONTH(Date))) / LAG(Total) OVER (PARTITION BY Branch ORDER BY Date ),2) AS 	</a:t>
            </a:r>
            <a:r>
              <a:rPr lang="en-US" dirty="0" err="1">
                <a:latin typeface="Consolas" panose="020B0609020204030204" pitchFamily="49" charset="0"/>
                <a:cs typeface="Times New Roman" panose="02020603050405020304" pitchFamily="18" charset="0"/>
              </a:rPr>
              <a:t>Sales_Growth_Percentage</a:t>
            </a:r>
            <a:r>
              <a:rPr lang="en-US" dirty="0">
                <a:latin typeface="Consolas" panose="020B0609020204030204" pitchFamily="49" charset="0"/>
                <a:cs typeface="Times New Roman" panose="02020603050405020304" pitchFamily="18" charset="0"/>
              </a:rPr>
              <a:t>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FROM  	</a:t>
            </a:r>
            <a:r>
              <a:rPr lang="en-US" dirty="0" err="1">
                <a:latin typeface="Consolas" panose="020B0609020204030204" pitchFamily="49" charset="0"/>
                <a:cs typeface="Times New Roman" panose="02020603050405020304" pitchFamily="18" charset="0"/>
              </a:rPr>
              <a:t>walmartsales</a:t>
            </a:r>
            <a:r>
              <a:rPr lang="en-US" dirty="0">
                <a:latin typeface="Consolas" panose="020B0609020204030204" pitchFamily="49" charset="0"/>
                <a:cs typeface="Times New Roman" panose="02020603050405020304" pitchFamily="18" charset="0"/>
              </a:rPr>
              <a:t> </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ORDER BY   </a:t>
            </a:r>
            <a:r>
              <a:rPr lang="en-US" dirty="0" err="1">
                <a:latin typeface="Consolas" panose="020B0609020204030204" pitchFamily="49" charset="0"/>
                <a:cs typeface="Times New Roman" panose="02020603050405020304" pitchFamily="18" charset="0"/>
              </a:rPr>
              <a:t>Sales_Growth_Percentage</a:t>
            </a:r>
            <a:r>
              <a:rPr lang="en-US" dirty="0">
                <a:latin typeface="Consolas" panose="020B0609020204030204" pitchFamily="49" charset="0"/>
                <a:cs typeface="Times New Roman" panose="02020603050405020304" pitchFamily="18" charset="0"/>
              </a:rPr>
              <a:t> DESC</a:t>
            </a:r>
          </a:p>
          <a:p>
            <a:pPr defTabSz="914400">
              <a:lnSpc>
                <a:spcPct val="90000"/>
              </a:lnSpc>
              <a:spcBef>
                <a:spcPts val="1000"/>
              </a:spcBef>
            </a:pPr>
            <a:r>
              <a:rPr lang="en-US" dirty="0">
                <a:latin typeface="Consolas" panose="020B0609020204030204" pitchFamily="49" charset="0"/>
                <a:cs typeface="Times New Roman" panose="02020603050405020304" pitchFamily="18" charset="0"/>
              </a:rPr>
              <a:t>Limit 5;</a:t>
            </a:r>
          </a:p>
          <a:p>
            <a:pPr defTabSz="914400">
              <a:lnSpc>
                <a:spcPct val="90000"/>
              </a:lnSpc>
              <a:spcBef>
                <a:spcPts val="1000"/>
              </a:spcBef>
            </a:pPr>
            <a:r>
              <a:rPr lang="en-US" sz="2000" b="1" dirty="0">
                <a:latin typeface="Consolas" panose="020B0609020204030204" pitchFamily="49" charset="0"/>
                <a:cs typeface="Times New Roman" panose="02020603050405020304" pitchFamily="18" charset="0"/>
              </a:rPr>
              <a:t>SALE GROWTH FORMULA IS ((Current Period Sales - Prior Period Sales) / Prior Period Sales)</a:t>
            </a:r>
            <a:endParaRPr lang="en-US" sz="2000" dirty="0">
              <a:latin typeface="Consolas" panose="020B0609020204030204" pitchFamily="49" charset="0"/>
              <a:cs typeface="Times New Roman" panose="02020603050405020304" pitchFamily="18" charset="0"/>
            </a:endParaRPr>
          </a:p>
        </p:txBody>
      </p:sp>
    </p:spTree>
    <p:extLst>
      <p:ext uri="{BB962C8B-B14F-4D97-AF65-F5344CB8AC3E}">
        <p14:creationId xmlns:p14="http://schemas.microsoft.com/office/powerpoint/2010/main" val="856779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C21F2E1-316D-419C-88D1-D91F941C6A96}"/>
              </a:ext>
            </a:extLst>
          </p:cNvPr>
          <p:cNvGraphicFramePr>
            <a:graphicFrameLocks noGrp="1"/>
          </p:cNvGraphicFramePr>
          <p:nvPr>
            <p:extLst>
              <p:ext uri="{D42A27DB-BD31-4B8C-83A1-F6EECF244321}">
                <p14:modId xmlns:p14="http://schemas.microsoft.com/office/powerpoint/2010/main" val="2356159170"/>
              </p:ext>
            </p:extLst>
          </p:nvPr>
        </p:nvGraphicFramePr>
        <p:xfrm>
          <a:off x="1740665" y="2209149"/>
          <a:ext cx="6559245" cy="2918712"/>
        </p:xfrm>
        <a:graphic>
          <a:graphicData uri="http://schemas.openxmlformats.org/drawingml/2006/table">
            <a:tbl>
              <a:tblPr/>
              <a:tblGrid>
                <a:gridCol w="1170423">
                  <a:extLst>
                    <a:ext uri="{9D8B030D-6E8A-4147-A177-3AD203B41FA5}">
                      <a16:colId xmlns:a16="http://schemas.microsoft.com/office/drawing/2014/main" val="3268309540"/>
                    </a:ext>
                  </a:extLst>
                </a:gridCol>
                <a:gridCol w="1170423">
                  <a:extLst>
                    <a:ext uri="{9D8B030D-6E8A-4147-A177-3AD203B41FA5}">
                      <a16:colId xmlns:a16="http://schemas.microsoft.com/office/drawing/2014/main" val="551890050"/>
                    </a:ext>
                  </a:extLst>
                </a:gridCol>
                <a:gridCol w="1170423">
                  <a:extLst>
                    <a:ext uri="{9D8B030D-6E8A-4147-A177-3AD203B41FA5}">
                      <a16:colId xmlns:a16="http://schemas.microsoft.com/office/drawing/2014/main" val="3195223389"/>
                    </a:ext>
                  </a:extLst>
                </a:gridCol>
                <a:gridCol w="3047976">
                  <a:extLst>
                    <a:ext uri="{9D8B030D-6E8A-4147-A177-3AD203B41FA5}">
                      <a16:colId xmlns:a16="http://schemas.microsoft.com/office/drawing/2014/main" val="2448455576"/>
                    </a:ext>
                  </a:extLst>
                </a:gridCol>
              </a:tblGrid>
              <a:tr h="486452">
                <a:tc>
                  <a:txBody>
                    <a:bodyPr/>
                    <a:lstStyle/>
                    <a:p>
                      <a:pPr algn="ctr" fontAlgn="b"/>
                      <a:r>
                        <a:rPr lang="en-US" sz="2000" b="1" i="0" u="none" strike="noStrike" dirty="0">
                          <a:solidFill>
                            <a:srgbClr val="000000"/>
                          </a:solidFill>
                          <a:effectLst/>
                          <a:latin typeface="Times New Roman" panose="02020603050405020304" pitchFamily="18" charset="0"/>
                        </a:rPr>
                        <a:t>branch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Times New Roman" panose="02020603050405020304" pitchFamily="18" charset="0"/>
                        </a:rPr>
                        <a:t>Month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Times New Roman" panose="02020603050405020304" pitchFamily="18" charset="0"/>
                        </a:rPr>
                        <a:t>Sale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1" i="0" u="none" strike="noStrike">
                          <a:solidFill>
                            <a:srgbClr val="000000"/>
                          </a:solidFill>
                          <a:effectLst/>
                          <a:latin typeface="Times New Roman" panose="02020603050405020304" pitchFamily="18" charset="0"/>
                        </a:rPr>
                        <a:t>Sales_Growth_Percentage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33321166"/>
                  </a:ext>
                </a:extLst>
              </a:tr>
              <a:tr h="486452">
                <a:tc>
                  <a:txBody>
                    <a:bodyPr/>
                    <a:lstStyle/>
                    <a:p>
                      <a:pPr algn="ctr" fontAlgn="b"/>
                      <a:r>
                        <a:rPr lang="en-US" sz="2000" b="0" i="0" u="none" strike="noStrike" dirty="0">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August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1039.29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48.95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41426296"/>
                  </a:ext>
                </a:extLst>
              </a:tr>
              <a:tr h="486452">
                <a:tc>
                  <a:txBody>
                    <a:bodyPr/>
                    <a:lstStyle/>
                    <a:p>
                      <a:pPr algn="ctr" fontAlgn="b"/>
                      <a:r>
                        <a:rPr lang="en-US" sz="20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March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887.922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48.55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4444964"/>
                  </a:ext>
                </a:extLst>
              </a:tr>
              <a:tr h="486452">
                <a:tc>
                  <a:txBody>
                    <a:bodyPr/>
                    <a:lstStyle/>
                    <a:p>
                      <a:pPr algn="ctr" fontAlgn="b"/>
                      <a:r>
                        <a:rPr lang="en-US" sz="20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July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507.444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46.52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778243"/>
                  </a:ext>
                </a:extLst>
              </a:tr>
              <a:tr h="486452">
                <a:tc>
                  <a:txBody>
                    <a:bodyPr/>
                    <a:lstStyle/>
                    <a:p>
                      <a:pPr algn="ctr" fontAlgn="b"/>
                      <a:r>
                        <a:rPr lang="en-US" sz="20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November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794.6505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26.57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0445636"/>
                  </a:ext>
                </a:extLst>
              </a:tr>
              <a:tr h="486452">
                <a:tc>
                  <a:txBody>
                    <a:bodyPr/>
                    <a:lstStyle/>
                    <a:p>
                      <a:pPr algn="ctr" fontAlgn="b"/>
                      <a:r>
                        <a:rPr lang="en-US" sz="20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April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a:solidFill>
                            <a:srgbClr val="000000"/>
                          </a:solidFill>
                          <a:effectLst/>
                          <a:latin typeface="Times New Roman" panose="02020603050405020304" pitchFamily="18" charset="0"/>
                        </a:rPr>
                        <a:t>829.08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Times New Roman" panose="02020603050405020304" pitchFamily="18" charset="0"/>
                        </a:rPr>
                        <a:t>25.65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059790"/>
                  </a:ext>
                </a:extLst>
              </a:tr>
            </a:tbl>
          </a:graphicData>
        </a:graphic>
      </p:graphicFrame>
      <p:sp>
        <p:nvSpPr>
          <p:cNvPr id="3" name="TextBox 2">
            <a:extLst>
              <a:ext uri="{FF2B5EF4-FFF2-40B4-BE49-F238E27FC236}">
                <a16:creationId xmlns:a16="http://schemas.microsoft.com/office/drawing/2014/main" id="{592A3A27-CAA9-4FF1-82AD-504B639CEE98}"/>
              </a:ext>
            </a:extLst>
          </p:cNvPr>
          <p:cNvSpPr txBox="1"/>
          <p:nvPr/>
        </p:nvSpPr>
        <p:spPr>
          <a:xfrm>
            <a:off x="672029" y="1839817"/>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ED1C6CFD-73E7-40F1-852A-1E819335C473}"/>
              </a:ext>
            </a:extLst>
          </p:cNvPr>
          <p:cNvSpPr txBox="1"/>
          <p:nvPr/>
        </p:nvSpPr>
        <p:spPr>
          <a:xfrm>
            <a:off x="837282" y="5748969"/>
            <a:ext cx="1087364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Across months  the top performer branch C has exhibited the highest sales Growth </a:t>
            </a: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  </a:t>
            </a:r>
            <a:endParaRPr lang="en-US" dirty="0"/>
          </a:p>
        </p:txBody>
      </p:sp>
    </p:spTree>
    <p:extLst>
      <p:ext uri="{BB962C8B-B14F-4D97-AF65-F5344CB8AC3E}">
        <p14:creationId xmlns:p14="http://schemas.microsoft.com/office/powerpoint/2010/main" val="1321672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7DCD-5513-496A-B091-D9A9255F1000}"/>
              </a:ext>
            </a:extLst>
          </p:cNvPr>
          <p:cNvSpPr>
            <a:spLocks noGrp="1"/>
          </p:cNvSpPr>
          <p:nvPr>
            <p:ph type="title"/>
          </p:nvPr>
        </p:nvSpPr>
        <p:spPr>
          <a:xfrm>
            <a:off x="2895600" y="764373"/>
            <a:ext cx="9068718" cy="1293028"/>
          </a:xfrm>
        </p:spPr>
        <p:txBody>
          <a:bodyPr>
            <a:normAutofit/>
          </a:bodyPr>
          <a:lstStyle/>
          <a:p>
            <a:pPr algn="ctr"/>
            <a: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Task : 2</a:t>
            </a:r>
            <a:br>
              <a:rPr lang="en-US" sz="2200" b="1"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u="sng" dirty="0">
                <a:solidFill>
                  <a:schemeClr val="accent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Finding the Most Profitable Product Line for Each Branch.</a:t>
            </a:r>
          </a:p>
        </p:txBody>
      </p:sp>
      <p:sp>
        <p:nvSpPr>
          <p:cNvPr id="3" name="Content Placeholder 2">
            <a:extLst>
              <a:ext uri="{FF2B5EF4-FFF2-40B4-BE49-F238E27FC236}">
                <a16:creationId xmlns:a16="http://schemas.microsoft.com/office/drawing/2014/main" id="{85E0A6A4-80E6-4F1C-9719-F171108370AA}"/>
              </a:ext>
            </a:extLst>
          </p:cNvPr>
          <p:cNvSpPr>
            <a:spLocks noGrp="1"/>
          </p:cNvSpPr>
          <p:nvPr>
            <p:ph idx="1"/>
          </p:nvPr>
        </p:nvSpPr>
        <p:spPr/>
        <p:txBody>
          <a:bodyPr/>
          <a:lstStyle/>
          <a:p>
            <a:pPr marL="0" indent="0">
              <a:buNone/>
            </a:pPr>
            <a:r>
              <a:rPr lang="en-US" b="1" dirty="0">
                <a:solidFill>
                  <a:schemeClr val="accent2">
                    <a:lumMod val="60000"/>
                    <a:lumOff val="40000"/>
                  </a:schemeClr>
                </a:solidFill>
                <a:latin typeface="Times New Roman" panose="02020603050405020304" pitchFamily="18" charset="0"/>
                <a:cs typeface="Times New Roman" panose="02020603050405020304" pitchFamily="18" charset="0"/>
              </a:rPr>
              <a:t>Walmart needs to determine which product line contributes the highest profit to each branch. The profit margin should be calculated based on the difference between the gross income and cost of goods sold. </a:t>
            </a:r>
          </a:p>
          <a:p>
            <a:pPr marL="0" indent="0">
              <a:buNone/>
            </a:pPr>
            <a:r>
              <a:rPr lang="en-US" sz="2000" b="1" dirty="0">
                <a:latin typeface="Times New Roman" panose="02020603050405020304" pitchFamily="18" charset="0"/>
                <a:cs typeface="Times New Roman" panose="02020603050405020304" pitchFamily="18" charset="0"/>
              </a:rPr>
              <a:t>Queries : </a:t>
            </a:r>
            <a:r>
              <a:rPr lang="en-US" b="1" dirty="0">
                <a:latin typeface="Times New Roman" panose="02020603050405020304" pitchFamily="18" charset="0"/>
                <a:cs typeface="Times New Roman" panose="02020603050405020304" pitchFamily="18" charset="0"/>
              </a:rPr>
              <a:t>	</a:t>
            </a:r>
            <a:r>
              <a:rPr lang="en-US" sz="1800" dirty="0">
                <a:latin typeface="Consolas" panose="020B0609020204030204" pitchFamily="49" charset="0"/>
                <a:cs typeface="Times New Roman" panose="02020603050405020304" pitchFamily="18" charset="0"/>
              </a:rPr>
              <a:t>USE </a:t>
            </a:r>
            <a:r>
              <a:rPr lang="en-US" sz="1800" dirty="0" err="1">
                <a:latin typeface="Consolas" panose="020B0609020204030204" pitchFamily="49" charset="0"/>
                <a:cs typeface="Times New Roman" panose="02020603050405020304" pitchFamily="18" charset="0"/>
              </a:rPr>
              <a:t>walmartsales_Dataset</a:t>
            </a:r>
            <a:r>
              <a:rPr lang="en-US" sz="1800" dirty="0">
                <a:latin typeface="Consolas" panose="020B0609020204030204" pitchFamily="49" charset="0"/>
                <a:cs typeface="Times New Roman" panose="02020603050405020304" pitchFamily="18" charset="0"/>
              </a:rPr>
              <a:t>;</a:t>
            </a:r>
          </a:p>
          <a:p>
            <a:pPr marL="0" indent="0">
              <a:buNone/>
            </a:pPr>
            <a:r>
              <a:rPr lang="en-US" sz="1800" dirty="0">
                <a:latin typeface="Consolas" panose="020B0609020204030204" pitchFamily="49" charset="0"/>
                <a:cs typeface="Times New Roman" panose="02020603050405020304" pitchFamily="18" charset="0"/>
              </a:rPr>
              <a:t>SELECT	branch,    </a:t>
            </a:r>
          </a:p>
          <a:p>
            <a:pPr marL="0" indent="0">
              <a:buNone/>
            </a:pPr>
            <a:r>
              <a:rPr lang="en-US" sz="1800" dirty="0">
                <a:latin typeface="Consolas" panose="020B0609020204030204" pitchFamily="49" charset="0"/>
                <a:cs typeface="Times New Roman" panose="02020603050405020304" pitchFamily="18" charset="0"/>
              </a:rPr>
              <a:t>	</a:t>
            </a:r>
            <a:r>
              <a:rPr lang="en-US" sz="1800" dirty="0" err="1">
                <a:latin typeface="Consolas" panose="020B0609020204030204" pitchFamily="49" charset="0"/>
                <a:cs typeface="Times New Roman" panose="02020603050405020304" pitchFamily="18" charset="0"/>
              </a:rPr>
              <a:t>Product_line</a:t>
            </a:r>
            <a:r>
              <a:rPr lang="en-US" sz="1800" dirty="0">
                <a:latin typeface="Consolas" panose="020B0609020204030204" pitchFamily="49" charset="0"/>
                <a:cs typeface="Times New Roman" panose="02020603050405020304" pitchFamily="18" charset="0"/>
              </a:rPr>
              <a:t>,    </a:t>
            </a:r>
          </a:p>
          <a:p>
            <a:pPr marL="0" indent="0">
              <a:buNone/>
            </a:pPr>
            <a:r>
              <a:rPr lang="en-US" sz="1800" dirty="0">
                <a:latin typeface="Consolas" panose="020B0609020204030204" pitchFamily="49" charset="0"/>
                <a:cs typeface="Times New Roman" panose="02020603050405020304" pitchFamily="18" charset="0"/>
              </a:rPr>
              <a:t>	Round(SUM(Total - cogs), 2) AS </a:t>
            </a:r>
            <a:r>
              <a:rPr lang="en-US" sz="1800" dirty="0" err="1">
                <a:latin typeface="Consolas" panose="020B0609020204030204" pitchFamily="49" charset="0"/>
                <a:cs typeface="Times New Roman" panose="02020603050405020304" pitchFamily="18" charset="0"/>
              </a:rPr>
              <a:t>Total_Profit</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FROM   </a:t>
            </a:r>
            <a:r>
              <a:rPr lang="en-US" sz="1800" dirty="0" err="1">
                <a:latin typeface="Consolas" panose="020B0609020204030204" pitchFamily="49" charset="0"/>
                <a:cs typeface="Times New Roman" panose="02020603050405020304" pitchFamily="18" charset="0"/>
              </a:rPr>
              <a:t>walmartsalesGROUP</a:t>
            </a:r>
            <a:r>
              <a:rPr lang="en-US" sz="1800" dirty="0">
                <a:latin typeface="Consolas" panose="020B0609020204030204" pitchFamily="49" charset="0"/>
                <a:cs typeface="Times New Roman" panose="02020603050405020304" pitchFamily="18" charset="0"/>
              </a:rPr>
              <a:t> BY branch , </a:t>
            </a:r>
            <a:r>
              <a:rPr lang="en-US" sz="1800" dirty="0" err="1">
                <a:latin typeface="Consolas" panose="020B0609020204030204" pitchFamily="49" charset="0"/>
                <a:cs typeface="Times New Roman" panose="02020603050405020304" pitchFamily="18" charset="0"/>
              </a:rPr>
              <a:t>product_line</a:t>
            </a:r>
            <a:endParaRPr lang="en-US" sz="1800" dirty="0">
              <a:latin typeface="Consolas" panose="020B0609020204030204" pitchFamily="49" charset="0"/>
              <a:cs typeface="Times New Roman" panose="02020603050405020304" pitchFamily="18" charset="0"/>
            </a:endParaRPr>
          </a:p>
          <a:p>
            <a:pPr marL="0" indent="0">
              <a:buNone/>
            </a:pPr>
            <a:r>
              <a:rPr lang="en-US" sz="1800" dirty="0">
                <a:latin typeface="Consolas" panose="020B0609020204030204" pitchFamily="49" charset="0"/>
                <a:cs typeface="Times New Roman" panose="02020603050405020304" pitchFamily="18" charset="0"/>
              </a:rPr>
              <a:t>ORDER BY branch , </a:t>
            </a:r>
            <a:r>
              <a:rPr lang="en-US" sz="1800" dirty="0" err="1">
                <a:latin typeface="Consolas" panose="020B0609020204030204" pitchFamily="49" charset="0"/>
                <a:cs typeface="Times New Roman" panose="02020603050405020304" pitchFamily="18" charset="0"/>
              </a:rPr>
              <a:t>Total_Profit</a:t>
            </a:r>
            <a:r>
              <a:rPr lang="en-US" sz="1800" dirty="0">
                <a:latin typeface="Consolas" panose="020B0609020204030204" pitchFamily="49" charset="0"/>
                <a:cs typeface="Times New Roman" panose="02020603050405020304" pitchFamily="18" charset="0"/>
              </a:rPr>
              <a:t> DESC;</a:t>
            </a:r>
          </a:p>
        </p:txBody>
      </p:sp>
    </p:spTree>
    <p:extLst>
      <p:ext uri="{BB962C8B-B14F-4D97-AF65-F5344CB8AC3E}">
        <p14:creationId xmlns:p14="http://schemas.microsoft.com/office/powerpoint/2010/main" val="2531891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CA174E9-0E84-4D52-A07B-9248C1EB650E}"/>
              </a:ext>
            </a:extLst>
          </p:cNvPr>
          <p:cNvGraphicFramePr>
            <a:graphicFrameLocks noGrp="1"/>
          </p:cNvGraphicFramePr>
          <p:nvPr>
            <p:extLst>
              <p:ext uri="{D42A27DB-BD31-4B8C-83A1-F6EECF244321}">
                <p14:modId xmlns:p14="http://schemas.microsoft.com/office/powerpoint/2010/main" val="1718393250"/>
              </p:ext>
            </p:extLst>
          </p:nvPr>
        </p:nvGraphicFramePr>
        <p:xfrm>
          <a:off x="6066468" y="416239"/>
          <a:ext cx="5369039" cy="6090526"/>
        </p:xfrm>
        <a:graphic>
          <a:graphicData uri="http://schemas.openxmlformats.org/drawingml/2006/table">
            <a:tbl>
              <a:tblPr/>
              <a:tblGrid>
                <a:gridCol w="1204270">
                  <a:extLst>
                    <a:ext uri="{9D8B030D-6E8A-4147-A177-3AD203B41FA5}">
                      <a16:colId xmlns:a16="http://schemas.microsoft.com/office/drawing/2014/main" val="996410111"/>
                    </a:ext>
                  </a:extLst>
                </a:gridCol>
                <a:gridCol w="2609253">
                  <a:extLst>
                    <a:ext uri="{9D8B030D-6E8A-4147-A177-3AD203B41FA5}">
                      <a16:colId xmlns:a16="http://schemas.microsoft.com/office/drawing/2014/main" val="233462494"/>
                    </a:ext>
                  </a:extLst>
                </a:gridCol>
                <a:gridCol w="1555516">
                  <a:extLst>
                    <a:ext uri="{9D8B030D-6E8A-4147-A177-3AD203B41FA5}">
                      <a16:colId xmlns:a16="http://schemas.microsoft.com/office/drawing/2014/main" val="2883529371"/>
                    </a:ext>
                  </a:extLst>
                </a:gridCol>
              </a:tblGrid>
              <a:tr h="320554">
                <a:tc>
                  <a:txBody>
                    <a:bodyPr/>
                    <a:lstStyle/>
                    <a:p>
                      <a:pPr algn="ctr" fontAlgn="b"/>
                      <a:r>
                        <a:rPr lang="en-US" sz="1800" b="1" i="0" u="none" strike="noStrike" dirty="0">
                          <a:solidFill>
                            <a:srgbClr val="000000"/>
                          </a:solidFill>
                          <a:effectLst/>
                          <a:latin typeface="Times New Roman" panose="02020603050405020304" pitchFamily="18" charset="0"/>
                        </a:rPr>
                        <a:t>branch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Product_line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1" i="0" u="none" strike="noStrike">
                          <a:solidFill>
                            <a:srgbClr val="000000"/>
                          </a:solidFill>
                          <a:effectLst/>
                          <a:latin typeface="Times New Roman" panose="02020603050405020304" pitchFamily="18" charset="0"/>
                        </a:rPr>
                        <a:t>Total_Profit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519720"/>
                  </a:ext>
                </a:extLst>
              </a:tr>
              <a:tr h="320554">
                <a:tc>
                  <a:txBody>
                    <a:bodyPr/>
                    <a:lstStyle/>
                    <a:p>
                      <a:pPr algn="ctr" fontAlgn="b"/>
                      <a:r>
                        <a:rPr lang="en-US" sz="1800" b="0" i="0" u="none" strike="noStrike" dirty="0">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Home and lifestyle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1067.49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8303941"/>
                  </a:ext>
                </a:extLst>
              </a:tr>
              <a:tr h="320554">
                <a:tc>
                  <a:txBody>
                    <a:bodyPr/>
                    <a:lstStyle/>
                    <a:p>
                      <a:pPr algn="ctr" fontAlgn="b"/>
                      <a:r>
                        <a:rPr lang="en-US" sz="1800" b="0" i="0" u="none" strike="noStrike" dirty="0">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Sports and travel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922.51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17978638"/>
                  </a:ext>
                </a:extLst>
              </a:tr>
              <a:tr h="320554">
                <a:tc>
                  <a:txBody>
                    <a:bodyPr/>
                    <a:lstStyle/>
                    <a:p>
                      <a:pPr algn="ctr" fontAlgn="b"/>
                      <a:r>
                        <a:rPr lang="en-US" sz="1800" b="0" i="0" u="none" strike="noStrike" dirty="0">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Electronic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872.24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7164124"/>
                  </a:ext>
                </a:extLst>
              </a:tr>
              <a:tr h="320554">
                <a:tc>
                  <a:txBody>
                    <a:bodyPr/>
                    <a:lstStyle/>
                    <a:p>
                      <a:pPr algn="ctr" fontAlgn="b"/>
                      <a:r>
                        <a:rPr lang="en-US" sz="18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Food and beverages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817.29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38807614"/>
                  </a:ext>
                </a:extLst>
              </a:tr>
              <a:tr h="320554">
                <a:tc>
                  <a:txBody>
                    <a:bodyPr/>
                    <a:lstStyle/>
                    <a:p>
                      <a:pPr algn="ctr" fontAlgn="b"/>
                      <a:r>
                        <a:rPr lang="en-US" sz="18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777.74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8083340"/>
                  </a:ext>
                </a:extLst>
              </a:tr>
              <a:tr h="320554">
                <a:tc>
                  <a:txBody>
                    <a:bodyPr/>
                    <a:lstStyle/>
                    <a:p>
                      <a:pPr algn="ctr" fontAlgn="b"/>
                      <a:r>
                        <a:rPr lang="en-US" sz="1800" b="0" i="0" u="none" strike="noStrike">
                          <a:solidFill>
                            <a:srgbClr val="000000"/>
                          </a:solidFill>
                          <a:effectLst/>
                          <a:latin typeface="Times New Roman" panose="02020603050405020304" pitchFamily="18" charset="0"/>
                        </a:rPr>
                        <a:t>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Health and beauty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599.89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72488279"/>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Sports and travel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951.82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6915125"/>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Health and beauty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951.46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90610021"/>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Home and lifestyle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835.67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11113478"/>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Electronic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811.97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6761936"/>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781.59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5673794"/>
                  </a:ext>
                </a:extLst>
              </a:tr>
              <a:tr h="320554">
                <a:tc>
                  <a:txBody>
                    <a:bodyPr/>
                    <a:lstStyle/>
                    <a:p>
                      <a:pPr algn="ctr" fontAlgn="b"/>
                      <a:r>
                        <a:rPr lang="en-US" sz="1800" b="0" i="0" u="none" strike="noStrike">
                          <a:solidFill>
                            <a:srgbClr val="000000"/>
                          </a:solidFill>
                          <a:effectLst/>
                          <a:latin typeface="Times New Roman" panose="02020603050405020304" pitchFamily="18" charset="0"/>
                        </a:rPr>
                        <a:t>B</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Food and beverages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724.52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5111975"/>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Food and beverages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1131.75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6137514"/>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Fashion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1026.67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89626579"/>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Electronic accessories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903.28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87982020"/>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Health and beauty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791.21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93089972"/>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Sports and travel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750.57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8947098"/>
                  </a:ext>
                </a:extLst>
              </a:tr>
              <a:tr h="320554">
                <a:tc>
                  <a:txBody>
                    <a:bodyPr/>
                    <a:lstStyle/>
                    <a:p>
                      <a:pPr algn="ctr" fontAlgn="b"/>
                      <a:r>
                        <a:rPr lang="en-US" sz="1800" b="0" i="0" u="none" strike="noStrike">
                          <a:solidFill>
                            <a:srgbClr val="000000"/>
                          </a:solidFill>
                          <a:effectLst/>
                          <a:latin typeface="Times New Roman" panose="02020603050405020304" pitchFamily="18" charset="0"/>
                        </a:rPr>
                        <a:t>C</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effectLst/>
                          <a:latin typeface="Times New Roman" panose="02020603050405020304" pitchFamily="18" charset="0"/>
                        </a:rPr>
                        <a:t>Home and lifestyle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effectLst/>
                          <a:latin typeface="Times New Roman" panose="02020603050405020304" pitchFamily="18" charset="0"/>
                        </a:rPr>
                        <a:t>661.69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7439923"/>
                  </a:ext>
                </a:extLst>
              </a:tr>
            </a:tbl>
          </a:graphicData>
        </a:graphic>
      </p:graphicFrame>
      <p:sp>
        <p:nvSpPr>
          <p:cNvPr id="3" name="TextBox 2">
            <a:extLst>
              <a:ext uri="{FF2B5EF4-FFF2-40B4-BE49-F238E27FC236}">
                <a16:creationId xmlns:a16="http://schemas.microsoft.com/office/drawing/2014/main" id="{A83584AF-F166-4CDF-9543-CAD058F6AE8D}"/>
              </a:ext>
            </a:extLst>
          </p:cNvPr>
          <p:cNvSpPr txBox="1"/>
          <p:nvPr/>
        </p:nvSpPr>
        <p:spPr>
          <a:xfrm>
            <a:off x="440675" y="1894902"/>
            <a:ext cx="10873648" cy="36933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Result : </a:t>
            </a:r>
            <a:endParaRPr lang="en-US" dirty="0"/>
          </a:p>
        </p:txBody>
      </p:sp>
      <p:sp>
        <p:nvSpPr>
          <p:cNvPr id="4" name="TextBox 3">
            <a:extLst>
              <a:ext uri="{FF2B5EF4-FFF2-40B4-BE49-F238E27FC236}">
                <a16:creationId xmlns:a16="http://schemas.microsoft.com/office/drawing/2014/main" id="{EF40FEEA-6393-47DF-A7F7-636F0B0D8767}"/>
              </a:ext>
            </a:extLst>
          </p:cNvPr>
          <p:cNvSpPr txBox="1"/>
          <p:nvPr/>
        </p:nvSpPr>
        <p:spPr>
          <a:xfrm>
            <a:off x="440675" y="3028890"/>
            <a:ext cx="10873648" cy="347787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 :</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1) The Most Profitable Product Line</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for Branch A is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Home and lifestyle</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2) The Most Profitable Product Line</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for Branch B is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Sport and Travel</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3) The Most Profitable Product Line</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for Branch C is </a:t>
            </a:r>
            <a:r>
              <a:rPr lang="en-US" sz="2000" b="1" dirty="0">
                <a:solidFill>
                  <a:schemeClr val="accent2">
                    <a:lumMod val="60000"/>
                    <a:lumOff val="4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Food and Beverages</a:t>
            </a:r>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r>
              <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rPr>
              <a:t>  </a:t>
            </a:r>
          </a:p>
          <a:p>
            <a:endParaRPr lang="en-US" sz="2000" b="1" dirty="0">
              <a:solidFill>
                <a:schemeClr val="accent2">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7364489"/>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docProps/app.xml><?xml version="1.0" encoding="utf-8"?>
<Properties xmlns="http://schemas.openxmlformats.org/officeDocument/2006/extended-properties" xmlns:vt="http://schemas.openxmlformats.org/officeDocument/2006/docPropsVTypes">
  <Template>TM04033937[[fn=Vapor Trail]]</Template>
  <TotalTime>245</TotalTime>
  <Words>2105</Words>
  <Application>Microsoft Office PowerPoint</Application>
  <PresentationFormat>Widescreen</PresentationFormat>
  <Paragraphs>630</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Algerian</vt:lpstr>
      <vt:lpstr>Arial</vt:lpstr>
      <vt:lpstr>Century Gothic</vt:lpstr>
      <vt:lpstr>Consolas</vt:lpstr>
      <vt:lpstr>Times New Roman</vt:lpstr>
      <vt:lpstr>Vapor Trail</vt:lpstr>
      <vt:lpstr>WELCOME INTERNSHALA</vt:lpstr>
      <vt:lpstr>Sales Performance Analysis of Walmart Stores Using Advanced MySQL Techniques</vt:lpstr>
      <vt:lpstr>Task 1.  Identifying the Top Branch by Sales Growth Rate</vt:lpstr>
      <vt:lpstr>PowerPoint Presentation</vt:lpstr>
      <vt:lpstr>PowerPoint Presentation</vt:lpstr>
      <vt:lpstr>PowerPoint Presentation</vt:lpstr>
      <vt:lpstr>PowerPoint Presentation</vt:lpstr>
      <vt:lpstr>Task : 2 Finding the Most Profitable Product Line for Each Branch.</vt:lpstr>
      <vt:lpstr>PowerPoint Presentation</vt:lpstr>
      <vt:lpstr>Task : 3 Analyzing Customer Segmentation Based on Spending</vt:lpstr>
      <vt:lpstr>PowerPoint Presentation</vt:lpstr>
      <vt:lpstr>PowerPoint Presentation</vt:lpstr>
      <vt:lpstr>PowerPoint Presentation</vt:lpstr>
      <vt:lpstr>Task : 4 Detecting Anomalies in Sales Transactions</vt:lpstr>
      <vt:lpstr>PowerPoint Presentation</vt:lpstr>
      <vt:lpstr>Task : 5 Most Popular Payment Method by City</vt:lpstr>
      <vt:lpstr>PowerPoint Presentation</vt:lpstr>
      <vt:lpstr>Task : 6 Monthly Sales Distribution by Gender</vt:lpstr>
      <vt:lpstr>PowerPoint Presentation</vt:lpstr>
      <vt:lpstr>Task : 7 Best Product Line by Customer Type.</vt:lpstr>
      <vt:lpstr>PowerPoint Presentation</vt:lpstr>
      <vt:lpstr>Task : 8 Identifying Repeat Customers.</vt:lpstr>
      <vt:lpstr>PowerPoint Presentation</vt:lpstr>
      <vt:lpstr>Task : 9 Finding Top 5 Customers by Sales Volume</vt:lpstr>
      <vt:lpstr>PowerPoint Presentation</vt:lpstr>
      <vt:lpstr>Task : 10 Analyzing Sales Trends by Day of the Week</vt:lpstr>
      <vt:lpstr>PowerPoint Presentation</vt:lpstr>
      <vt:lpstr>My video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Sales Performance Analysis of Walmart Stores Using Advanced MySQL Techniques</dc:title>
  <dc:creator>HP</dc:creator>
  <cp:lastModifiedBy>HP</cp:lastModifiedBy>
  <cp:revision>50</cp:revision>
  <dcterms:created xsi:type="dcterms:W3CDTF">2025-06-12T16:34:43Z</dcterms:created>
  <dcterms:modified xsi:type="dcterms:W3CDTF">2025-06-15T12:35:06Z</dcterms:modified>
</cp:coreProperties>
</file>