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147481662" r:id="rId5"/>
    <p:sldId id="262" r:id="rId6"/>
    <p:sldId id="263" r:id="rId7"/>
    <p:sldId id="264" r:id="rId8"/>
    <p:sldId id="265" r:id="rId9"/>
    <p:sldId id="2147481663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">
            <a:extLst>
              <a:ext uri="{FF2B5EF4-FFF2-40B4-BE49-F238E27FC236}">
                <a16:creationId xmlns:a16="http://schemas.microsoft.com/office/drawing/2014/main" id="{B04C557E-DBF8-49EA-A3AD-E58ABCDAD808}"/>
              </a:ext>
            </a:extLst>
          </p:cNvPr>
          <p:cNvSpPr/>
          <p:nvPr userDrawn="1"/>
        </p:nvSpPr>
        <p:spPr>
          <a:xfrm>
            <a:off x="0" y="6794668"/>
            <a:ext cx="9149982" cy="63332"/>
          </a:xfrm>
          <a:prstGeom prst="rect">
            <a:avLst/>
          </a:prstGeom>
          <a:solidFill>
            <a:srgbClr val="3497DF"/>
          </a:solidFill>
          <a:ln w="12700">
            <a:miter lim="400000"/>
          </a:ln>
        </p:spPr>
        <p:txBody>
          <a:bodyPr lIns="53578" tIns="53578" rIns="53578" bIns="53578" anchor="ctr"/>
          <a:lstStyle/>
          <a:p>
            <a:pPr marL="0" marR="0" lvl="0" indent="0" algn="ctr" defTabSz="616148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sz="22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97E74A-BCA2-405E-A9CD-C552FF1BA929}"/>
              </a:ext>
            </a:extLst>
          </p:cNvPr>
          <p:cNvCxnSpPr/>
          <p:nvPr userDrawn="1"/>
        </p:nvCxnSpPr>
        <p:spPr>
          <a:xfrm>
            <a:off x="8533412" y="6534628"/>
            <a:ext cx="0" cy="1973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B4B92182-FCA7-45EE-92BC-DD99D048ED49}"/>
              </a:ext>
            </a:extLst>
          </p:cNvPr>
          <p:cNvSpPr txBox="1">
            <a:spLocks/>
          </p:cNvSpPr>
          <p:nvPr userDrawn="1"/>
        </p:nvSpPr>
        <p:spPr>
          <a:xfrm>
            <a:off x="8275805" y="6429544"/>
            <a:ext cx="513576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2412059-1DDC-4E64-B6F6-EC8066E3F3B8}" type="slidenum">
              <a:rPr lang="en-US" sz="9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pPr algn="r"/>
              <a:t>‹#›</a:t>
            </a:fld>
            <a:endParaRPr lang="en-US" sz="900" b="1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</a:endParaRP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B6510146-D4C7-41D0-990F-C035C4B774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7194" y="1076325"/>
            <a:ext cx="4707731" cy="5054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latin typeface="Helvetica" pitchFamily="2" charset="0"/>
              </a:defRPr>
            </a:lvl1pPr>
            <a:lvl2pPr marL="342900" indent="0" algn="l"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6620C-8C2B-90FA-EC4C-90FBE8794E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8612" y="274853"/>
            <a:ext cx="8415338" cy="6096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100" b="1">
                <a:latin typeface="Helvetica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A378D85-AD40-8450-45E5-9D816C4507A6}"/>
              </a:ext>
            </a:extLst>
          </p:cNvPr>
          <p:cNvSpPr/>
          <p:nvPr userDrawn="1"/>
        </p:nvSpPr>
        <p:spPr>
          <a:xfrm>
            <a:off x="398547" y="250142"/>
            <a:ext cx="346627" cy="60852"/>
          </a:xfrm>
          <a:prstGeom prst="roundRect">
            <a:avLst>
              <a:gd name="adj" fmla="val 50000"/>
            </a:avLst>
          </a:prstGeom>
          <a:solidFill>
            <a:srgbClr val="3497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9BE4C-11AC-D838-CF7F-3EBDA4306DE9}"/>
              </a:ext>
            </a:extLst>
          </p:cNvPr>
          <p:cNvSpPr txBox="1"/>
          <p:nvPr userDrawn="1"/>
        </p:nvSpPr>
        <p:spPr>
          <a:xfrm>
            <a:off x="7328892" y="6498917"/>
            <a:ext cx="1527555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00">
                <a:latin typeface="Helvetica" pitchFamily="2" charset="0"/>
                <a:cs typeface="Segoe UI Semibold" panose="020B0702040204020203" pitchFamily="34" charset="0"/>
              </a:rPr>
              <a:t>www.rampgroup.com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81A08F7-CBC7-9FDD-401C-90ADB6969A6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20928" y="1003300"/>
            <a:ext cx="3623072" cy="5207000"/>
          </a:xfrm>
          <a:custGeom>
            <a:avLst/>
            <a:gdLst>
              <a:gd name="connsiteX0" fmla="*/ 417529 w 4830762"/>
              <a:gd name="connsiteY0" fmla="*/ 0 h 5207000"/>
              <a:gd name="connsiteX1" fmla="*/ 4830762 w 4830762"/>
              <a:gd name="connsiteY1" fmla="*/ 0 h 5207000"/>
              <a:gd name="connsiteX2" fmla="*/ 4830762 w 4830762"/>
              <a:gd name="connsiteY2" fmla="*/ 5207000 h 5207000"/>
              <a:gd name="connsiteX3" fmla="*/ 417529 w 4830762"/>
              <a:gd name="connsiteY3" fmla="*/ 5207000 h 5207000"/>
              <a:gd name="connsiteX4" fmla="*/ 706 w 4830762"/>
              <a:gd name="connsiteY4" fmla="*/ 4867280 h 5207000"/>
              <a:gd name="connsiteX5" fmla="*/ 0 w 4830762"/>
              <a:gd name="connsiteY5" fmla="*/ 4860276 h 5207000"/>
              <a:gd name="connsiteX6" fmla="*/ 0 w 4830762"/>
              <a:gd name="connsiteY6" fmla="*/ 346724 h 5207000"/>
              <a:gd name="connsiteX7" fmla="*/ 706 w 4830762"/>
              <a:gd name="connsiteY7" fmla="*/ 339721 h 5207000"/>
              <a:gd name="connsiteX8" fmla="*/ 417529 w 4830762"/>
              <a:gd name="connsiteY8" fmla="*/ 0 h 520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30762" h="5207000">
                <a:moveTo>
                  <a:pt x="417529" y="0"/>
                </a:moveTo>
                <a:lnTo>
                  <a:pt x="4830762" y="0"/>
                </a:lnTo>
                <a:lnTo>
                  <a:pt x="4830762" y="5207000"/>
                </a:lnTo>
                <a:lnTo>
                  <a:pt x="417529" y="5207000"/>
                </a:lnTo>
                <a:cubicBezTo>
                  <a:pt x="211923" y="5207000"/>
                  <a:pt x="40380" y="5061158"/>
                  <a:pt x="706" y="4867280"/>
                </a:cubicBezTo>
                <a:lnTo>
                  <a:pt x="0" y="4860276"/>
                </a:lnTo>
                <a:lnTo>
                  <a:pt x="0" y="346724"/>
                </a:lnTo>
                <a:lnTo>
                  <a:pt x="706" y="339721"/>
                </a:lnTo>
                <a:cubicBezTo>
                  <a:pt x="40380" y="145843"/>
                  <a:pt x="211923" y="0"/>
                  <a:pt x="417529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B7E01BC-370C-1A73-C056-DF589514DC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7194" y="6451565"/>
            <a:ext cx="766942" cy="25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357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mazon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KT on Appium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Presented By: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73432"/>
          </a:xfrm>
        </p:spPr>
        <p:txBody>
          <a:bodyPr>
            <a:normAutofit fontScale="90000"/>
          </a:bodyPr>
          <a:lstStyle/>
          <a:p>
            <a:endParaRPr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9A2A4D-9928-45E4-9BCF-FD57879FD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86431" y="0"/>
            <a:ext cx="9250531" cy="665825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Required Software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13432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Before installing Appium, ensure the following are installed:</a:t>
            </a:r>
          </a:p>
          <a:p>
            <a:r>
              <a:rPr lang="en-IN" dirty="0"/>
              <a:t>✅ </a:t>
            </a:r>
            <a:r>
              <a:rPr lang="en-IN" b="1" dirty="0"/>
              <a:t>Java Development Kit (JDK) + Java Environment Variables</a:t>
            </a:r>
            <a:br>
              <a:rPr lang="en-IN" dirty="0"/>
            </a:br>
            <a:r>
              <a:rPr lang="en-IN" dirty="0"/>
              <a:t>✅ </a:t>
            </a:r>
            <a:r>
              <a:rPr lang="en-IN" b="1" dirty="0"/>
              <a:t>Android SDK + Platform Tools (for Android automation)</a:t>
            </a:r>
            <a:br>
              <a:rPr lang="en-IN" dirty="0"/>
            </a:br>
            <a:r>
              <a:rPr lang="en-IN" dirty="0"/>
              <a:t>✅ </a:t>
            </a:r>
            <a:r>
              <a:rPr lang="en-IN" b="1" dirty="0"/>
              <a:t>Node.js (for Appium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en-IN" b="1" dirty="0"/>
              <a:t>)</a:t>
            </a:r>
            <a:br>
              <a:rPr lang="en-IN" dirty="0"/>
            </a:br>
            <a:r>
              <a:rPr lang="en-IN" dirty="0"/>
              <a:t>✅ </a:t>
            </a:r>
            <a:r>
              <a:rPr lang="en-IN" b="1" dirty="0"/>
              <a:t>Appium Desktop (GUI-based Appium Server - optional)</a:t>
            </a:r>
            <a:br>
              <a:rPr lang="en-IN" dirty="0"/>
            </a:br>
            <a:r>
              <a:rPr lang="en-IN" dirty="0"/>
              <a:t>✅ </a:t>
            </a:r>
            <a:r>
              <a:rPr lang="en-IN" b="1" dirty="0"/>
              <a:t>Eclipse, PyCharm &amp; VS code (for writing scripts)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81C207-1F3D-4146-95C0-523060096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49" y="3857519"/>
            <a:ext cx="5883150" cy="243861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Desired Capabilities (Android)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72056"/>
          </a:xfrm>
        </p:spPr>
        <p:txBody>
          <a:bodyPr>
            <a:normAutofit fontScale="47500" lnSpcReduction="2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an Appium Inspector?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tool to inspect UI elements of an app for automation.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find element locators (ID, XPath, Class Name, etc.).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 Inspectors:</a:t>
            </a:r>
          </a:p>
          <a:p>
            <a:pPr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Appium Desktop Inspector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Bundled with Appium Desktop.</a:t>
            </a:r>
          </a:p>
          <a:p>
            <a:pPr>
              <a:buFont typeface="+mj-lt"/>
              <a:buAutoNum type="arabicPeriod"/>
            </a:pP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UIAutomator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Viewer &amp; monitor (Android)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Comes with 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SDK.</a:t>
            </a:r>
          </a:p>
          <a:p>
            <a:pPr>
              <a:buFont typeface="+mj-lt"/>
              <a:buAutoNum type="arabicPeriod"/>
            </a:pP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Xcode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Accessibility Inspector (iOS)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Part of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Xcode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tools.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95F424-ABFC-437F-8E72-E1A08CD1E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82146"/>
            <a:ext cx="2353056" cy="24313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CB8BA3-439E-4458-B9D3-CD6E6BCDC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804" y="3882146"/>
            <a:ext cx="4156390" cy="2431342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3A7CB5E-A58B-4D0E-9FBE-540B6DEFDB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942" y="3882146"/>
            <a:ext cx="4483955" cy="243134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Desired Capabilities (iOS)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78680"/>
          </a:xfrm>
        </p:spPr>
        <p:txBody>
          <a:bodyPr>
            <a:normAutofit fontScale="400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Desired Capabilities?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set of key-value pairs used to configure Appium sessions.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the target platform, device, and app properties.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Desired Capabilities for Android: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platformName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": "Android",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platformVersion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": "12",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deviceName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": "Pixel_4",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"app": "/path/to/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app.apk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automationName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": "UiAutomator2"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Desired Capabilities for iOS: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platformName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": "iOS",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platformVersion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": "16",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deviceName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": "iPhone 14",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"app": "/path/to/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app.app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automationName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": "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XCUITest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Desired Capabilities for iOS: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End of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Appium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Overview, purpose, and key features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Appium Architecture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How Appium works, key components, and interaction flow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Prerequisite Software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Required tools and dependencies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and Setup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Step-by-step guide for installing Appium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Appium Inspectors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Tools for identifying UI elements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Desired Capabilities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Configuring Appium for automation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Appium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Appium?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Appium is an open-source mobile automation testing tool for native, hybrid, and web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supports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Android, iOS, and Windows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platforms.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with multiple programming languages like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Java, Python, JavaScript, and C#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the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WebDriver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protocol for automation 2.0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protocol for 1.0 , similar to Selenium.</a:t>
            </a:r>
          </a:p>
          <a:p>
            <a:pPr marL="0" indent="0">
              <a:lnSpc>
                <a:spcPct val="100000"/>
              </a:lnSpc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Appium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 mobile applications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across different platforms.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 testing solution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(write tests once and execute on both Android &amp; iOS).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support automation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native, hybrid, and mobile web applications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allow testing using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devices, emulators, and simulators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integrate with popular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CI/CD tools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continuous testing.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Supports cross-platform testing (Write Once, Run Anywhere).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No need to modify the app’s source code for automation.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Uses standard automation frameworks like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UIAutomator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(Android) &amp;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XCUITest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(iOS).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E0A023-E7D5-B9E1-E889-FF45A054CAB7}"/>
              </a:ext>
            </a:extLst>
          </p:cNvPr>
          <p:cNvSpPr txBox="1"/>
          <p:nvPr/>
        </p:nvSpPr>
        <p:spPr>
          <a:xfrm>
            <a:off x="64293" y="1102985"/>
            <a:ext cx="4575572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Use Appium Instead of ADB?</a:t>
            </a:r>
            <a:endParaRPr lang="en-IN" sz="13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3A8F6F5-4C06-82DE-3115-ABFF5C726AD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294" y="1424745"/>
          <a:ext cx="7908132" cy="26543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1853">
                  <a:extLst>
                    <a:ext uri="{9D8B030D-6E8A-4147-A177-3AD203B41FA5}">
                      <a16:colId xmlns:a16="http://schemas.microsoft.com/office/drawing/2014/main" val="1226382286"/>
                    </a:ext>
                  </a:extLst>
                </a:gridCol>
                <a:gridCol w="3260495">
                  <a:extLst>
                    <a:ext uri="{9D8B030D-6E8A-4147-A177-3AD203B41FA5}">
                      <a16:colId xmlns:a16="http://schemas.microsoft.com/office/drawing/2014/main" val="2727237893"/>
                    </a:ext>
                  </a:extLst>
                </a:gridCol>
                <a:gridCol w="2845784">
                  <a:extLst>
                    <a:ext uri="{9D8B030D-6E8A-4147-A177-3AD203B41FA5}">
                      <a16:colId xmlns:a16="http://schemas.microsoft.com/office/drawing/2014/main" val="1480255173"/>
                    </a:ext>
                  </a:extLst>
                </a:gridCol>
              </a:tblGrid>
              <a:tr h="2041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  <a:endParaRPr lang="en-IN" sz="8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ADB</a:t>
                      </a:r>
                      <a:endParaRPr lang="en-IN" sz="8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Appium</a:t>
                      </a:r>
                      <a:endParaRPr lang="en-IN" sz="8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2982725929"/>
                  </a:ext>
                </a:extLst>
              </a:tr>
              <a:tr h="408359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Cross-platform (Android + iOS)</a:t>
                      </a:r>
                      <a:endParaRPr lang="en-IN" sz="8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No (Android only)</a:t>
                      </a:r>
                      <a:endParaRPr lang="en-IN" sz="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✅ Yes</a:t>
                      </a:r>
                      <a:endParaRPr lang="en-IN" sz="8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3464101979"/>
                  </a:ext>
                </a:extLst>
              </a:tr>
              <a:tr h="408359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Automation Framework</a:t>
                      </a:r>
                      <a:endParaRPr lang="en-IN" sz="8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No</a:t>
                      </a:r>
                      <a:endParaRPr lang="en-IN" sz="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✅ Yes (JUnit, TestNG, etc.)</a:t>
                      </a:r>
                      <a:endParaRPr lang="en-IN" sz="8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2373249374"/>
                  </a:ext>
                </a:extLst>
              </a:tr>
              <a:tr h="4083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 Elements (ID, XPath, </a:t>
                      </a:r>
                      <a:r>
                        <a:rPr lang="en-US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ClassName</a:t>
                      </a:r>
                      <a:r>
                        <a:rPr lang="en-US" sz="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8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No</a:t>
                      </a:r>
                      <a:endParaRPr lang="en-IN" sz="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✅ Yes</a:t>
                      </a:r>
                      <a:endParaRPr lang="en-IN" sz="8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2891005565"/>
                  </a:ext>
                </a:extLst>
              </a:tr>
              <a:tr h="204180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Assertions &amp; Validations</a:t>
                      </a:r>
                      <a:endParaRPr lang="en-IN" sz="8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No</a:t>
                      </a:r>
                      <a:endParaRPr lang="en-IN" sz="8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✅ Yes</a:t>
                      </a:r>
                      <a:endParaRPr lang="en-IN" sz="8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1394603133"/>
                  </a:ext>
                </a:extLst>
              </a:tr>
              <a:tr h="204180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Synchronization (Waits)</a:t>
                      </a:r>
                      <a:endParaRPr lang="en-IN" sz="8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No</a:t>
                      </a:r>
                      <a:endParaRPr lang="en-IN" sz="8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✅ Yes (Implicit/Explicit Waits)</a:t>
                      </a:r>
                      <a:endParaRPr lang="en-IN" sz="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2166074633"/>
                  </a:ext>
                </a:extLst>
              </a:tr>
              <a:tr h="408359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Gestures (Swipe, Pinch, Multi-touch)</a:t>
                      </a:r>
                      <a:endParaRPr lang="en-IN" sz="8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Limited</a:t>
                      </a:r>
                      <a:endParaRPr lang="en-IN" sz="8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✅ Yes</a:t>
                      </a:r>
                      <a:endParaRPr lang="en-IN" sz="8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4147420478"/>
                  </a:ext>
                </a:extLst>
              </a:tr>
              <a:tr h="408359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Parallel Execution on Multiple Devices</a:t>
                      </a:r>
                      <a:endParaRPr lang="en-IN" sz="8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Difficult</a:t>
                      </a:r>
                      <a:endParaRPr lang="en-IN" sz="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✅ Yes</a:t>
                      </a:r>
                      <a:endParaRPr lang="en-IN" sz="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250722278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DBDBD6C-E265-B33F-F7F0-11F88AE2D1AC}"/>
              </a:ext>
            </a:extLst>
          </p:cNvPr>
          <p:cNvSpPr txBox="1"/>
          <p:nvPr/>
        </p:nvSpPr>
        <p:spPr>
          <a:xfrm>
            <a:off x="1" y="4347776"/>
            <a:ext cx="8165306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50" b="1" dirty="0"/>
              <a:t>Example for adb                                 </a:t>
            </a:r>
            <a:r>
              <a:rPr lang="en-US" sz="1350" dirty="0"/>
              <a:t>:-         adb shell input tap 500 1200</a:t>
            </a:r>
            <a:endParaRPr lang="en-IN" sz="13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67DD11-6F7C-2A89-9699-0DD5E259A330}"/>
              </a:ext>
            </a:extLst>
          </p:cNvPr>
          <p:cNvSpPr txBox="1"/>
          <p:nvPr/>
        </p:nvSpPr>
        <p:spPr>
          <a:xfrm>
            <a:off x="0" y="4676679"/>
            <a:ext cx="8886825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50" b="1" dirty="0"/>
              <a:t>Example for Appium with selenium  </a:t>
            </a:r>
            <a:r>
              <a:rPr lang="en-US" sz="1350" dirty="0"/>
              <a:t>:-         </a:t>
            </a:r>
            <a:r>
              <a:rPr lang="en-IN" sz="1350" dirty="0" err="1"/>
              <a:t>driver.findElement</a:t>
            </a:r>
            <a:r>
              <a:rPr lang="en-IN" sz="1350" dirty="0"/>
              <a:t>(By.id("</a:t>
            </a:r>
            <a:r>
              <a:rPr lang="en-IN" sz="1350" dirty="0" err="1"/>
              <a:t>com.example:id</a:t>
            </a:r>
            <a:r>
              <a:rPr lang="en-IN" sz="1350" dirty="0"/>
              <a:t>/</a:t>
            </a:r>
            <a:r>
              <a:rPr lang="en-IN" sz="1350" dirty="0" err="1"/>
              <a:t>login_button</a:t>
            </a:r>
            <a:r>
              <a:rPr lang="en-IN" sz="1350" dirty="0"/>
              <a:t>")).click();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DAF4C6-65EA-8FDD-5E43-AE42861D8F80}"/>
              </a:ext>
            </a:extLst>
          </p:cNvPr>
          <p:cNvSpPr txBox="1"/>
          <p:nvPr/>
        </p:nvSpPr>
        <p:spPr>
          <a:xfrm>
            <a:off x="64293" y="4953679"/>
            <a:ext cx="8886825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350" b="1" dirty="0">
                <a:latin typeface="-apple-system"/>
              </a:rPr>
              <a:t>To launch App</a:t>
            </a:r>
            <a:r>
              <a:rPr lang="en-IN" sz="1350" dirty="0">
                <a:latin typeface="-apple-system"/>
              </a:rPr>
              <a:t>:- adb shell am start -n </a:t>
            </a:r>
            <a:r>
              <a:rPr lang="en-IN" sz="1350" dirty="0" err="1">
                <a:latin typeface="-apple-system"/>
              </a:rPr>
              <a:t>com.android.car.settings</a:t>
            </a:r>
            <a:r>
              <a:rPr lang="en-IN" sz="1350" dirty="0">
                <a:latin typeface="-apple-system"/>
              </a:rPr>
              <a:t>/</a:t>
            </a:r>
            <a:r>
              <a:rPr lang="en-IN" sz="1350" dirty="0" err="1">
                <a:latin typeface="-apple-system"/>
              </a:rPr>
              <a:t>com.android.car.settings.Settings_Launcher_Homepage</a:t>
            </a:r>
            <a:br>
              <a:rPr lang="en-IN" sz="1350" dirty="0">
                <a:latin typeface="-apple-system"/>
              </a:rPr>
            </a:br>
            <a:r>
              <a:rPr lang="en-IN" sz="1350" dirty="0">
                <a:latin typeface="-apple-system"/>
              </a:rPr>
              <a:t>		</a:t>
            </a:r>
            <a:r>
              <a:rPr lang="en-IN" sz="1350" dirty="0"/>
              <a:t>adb shell dumpsys window | find "</a:t>
            </a:r>
            <a:r>
              <a:rPr lang="en-IN" sz="1350" dirty="0" err="1"/>
              <a:t>mCurrentFocus</a:t>
            </a:r>
            <a:r>
              <a:rPr lang="en-IN" sz="1350" dirty="0"/>
              <a:t>"</a:t>
            </a:r>
            <a:endParaRPr lang="en-IN" sz="135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179454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Native, Hybrid, and Web Applications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Native Applications (Built specifically for Android or iOS)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WhatsApp, Google Maps, Spotify (built using Kotlin/Java)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iOS: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Apple Music, Safari, iMessage (built using Swift/Objective-C)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platform-specific APIs for best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Installed via Google Play Store or Apple App Store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Hybrid Applications (Uses Web + Native components)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Instagram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(UI is web-based but uses native camera features)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(Web-based UI but uses native GPS &amp; notifications)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Gmail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(Mobile app loads web content but has offline storage)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using frameworks like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Native, Flutter, Ionic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2526"/>
          </a:xfrm>
        </p:spPr>
        <p:txBody>
          <a:bodyPr>
            <a:normAutofit fontScale="90000"/>
          </a:bodyPr>
          <a:lstStyle/>
          <a:p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29056"/>
            <a:ext cx="8229600" cy="5297107"/>
          </a:xfrm>
        </p:spPr>
        <p:txBody>
          <a:bodyPr>
            <a:normAutofit fontScale="70000" lnSpcReduction="2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Web Applications (Runs on a browser, no installation needed)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Facebook (m.facebook.com)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Twitter (mobile.twitter.com)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(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www.amazon.com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web-based, accessed via Chrome, Safari,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require app store downloads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Difference: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Native apps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fastest but platform-dependent.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apps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 cross-platform but may have performance issues.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run in browsers and don’t require installation.</a:t>
            </a:r>
          </a:p>
          <a:p>
            <a:r>
              <a:rPr dirty="0"/>
              <a:t> performance issues</a:t>
            </a:r>
          </a:p>
          <a:p>
            <a:r>
              <a:rPr dirty="0"/>
              <a:t>• Web apps: Browser-based, no installation needed</a:t>
            </a:r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/>
              <a:t>Appium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Appium follows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client-server architecture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consists of: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</a:t>
            </a:r>
          </a:p>
          <a:p>
            <a:pPr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Appium Client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Test scripts written in Java, Python, etc.</a:t>
            </a:r>
          </a:p>
          <a:p>
            <a:pPr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Appium Server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Built using Node.js, it listens to test commands and sends them to mobile devices.</a:t>
            </a:r>
          </a:p>
          <a:p>
            <a:pPr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Device (or Emulator/Simulator)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The actual environment where the app runs.</a:t>
            </a:r>
          </a:p>
          <a:p>
            <a:pPr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Frameworks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</a:p>
          <a:p>
            <a:pPr lvl="1"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Uiautomator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Espresso</a:t>
            </a:r>
          </a:p>
          <a:p>
            <a:pPr lvl="1"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XCUITest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 Works: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client sends a request (test command) to the Appium Server.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Appium Server forwards it to the respective automation framework.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automation framework interacts with the app and performs actions.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response (success/failure) is sent back to the client.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b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APPIUM SERVER ARCHITECTURE FOR 1.0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B62F59-CB40-4539-82A8-E4667A8EC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5850" y="2053431"/>
            <a:ext cx="6972300" cy="3619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6F00D-11CD-4CA6-B124-7822C05B5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6E21DD-BE2B-4CA5-BB73-47763E886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95197D-2915-497D-A90D-2BA33EA5C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44286"/>
            <a:ext cx="8229600" cy="410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104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1055</Words>
  <Application>Microsoft Office PowerPoint</Application>
  <PresentationFormat>On-screen Show (4:3)</PresentationFormat>
  <Paragraphs>131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-apple-system</vt:lpstr>
      <vt:lpstr>Arial</vt:lpstr>
      <vt:lpstr>Calibri</vt:lpstr>
      <vt:lpstr>Helvetica</vt:lpstr>
      <vt:lpstr>Helvetica Neue Medium</vt:lpstr>
      <vt:lpstr>Segoe UI Semibold</vt:lpstr>
      <vt:lpstr>Times New Roman</vt:lpstr>
      <vt:lpstr>Office Theme</vt:lpstr>
      <vt:lpstr>KT on Appium</vt:lpstr>
      <vt:lpstr>Agenda</vt:lpstr>
      <vt:lpstr>Introduction to Appium</vt:lpstr>
      <vt:lpstr>PowerPoint Presentation</vt:lpstr>
      <vt:lpstr>Examples of Native, Hybrid, and Web Applications</vt:lpstr>
      <vt:lpstr>PowerPoint Presentation</vt:lpstr>
      <vt:lpstr>Appium Architecture</vt:lpstr>
      <vt:lpstr>APPIUM SERVER ARCHITECTURE FOR 1.0</vt:lpstr>
      <vt:lpstr>PowerPoint Presentation</vt:lpstr>
      <vt:lpstr>PowerPoint Presentation</vt:lpstr>
      <vt:lpstr>Required Software</vt:lpstr>
      <vt:lpstr>Desired Capabilities (Android)</vt:lpstr>
      <vt:lpstr>Desired Capabilities (iOS)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KT on Appium</dc:title>
  <dc:subject/>
  <dc:creator/>
  <cp:keywords/>
  <dc:description>generated using python-pptx</dc:description>
  <cp:lastModifiedBy>Mahesh Vanaparthi</cp:lastModifiedBy>
  <cp:revision>4</cp:revision>
  <dcterms:created xsi:type="dcterms:W3CDTF">2013-01-27T09:14:16Z</dcterms:created>
  <dcterms:modified xsi:type="dcterms:W3CDTF">2025-02-22T06:07:16Z</dcterms:modified>
  <cp:category/>
</cp:coreProperties>
</file>