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5.png" ContentType="image/png"/>
  <Override PartName="/ppt/media/image14.jpeg" ContentType="image/jpeg"/>
  <Override PartName="/ppt/media/image13.jpeg" ContentType="image/jpeg"/>
  <Override PartName="/ppt/media/image12.jpeg" ContentType="image/jpeg"/>
  <Override PartName="/ppt/media/image11.jpeg" ContentType="image/jpeg"/>
  <Override PartName="/ppt/media/image1.jpeg" ContentType="image/jpeg"/>
  <Override PartName="/ppt/media/image2.jpeg" ContentType="image/jpeg"/>
  <Override PartName="/ppt/media/image3.jpeg" ContentType="image/jpeg"/>
  <Override PartName="/ppt/media/image4.jpeg" ContentType="image/jpeg"/>
  <Override PartName="/ppt/media/image10.jpeg" ContentType="image/jpeg"/>
  <Override PartName="/ppt/media/image5.png" ContentType="image/png"/>
  <Override PartName="/ppt/media/image9.jpeg" ContentType="image/jpeg"/>
  <Override PartName="/ppt/media/image6.jpeg" ContentType="image/jpeg"/>
  <Override PartName="/ppt/media/image7.jpeg" ContentType="image/jpeg"/>
  <Override PartName="/ppt/media/image8.jpeg" ContentType="image/jpeg"/>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0"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5"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7"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8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83"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8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8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88"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8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90"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Line 1"/>
          <p:cNvSpPr/>
          <p:nvPr/>
        </p:nvSpPr>
        <p:spPr>
          <a:xfrm flipH="1">
            <a:off x="11275920" y="2963160"/>
            <a:ext cx="912600" cy="912960"/>
          </a:xfrm>
          <a:prstGeom prst="line">
            <a:avLst/>
          </a:prstGeom>
          <a:ln w="9360">
            <a:solidFill>
              <a:srgbClr val="ffffff"/>
            </a:solidFill>
            <a:round/>
          </a:ln>
        </p:spPr>
        <p:style>
          <a:lnRef idx="0"/>
          <a:fillRef idx="0"/>
          <a:effectRef idx="0"/>
          <a:fontRef idx="minor"/>
        </p:style>
      </p:sp>
      <p:sp>
        <p:nvSpPr>
          <p:cNvPr id="1" name="Line 2"/>
          <p:cNvSpPr/>
          <p:nvPr/>
        </p:nvSpPr>
        <p:spPr>
          <a:xfrm flipH="1">
            <a:off x="9206640" y="3190320"/>
            <a:ext cx="2981880" cy="2981880"/>
          </a:xfrm>
          <a:prstGeom prst="line">
            <a:avLst/>
          </a:prstGeom>
          <a:ln w="9360">
            <a:solidFill>
              <a:srgbClr val="ffffff"/>
            </a:solidFill>
            <a:round/>
          </a:ln>
        </p:spPr>
        <p:style>
          <a:lnRef idx="0"/>
          <a:fillRef idx="0"/>
          <a:effectRef idx="0"/>
          <a:fontRef idx="minor"/>
        </p:style>
      </p:sp>
      <p:sp>
        <p:nvSpPr>
          <p:cNvPr id="2" name="Line 3"/>
          <p:cNvSpPr/>
          <p:nvPr/>
        </p:nvSpPr>
        <p:spPr>
          <a:xfrm flipH="1">
            <a:off x="10292040" y="3285000"/>
            <a:ext cx="1896480" cy="1896480"/>
          </a:xfrm>
          <a:prstGeom prst="line">
            <a:avLst/>
          </a:prstGeom>
          <a:ln w="9360">
            <a:solidFill>
              <a:srgbClr val="ffffff"/>
            </a:solidFill>
            <a:round/>
          </a:ln>
        </p:spPr>
        <p:style>
          <a:lnRef idx="0"/>
          <a:fillRef idx="0"/>
          <a:effectRef idx="0"/>
          <a:fontRef idx="minor"/>
        </p:style>
      </p:sp>
      <p:sp>
        <p:nvSpPr>
          <p:cNvPr id="3" name="Line 4"/>
          <p:cNvSpPr/>
          <p:nvPr/>
        </p:nvSpPr>
        <p:spPr>
          <a:xfrm flipH="1">
            <a:off x="10442880" y="3130920"/>
            <a:ext cx="1745640" cy="1745640"/>
          </a:xfrm>
          <a:prstGeom prst="line">
            <a:avLst/>
          </a:prstGeom>
          <a:ln w="28440">
            <a:solidFill>
              <a:srgbClr val="ffffff"/>
            </a:solidFill>
            <a:round/>
          </a:ln>
        </p:spPr>
        <p:style>
          <a:lnRef idx="0"/>
          <a:fillRef idx="0"/>
          <a:effectRef idx="0"/>
          <a:fontRef idx="minor"/>
        </p:style>
      </p:sp>
      <p:sp>
        <p:nvSpPr>
          <p:cNvPr id="4" name="Line 5"/>
          <p:cNvSpPr/>
          <p:nvPr/>
        </p:nvSpPr>
        <p:spPr>
          <a:xfrm flipH="1">
            <a:off x="10918800" y="3682800"/>
            <a:ext cx="1269720" cy="1270080"/>
          </a:xfrm>
          <a:prstGeom prst="line">
            <a:avLst/>
          </a:prstGeom>
          <a:ln w="28440">
            <a:solidFill>
              <a:srgbClr val="ffffff"/>
            </a:solidFill>
            <a:round/>
          </a:ln>
        </p:spPr>
        <p:style>
          <a:lnRef idx="0"/>
          <a:fillRef idx="0"/>
          <a:effectRef idx="0"/>
          <a:fontRef idx="minor"/>
        </p:style>
      </p:sp>
      <p:sp>
        <p:nvSpPr>
          <p:cNvPr id="5" name="Line 6"/>
          <p:cNvSpPr/>
          <p:nvPr/>
        </p:nvSpPr>
        <p:spPr>
          <a:xfrm flipH="1">
            <a:off x="8227800" y="8280"/>
            <a:ext cx="3809880" cy="3809880"/>
          </a:xfrm>
          <a:prstGeom prst="line">
            <a:avLst/>
          </a:prstGeom>
          <a:ln w="12600">
            <a:solidFill>
              <a:srgbClr val="ffffff"/>
            </a:solidFill>
            <a:round/>
          </a:ln>
        </p:spPr>
        <p:style>
          <a:lnRef idx="0"/>
          <a:fillRef idx="0"/>
          <a:effectRef idx="0"/>
          <a:fontRef idx="minor"/>
        </p:style>
      </p:sp>
      <p:sp>
        <p:nvSpPr>
          <p:cNvPr id="6" name="Line 7"/>
          <p:cNvSpPr/>
          <p:nvPr/>
        </p:nvSpPr>
        <p:spPr>
          <a:xfrm flipH="1">
            <a:off x="6108120" y="91440"/>
            <a:ext cx="6080400" cy="6080760"/>
          </a:xfrm>
          <a:prstGeom prst="line">
            <a:avLst/>
          </a:prstGeom>
          <a:ln w="12600">
            <a:solidFill>
              <a:srgbClr val="ffffff"/>
            </a:solidFill>
            <a:round/>
          </a:ln>
        </p:spPr>
        <p:style>
          <a:lnRef idx="0"/>
          <a:fillRef idx="0"/>
          <a:effectRef idx="0"/>
          <a:fontRef idx="minor"/>
        </p:style>
      </p:sp>
      <p:sp>
        <p:nvSpPr>
          <p:cNvPr id="7" name="Line 8"/>
          <p:cNvSpPr/>
          <p:nvPr/>
        </p:nvSpPr>
        <p:spPr>
          <a:xfrm flipH="1">
            <a:off x="7235640" y="228600"/>
            <a:ext cx="4952880" cy="4952880"/>
          </a:xfrm>
          <a:prstGeom prst="line">
            <a:avLst/>
          </a:prstGeom>
          <a:ln w="12600">
            <a:solidFill>
              <a:srgbClr val="ffffff"/>
            </a:solidFill>
            <a:round/>
          </a:ln>
        </p:spPr>
        <p:style>
          <a:lnRef idx="0"/>
          <a:fillRef idx="0"/>
          <a:effectRef idx="0"/>
          <a:fontRef idx="minor"/>
        </p:style>
      </p:sp>
      <p:sp>
        <p:nvSpPr>
          <p:cNvPr id="8" name="Line 9"/>
          <p:cNvSpPr/>
          <p:nvPr/>
        </p:nvSpPr>
        <p:spPr>
          <a:xfrm flipH="1">
            <a:off x="7335720" y="32040"/>
            <a:ext cx="4852800" cy="4853160"/>
          </a:xfrm>
          <a:prstGeom prst="line">
            <a:avLst/>
          </a:prstGeom>
          <a:ln w="31680">
            <a:solidFill>
              <a:srgbClr val="ffffff"/>
            </a:solidFill>
            <a:round/>
          </a:ln>
        </p:spPr>
        <p:style>
          <a:lnRef idx="0"/>
          <a:fillRef idx="0"/>
          <a:effectRef idx="0"/>
          <a:fontRef idx="minor"/>
        </p:style>
      </p:sp>
      <p:sp>
        <p:nvSpPr>
          <p:cNvPr id="9" name="Line 10"/>
          <p:cNvSpPr/>
          <p:nvPr/>
        </p:nvSpPr>
        <p:spPr>
          <a:xfrm flipH="1">
            <a:off x="7845120" y="609480"/>
            <a:ext cx="4343400" cy="4343400"/>
          </a:xfrm>
          <a:prstGeom prst="line">
            <a:avLst/>
          </a:prstGeom>
          <a:ln w="31680">
            <a:solidFill>
              <a:srgbClr val="ffffff"/>
            </a:solidFill>
            <a:round/>
          </a:ln>
        </p:spPr>
        <p:style>
          <a:lnRef idx="0"/>
          <a:fillRef idx="0"/>
          <a:effectRef idx="0"/>
          <a:fontRef idx="minor"/>
        </p:style>
      </p:sp>
      <p:sp>
        <p:nvSpPr>
          <p:cNvPr id="10" name="PlaceHolder 11"/>
          <p:cNvSpPr>
            <a:spLocks noGrp="1"/>
          </p:cNvSpPr>
          <p:nvPr>
            <p:ph type="title"/>
          </p:nvPr>
        </p:nvSpPr>
        <p:spPr>
          <a:xfrm>
            <a:off x="609480" y="273600"/>
            <a:ext cx="10972080" cy="114444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11" name="PlaceHolder 1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Line 1"/>
          <p:cNvSpPr/>
          <p:nvPr/>
        </p:nvSpPr>
        <p:spPr>
          <a:xfrm flipH="1">
            <a:off x="11275920" y="2963160"/>
            <a:ext cx="912600" cy="912960"/>
          </a:xfrm>
          <a:prstGeom prst="line">
            <a:avLst/>
          </a:prstGeom>
          <a:ln w="9360">
            <a:solidFill>
              <a:srgbClr val="ffffff"/>
            </a:solidFill>
            <a:round/>
          </a:ln>
        </p:spPr>
        <p:style>
          <a:lnRef idx="0"/>
          <a:fillRef idx="0"/>
          <a:effectRef idx="0"/>
          <a:fontRef idx="minor"/>
        </p:style>
      </p:sp>
      <p:sp>
        <p:nvSpPr>
          <p:cNvPr id="49" name="Line 2"/>
          <p:cNvSpPr/>
          <p:nvPr/>
        </p:nvSpPr>
        <p:spPr>
          <a:xfrm flipH="1">
            <a:off x="9206640" y="3190320"/>
            <a:ext cx="2981880" cy="2981880"/>
          </a:xfrm>
          <a:prstGeom prst="line">
            <a:avLst/>
          </a:prstGeom>
          <a:ln w="9360">
            <a:solidFill>
              <a:srgbClr val="ffffff"/>
            </a:solidFill>
            <a:round/>
          </a:ln>
        </p:spPr>
        <p:style>
          <a:lnRef idx="0"/>
          <a:fillRef idx="0"/>
          <a:effectRef idx="0"/>
          <a:fontRef idx="minor"/>
        </p:style>
      </p:sp>
      <p:sp>
        <p:nvSpPr>
          <p:cNvPr id="50" name="Line 3"/>
          <p:cNvSpPr/>
          <p:nvPr/>
        </p:nvSpPr>
        <p:spPr>
          <a:xfrm flipH="1">
            <a:off x="10292040" y="3285000"/>
            <a:ext cx="1896480" cy="1896480"/>
          </a:xfrm>
          <a:prstGeom prst="line">
            <a:avLst/>
          </a:prstGeom>
          <a:ln w="9360">
            <a:solidFill>
              <a:srgbClr val="ffffff"/>
            </a:solidFill>
            <a:round/>
          </a:ln>
        </p:spPr>
        <p:style>
          <a:lnRef idx="0"/>
          <a:fillRef idx="0"/>
          <a:effectRef idx="0"/>
          <a:fontRef idx="minor"/>
        </p:style>
      </p:sp>
      <p:sp>
        <p:nvSpPr>
          <p:cNvPr id="51" name="Line 4"/>
          <p:cNvSpPr/>
          <p:nvPr/>
        </p:nvSpPr>
        <p:spPr>
          <a:xfrm flipH="1">
            <a:off x="10442880" y="3130920"/>
            <a:ext cx="1745640" cy="1745640"/>
          </a:xfrm>
          <a:prstGeom prst="line">
            <a:avLst/>
          </a:prstGeom>
          <a:ln w="28440">
            <a:solidFill>
              <a:srgbClr val="ffffff"/>
            </a:solidFill>
            <a:round/>
          </a:ln>
        </p:spPr>
        <p:style>
          <a:lnRef idx="0"/>
          <a:fillRef idx="0"/>
          <a:effectRef idx="0"/>
          <a:fontRef idx="minor"/>
        </p:style>
      </p:sp>
      <p:sp>
        <p:nvSpPr>
          <p:cNvPr id="52" name="Line 5"/>
          <p:cNvSpPr/>
          <p:nvPr/>
        </p:nvSpPr>
        <p:spPr>
          <a:xfrm flipH="1">
            <a:off x="10918800" y="3682800"/>
            <a:ext cx="1269720" cy="1270080"/>
          </a:xfrm>
          <a:prstGeom prst="line">
            <a:avLst/>
          </a:prstGeom>
          <a:ln w="28440">
            <a:solidFill>
              <a:srgbClr val="ffffff"/>
            </a:solidFill>
            <a:round/>
          </a:ln>
        </p:spPr>
        <p:style>
          <a:lnRef idx="0"/>
          <a:fillRef idx="0"/>
          <a:effectRef idx="0"/>
          <a:fontRef idx="minor"/>
        </p:style>
      </p:sp>
      <p:sp>
        <p:nvSpPr>
          <p:cNvPr id="53" name="PlaceHolder 6"/>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54"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097280" y="457560"/>
            <a:ext cx="9966600" cy="731160"/>
          </a:xfrm>
          <a:prstGeom prst="rect">
            <a:avLst/>
          </a:prstGeom>
          <a:noFill/>
          <a:ln>
            <a:noFill/>
          </a:ln>
        </p:spPr>
        <p:style>
          <a:lnRef idx="0"/>
          <a:fillRef idx="0"/>
          <a:effectRef idx="0"/>
          <a:fontRef idx="minor"/>
        </p:style>
        <p:txBody>
          <a:bodyPr lIns="90000" rIns="90000" tIns="45000" bIns="45000"/>
          <a:p>
            <a:r>
              <a:rPr b="1" lang="en-US" sz="2200" spc="-1" strike="noStrike" u="sng">
                <a:solidFill>
                  <a:srgbClr val="000000"/>
                </a:solidFill>
                <a:uFill>
                  <a:solidFill>
                    <a:srgbClr val="ffffff"/>
                  </a:solidFill>
                </a:uFill>
                <a:latin typeface="IBM Plex Mono Medium"/>
              </a:rPr>
              <a:t>Capstone Project On Neighborhoods of New York and Toronto</a:t>
            </a:r>
            <a:endParaRPr b="0" lang="en-US" sz="2200" spc="-1" strike="noStrike" u="sng">
              <a:solidFill>
                <a:srgbClr val="000000"/>
              </a:solidFill>
              <a:uFill>
                <a:solidFill>
                  <a:srgbClr val="ffffff"/>
                </a:solidFill>
              </a:uFill>
              <a:latin typeface="Arial"/>
            </a:endParaRPr>
          </a:p>
        </p:txBody>
      </p:sp>
      <p:pic>
        <p:nvPicPr>
          <p:cNvPr id="92" name="" descr=""/>
          <p:cNvPicPr/>
          <p:nvPr/>
        </p:nvPicPr>
        <p:blipFill>
          <a:blip r:embed="rId1"/>
          <a:stretch/>
        </p:blipFill>
        <p:spPr>
          <a:xfrm>
            <a:off x="2377440" y="1280160"/>
            <a:ext cx="6857640" cy="51433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684360" y="685800"/>
            <a:ext cx="8533080" cy="3613680"/>
          </a:xfrm>
          <a:prstGeom prst="rect">
            <a:avLst/>
          </a:prstGeom>
          <a:noFill/>
          <a:ln>
            <a:noFill/>
          </a:ln>
        </p:spPr>
        <p:style>
          <a:lnRef idx="0"/>
          <a:fillRef idx="0"/>
          <a:effectRef idx="0"/>
          <a:fontRef idx="minor"/>
        </p:style>
        <p:txBody>
          <a:bodyPr lIns="90000" rIns="90000" tIns="45000" bIns="45000" anchor="ctr"/>
          <a:p>
            <a:pPr>
              <a:lnSpc>
                <a:spcPct val="100000"/>
              </a:lnSpc>
              <a:spcBef>
                <a:spcPts val="400"/>
              </a:spcBef>
              <a:spcAft>
                <a:spcPts val="601"/>
              </a:spcAft>
            </a:pPr>
            <a:endParaRPr b="0" lang="en-US" sz="1800" spc="-1" strike="noStrike">
              <a:solidFill>
                <a:srgbClr val="000000"/>
              </a:solidFill>
              <a:uFill>
                <a:solidFill>
                  <a:srgbClr val="ffffff"/>
                </a:solidFill>
              </a:uFill>
              <a:latin typeface="Arial"/>
            </a:endParaRPr>
          </a:p>
          <a:p>
            <a:pPr>
              <a:lnSpc>
                <a:spcPct val="100000"/>
              </a:lnSpc>
              <a:spcBef>
                <a:spcPts val="400"/>
              </a:spcBef>
              <a:spcAft>
                <a:spcPts val="601"/>
              </a:spcAft>
            </a:pPr>
            <a:endParaRPr b="0" lang="en-US" sz="1800" spc="-1" strike="noStrike">
              <a:solidFill>
                <a:srgbClr val="000000"/>
              </a:solidFill>
              <a:uFill>
                <a:solidFill>
                  <a:srgbClr val="ffffff"/>
                </a:solidFill>
              </a:uFill>
              <a:latin typeface="Arial"/>
            </a:endParaRPr>
          </a:p>
        </p:txBody>
      </p:sp>
      <p:sp>
        <p:nvSpPr>
          <p:cNvPr id="115" name="CustomShape 2"/>
          <p:cNvSpPr/>
          <p:nvPr/>
        </p:nvSpPr>
        <p:spPr>
          <a:xfrm>
            <a:off x="822960" y="548640"/>
            <a:ext cx="7497000" cy="924840"/>
          </a:xfrm>
          <a:prstGeom prst="rect">
            <a:avLst/>
          </a:prstGeom>
          <a:noFill/>
          <a:ln>
            <a:noFill/>
          </a:ln>
        </p:spPr>
        <p:style>
          <a:lnRef idx="0"/>
          <a:fillRef idx="0"/>
          <a:effectRef idx="0"/>
          <a:fontRef idx="minor"/>
        </p:style>
        <p:txBody>
          <a:bodyPr lIns="90000" rIns="90000" tIns="45000" bIns="45000"/>
          <a:p>
            <a:r>
              <a:rPr b="1" lang="en-US" sz="2000" spc="-1" strike="noStrike">
                <a:solidFill>
                  <a:srgbClr val="000000"/>
                </a:solidFill>
                <a:uFill>
                  <a:solidFill>
                    <a:srgbClr val="ffffff"/>
                  </a:solidFill>
                </a:uFill>
                <a:latin typeface="IBM Plex Serif Text"/>
                <a:ea typeface="DejaVu Sans"/>
              </a:rPr>
              <a:t>Data PreProcessing : </a:t>
            </a:r>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16" name="CustomShape 3"/>
          <p:cNvSpPr/>
          <p:nvPr/>
        </p:nvSpPr>
        <p:spPr>
          <a:xfrm>
            <a:off x="914400" y="1005840"/>
            <a:ext cx="8502840" cy="52592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We should acquire the data using with Pandas Library like </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&gt;&gt; import pandas as pd</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&gt;&gt; pd.read_csv(“path”)</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We can read the different type of the data like .CSV, .xls, .html, .text etc.</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2200" spc="-1" strike="noStrike">
                <a:solidFill>
                  <a:srgbClr val="000000"/>
                </a:solidFill>
                <a:uFill>
                  <a:solidFill>
                    <a:srgbClr val="ffffff"/>
                  </a:solidFill>
                </a:uFill>
                <a:latin typeface="IBM Plex Serif Text"/>
                <a:ea typeface="DejaVu Sans"/>
              </a:rPr>
              <a:t>Clean the data :</a:t>
            </a:r>
            <a:endParaRPr b="0" lang="en-US" sz="2200" spc="-1" strike="noStrike">
              <a:solidFill>
                <a:srgbClr val="000000"/>
              </a:solidFill>
              <a:uFill>
                <a:solidFill>
                  <a:srgbClr val="ffffff"/>
                </a:solidFill>
              </a:uFill>
              <a:latin typeface="Arial"/>
            </a:endParaRPr>
          </a:p>
          <a:p>
            <a:endParaRPr b="0" lang="en-US" sz="22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 Missing values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 Wrong data</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 Duplicate values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 Normalize the data</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 Data Conversion</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84360" y="685800"/>
            <a:ext cx="8533080" cy="3613680"/>
          </a:xfrm>
          <a:prstGeom prst="rect">
            <a:avLst/>
          </a:prstGeom>
          <a:noFill/>
          <a:ln>
            <a:noFill/>
          </a:ln>
        </p:spPr>
        <p:style>
          <a:lnRef idx="0"/>
          <a:fillRef idx="0"/>
          <a:effectRef idx="0"/>
          <a:fontRef idx="minor"/>
        </p:style>
        <p:txBody>
          <a:bodyPr lIns="90000" rIns="90000" tIns="45000" bIns="45000" anchor="ctr"/>
          <a:p>
            <a:pPr>
              <a:lnSpc>
                <a:spcPct val="100000"/>
              </a:lnSpc>
              <a:spcBef>
                <a:spcPts val="400"/>
              </a:spcBef>
              <a:spcAft>
                <a:spcPts val="601"/>
              </a:spcAft>
            </a:pPr>
            <a:endParaRPr b="0" lang="en-US" sz="1800" spc="-1" strike="noStrike">
              <a:solidFill>
                <a:srgbClr val="000000"/>
              </a:solidFill>
              <a:uFill>
                <a:solidFill>
                  <a:srgbClr val="ffffff"/>
                </a:solidFill>
              </a:uFill>
              <a:latin typeface="Arial"/>
            </a:endParaRPr>
          </a:p>
          <a:p>
            <a:pPr>
              <a:lnSpc>
                <a:spcPct val="100000"/>
              </a:lnSpc>
              <a:spcBef>
                <a:spcPts val="400"/>
              </a:spcBef>
              <a:spcAft>
                <a:spcPts val="601"/>
              </a:spcAft>
            </a:pPr>
            <a:endParaRPr b="0" lang="en-US" sz="1800" spc="-1" strike="noStrike">
              <a:solidFill>
                <a:srgbClr val="000000"/>
              </a:solidFill>
              <a:uFill>
                <a:solidFill>
                  <a:srgbClr val="ffffff"/>
                </a:solidFill>
              </a:uFill>
              <a:latin typeface="Arial"/>
            </a:endParaRPr>
          </a:p>
        </p:txBody>
      </p:sp>
      <p:sp>
        <p:nvSpPr>
          <p:cNvPr id="118" name="CustomShape 2"/>
          <p:cNvSpPr/>
          <p:nvPr/>
        </p:nvSpPr>
        <p:spPr>
          <a:xfrm>
            <a:off x="914400" y="548640"/>
            <a:ext cx="7862760" cy="450720"/>
          </a:xfrm>
          <a:prstGeom prst="rect">
            <a:avLst/>
          </a:prstGeom>
          <a:noFill/>
          <a:ln>
            <a:noFill/>
          </a:ln>
        </p:spPr>
        <p:style>
          <a:lnRef idx="0"/>
          <a:fillRef idx="0"/>
          <a:effectRef idx="0"/>
          <a:fontRef idx="minor"/>
        </p:style>
        <p:txBody>
          <a:bodyPr lIns="90000" rIns="90000" tIns="45000" bIns="45000"/>
          <a:p>
            <a:r>
              <a:rPr b="1" lang="en-US" sz="2200" spc="-1" strike="noStrike">
                <a:solidFill>
                  <a:srgbClr val="000000"/>
                </a:solidFill>
                <a:uFill>
                  <a:solidFill>
                    <a:srgbClr val="ffffff"/>
                  </a:solidFill>
                </a:uFill>
                <a:latin typeface="IBM Plex Serif Text"/>
                <a:ea typeface="DejaVu Sans"/>
              </a:rPr>
              <a:t>Data Modeling :</a:t>
            </a:r>
            <a:endParaRPr b="0" lang="en-US" sz="2200" spc="-1" strike="noStrike">
              <a:solidFill>
                <a:srgbClr val="000000"/>
              </a:solidFill>
              <a:uFill>
                <a:solidFill>
                  <a:srgbClr val="ffffff"/>
                </a:solidFill>
              </a:uFill>
              <a:latin typeface="Arial"/>
            </a:endParaRPr>
          </a:p>
        </p:txBody>
      </p:sp>
      <p:sp>
        <p:nvSpPr>
          <p:cNvPr id="119" name="CustomShape 3"/>
          <p:cNvSpPr/>
          <p:nvPr/>
        </p:nvSpPr>
        <p:spPr>
          <a:xfrm>
            <a:off x="1005840" y="1280160"/>
            <a:ext cx="8868600" cy="5954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This Project is belongs to unsupervised mechanism. In this project we used K- Means clustering algorithm.</a:t>
            </a:r>
            <a:endParaRPr b="0" lang="en-US" sz="1800" spc="-1" strike="noStrike">
              <a:solidFill>
                <a:srgbClr val="000000"/>
              </a:solidFill>
              <a:uFill>
                <a:solidFill>
                  <a:srgbClr val="ffffff"/>
                </a:solidFill>
              </a:uFill>
              <a:latin typeface="Arial"/>
            </a:endParaRPr>
          </a:p>
        </p:txBody>
      </p:sp>
      <p:pic>
        <p:nvPicPr>
          <p:cNvPr id="120" name="" descr=""/>
          <p:cNvPicPr/>
          <p:nvPr/>
        </p:nvPicPr>
        <p:blipFill>
          <a:blip r:embed="rId1"/>
          <a:stretch/>
        </p:blipFill>
        <p:spPr>
          <a:xfrm>
            <a:off x="1170000" y="2185560"/>
            <a:ext cx="6875640" cy="22939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914400" y="731520"/>
            <a:ext cx="8777160" cy="450720"/>
          </a:xfrm>
          <a:prstGeom prst="rect">
            <a:avLst/>
          </a:prstGeom>
          <a:noFill/>
          <a:ln>
            <a:noFill/>
          </a:ln>
        </p:spPr>
        <p:style>
          <a:lnRef idx="0"/>
          <a:fillRef idx="0"/>
          <a:effectRef idx="0"/>
          <a:fontRef idx="minor"/>
        </p:style>
        <p:txBody>
          <a:bodyPr lIns="90000" rIns="90000" tIns="45000" bIns="45000"/>
          <a:p>
            <a:r>
              <a:rPr b="1" lang="en-US" sz="2200" spc="-1" strike="noStrike">
                <a:solidFill>
                  <a:srgbClr val="000000"/>
                </a:solidFill>
                <a:uFill>
                  <a:solidFill>
                    <a:srgbClr val="ffffff"/>
                  </a:solidFill>
                </a:uFill>
                <a:latin typeface="IBM Plex Serif Text"/>
                <a:ea typeface="DejaVu Sans"/>
              </a:rPr>
              <a:t>Data Visualization :</a:t>
            </a:r>
            <a:endParaRPr b="0" lang="en-US" sz="2200" spc="-1" strike="noStrike">
              <a:solidFill>
                <a:srgbClr val="000000"/>
              </a:solidFill>
              <a:uFill>
                <a:solidFill>
                  <a:srgbClr val="ffffff"/>
                </a:solidFill>
              </a:uFill>
              <a:latin typeface="Arial"/>
            </a:endParaRPr>
          </a:p>
        </p:txBody>
      </p:sp>
      <p:sp>
        <p:nvSpPr>
          <p:cNvPr id="122" name="CustomShape 2"/>
          <p:cNvSpPr/>
          <p:nvPr/>
        </p:nvSpPr>
        <p:spPr>
          <a:xfrm>
            <a:off x="1005840" y="1463040"/>
            <a:ext cx="3473640" cy="342360"/>
          </a:xfrm>
          <a:prstGeom prst="rect">
            <a:avLst/>
          </a:prstGeom>
          <a:noFill/>
          <a:ln>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ea typeface="DejaVu Sans"/>
              </a:rPr>
              <a:t>New York</a:t>
            </a:r>
            <a:endParaRPr b="0" lang="en-US" sz="1800" spc="-1" strike="noStrike">
              <a:solidFill>
                <a:srgbClr val="000000"/>
              </a:solidFill>
              <a:uFill>
                <a:solidFill>
                  <a:srgbClr val="ffffff"/>
                </a:solidFill>
              </a:uFill>
              <a:latin typeface="Arial"/>
            </a:endParaRPr>
          </a:p>
        </p:txBody>
      </p:sp>
      <p:sp>
        <p:nvSpPr>
          <p:cNvPr id="123" name="CustomShape 3"/>
          <p:cNvSpPr/>
          <p:nvPr/>
        </p:nvSpPr>
        <p:spPr>
          <a:xfrm>
            <a:off x="6766560" y="1463040"/>
            <a:ext cx="3473640" cy="342360"/>
          </a:xfrm>
          <a:prstGeom prst="rect">
            <a:avLst/>
          </a:prstGeom>
          <a:noFill/>
          <a:ln>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ea typeface="DejaVu Sans"/>
              </a:rPr>
              <a:t>Toronto</a:t>
            </a:r>
            <a:endParaRPr b="0" lang="en-US" sz="1800" spc="-1" strike="noStrike">
              <a:solidFill>
                <a:srgbClr val="000000"/>
              </a:solidFill>
              <a:uFill>
                <a:solidFill>
                  <a:srgbClr val="ffffff"/>
                </a:solidFill>
              </a:uFill>
              <a:latin typeface="Arial"/>
            </a:endParaRPr>
          </a:p>
        </p:txBody>
      </p:sp>
      <p:pic>
        <p:nvPicPr>
          <p:cNvPr id="124" name="" descr=""/>
          <p:cNvPicPr/>
          <p:nvPr/>
        </p:nvPicPr>
        <p:blipFill>
          <a:blip r:embed="rId1"/>
          <a:stretch/>
        </p:blipFill>
        <p:spPr>
          <a:xfrm>
            <a:off x="6170040" y="1920240"/>
            <a:ext cx="5716080" cy="3417480"/>
          </a:xfrm>
          <a:prstGeom prst="rect">
            <a:avLst/>
          </a:prstGeom>
          <a:ln>
            <a:noFill/>
          </a:ln>
        </p:spPr>
      </p:pic>
      <p:pic>
        <p:nvPicPr>
          <p:cNvPr id="125" name="" descr=""/>
          <p:cNvPicPr/>
          <p:nvPr/>
        </p:nvPicPr>
        <p:blipFill>
          <a:blip r:embed="rId2"/>
          <a:stretch/>
        </p:blipFill>
        <p:spPr>
          <a:xfrm>
            <a:off x="365760" y="1920240"/>
            <a:ext cx="5667120" cy="338220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914400" y="731520"/>
            <a:ext cx="8960040" cy="450720"/>
          </a:xfrm>
          <a:prstGeom prst="rect">
            <a:avLst/>
          </a:prstGeom>
          <a:noFill/>
          <a:ln>
            <a:noFill/>
          </a:ln>
        </p:spPr>
        <p:style>
          <a:lnRef idx="0"/>
          <a:fillRef idx="0"/>
          <a:effectRef idx="0"/>
          <a:fontRef idx="minor"/>
        </p:style>
        <p:txBody>
          <a:bodyPr lIns="90000" rIns="90000" tIns="45000" bIns="45000"/>
          <a:p>
            <a:r>
              <a:rPr b="1" lang="en-US" sz="2200" spc="-1" strike="noStrike">
                <a:solidFill>
                  <a:srgbClr val="000000"/>
                </a:solidFill>
                <a:uFill>
                  <a:solidFill>
                    <a:srgbClr val="ffffff"/>
                  </a:solidFill>
                </a:uFill>
                <a:latin typeface="IBM Plex Serif Text"/>
                <a:ea typeface="DejaVu Sans"/>
              </a:rPr>
              <a:t>Data Evaluation :</a:t>
            </a:r>
            <a:endParaRPr b="0" lang="en-US" sz="2200" spc="-1" strike="noStrike">
              <a:solidFill>
                <a:srgbClr val="000000"/>
              </a:solidFill>
              <a:uFill>
                <a:solidFill>
                  <a:srgbClr val="ffffff"/>
                </a:solidFill>
              </a:uFill>
              <a:latin typeface="Arial"/>
            </a:endParaRPr>
          </a:p>
        </p:txBody>
      </p:sp>
      <p:sp>
        <p:nvSpPr>
          <p:cNvPr id="127" name="CustomShape 2"/>
          <p:cNvSpPr/>
          <p:nvPr/>
        </p:nvSpPr>
        <p:spPr>
          <a:xfrm>
            <a:off x="1005840" y="1463040"/>
            <a:ext cx="7131240" cy="31262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We have different types of Evaluation models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&gt;&gt; Train_test_split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&gt;&gt; Crossvalidation_Score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&gt;&gt; Metrics (Accuracy Score)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Example: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pic>
        <p:nvPicPr>
          <p:cNvPr id="128" name="" descr=""/>
          <p:cNvPicPr/>
          <p:nvPr/>
        </p:nvPicPr>
        <p:blipFill>
          <a:blip r:embed="rId1"/>
          <a:stretch/>
        </p:blipFill>
        <p:spPr>
          <a:xfrm>
            <a:off x="1005840" y="4389120"/>
            <a:ext cx="8305560" cy="12063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914400" y="822960"/>
            <a:ext cx="8777160" cy="450720"/>
          </a:xfrm>
          <a:prstGeom prst="rect">
            <a:avLst/>
          </a:prstGeom>
          <a:noFill/>
          <a:ln>
            <a:noFill/>
          </a:ln>
        </p:spPr>
        <p:style>
          <a:lnRef idx="0"/>
          <a:fillRef idx="0"/>
          <a:effectRef idx="0"/>
          <a:fontRef idx="minor"/>
        </p:style>
        <p:txBody>
          <a:bodyPr lIns="90000" rIns="90000" tIns="45000" bIns="45000"/>
          <a:p>
            <a:r>
              <a:rPr b="1" lang="en-US" sz="2200" spc="-1" strike="noStrike">
                <a:solidFill>
                  <a:srgbClr val="000000"/>
                </a:solidFill>
                <a:uFill>
                  <a:solidFill>
                    <a:srgbClr val="ffffff"/>
                  </a:solidFill>
                </a:uFill>
                <a:latin typeface="IBM Plex Serif Text"/>
                <a:ea typeface="DejaVu Sans"/>
              </a:rPr>
              <a:t>Deploy the Project :</a:t>
            </a:r>
            <a:endParaRPr b="0" lang="en-US" sz="2200" spc="-1" strike="noStrike">
              <a:solidFill>
                <a:srgbClr val="000000"/>
              </a:solidFill>
              <a:uFill>
                <a:solidFill>
                  <a:srgbClr val="ffffff"/>
                </a:solidFill>
              </a:uFill>
              <a:latin typeface="Arial"/>
            </a:endParaRPr>
          </a:p>
        </p:txBody>
      </p:sp>
      <p:sp>
        <p:nvSpPr>
          <p:cNvPr id="130" name="CustomShape 2"/>
          <p:cNvSpPr/>
          <p:nvPr/>
        </p:nvSpPr>
        <p:spPr>
          <a:xfrm>
            <a:off x="1005840" y="1554480"/>
            <a:ext cx="7954200" cy="236700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Deploying Machine Learning into production is hard. You need to:</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&gt;&gt; Build and use the right cloud infrastructure on the right cloud provider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&gt;&gt;  Design and implement public and internal APIs for model usage</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&gt;&gt;  Orchestrate a load of containers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&gt;&gt;  Implement a load balancer to ensure you can scale to meet inference needs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&gt;&gt;  Integrate with data pipelines and consistently update models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 descr=""/>
          <p:cNvPicPr/>
          <p:nvPr/>
        </p:nvPicPr>
        <p:blipFill>
          <a:blip r:embed="rId1"/>
          <a:stretch/>
        </p:blipFill>
        <p:spPr>
          <a:xfrm>
            <a:off x="1005840" y="867960"/>
            <a:ext cx="9600120" cy="2331360"/>
          </a:xfrm>
          <a:prstGeom prst="rect">
            <a:avLst/>
          </a:prstGeom>
          <a:ln>
            <a:noFill/>
          </a:ln>
        </p:spPr>
      </p:pic>
      <p:sp>
        <p:nvSpPr>
          <p:cNvPr id="132" name="CustomShape 1"/>
          <p:cNvSpPr/>
          <p:nvPr/>
        </p:nvSpPr>
        <p:spPr>
          <a:xfrm>
            <a:off x="914400" y="3335400"/>
            <a:ext cx="5028120" cy="1065240"/>
          </a:xfrm>
          <a:prstGeom prst="rect">
            <a:avLst/>
          </a:prstGeom>
          <a:noFill/>
          <a:ln>
            <a:noFill/>
          </a:ln>
        </p:spPr>
        <p:style>
          <a:lnRef idx="0"/>
          <a:fillRef idx="0"/>
          <a:effectRef idx="0"/>
          <a:fontRef idx="minor"/>
        </p:style>
        <p:txBody>
          <a:bodyPr lIns="90000" rIns="90000" tIns="45000" bIns="45000"/>
          <a:p>
            <a:r>
              <a:rPr b="1" lang="en-US" sz="2200" spc="-1" strike="noStrike">
                <a:solidFill>
                  <a:srgbClr val="000000"/>
                </a:solidFill>
                <a:uFill>
                  <a:solidFill>
                    <a:srgbClr val="ffffff"/>
                  </a:solidFill>
                </a:uFill>
                <a:latin typeface="IBM Plex Serif Text"/>
                <a:ea typeface="DejaVu Sans"/>
              </a:rPr>
              <a:t>Result of Toronto :</a:t>
            </a:r>
            <a:endParaRPr b="0" lang="en-US" sz="2200" spc="-1" strike="noStrike">
              <a:solidFill>
                <a:srgbClr val="000000"/>
              </a:solidFill>
              <a:uFill>
                <a:solidFill>
                  <a:srgbClr val="ffffff"/>
                </a:solidFill>
              </a:uFill>
              <a:latin typeface="Arial"/>
            </a:endParaRPr>
          </a:p>
          <a:p>
            <a:endParaRPr b="0" lang="en-US" sz="2200" spc="-1" strike="noStrike">
              <a:solidFill>
                <a:srgbClr val="000000"/>
              </a:solidFill>
              <a:uFill>
                <a:solidFill>
                  <a:srgbClr val="ffffff"/>
                </a:solidFill>
              </a:uFill>
              <a:latin typeface="Arial"/>
            </a:endParaRPr>
          </a:p>
          <a:p>
            <a:endParaRPr b="0" lang="en-US" sz="2200" spc="-1" strike="noStrike">
              <a:solidFill>
                <a:srgbClr val="000000"/>
              </a:solidFill>
              <a:uFill>
                <a:solidFill>
                  <a:srgbClr val="ffffff"/>
                </a:solidFill>
              </a:uFill>
              <a:latin typeface="Arial"/>
            </a:endParaRPr>
          </a:p>
        </p:txBody>
      </p:sp>
      <p:pic>
        <p:nvPicPr>
          <p:cNvPr id="133" name="" descr=""/>
          <p:cNvPicPr/>
          <p:nvPr/>
        </p:nvPicPr>
        <p:blipFill>
          <a:blip r:embed="rId2"/>
          <a:stretch/>
        </p:blipFill>
        <p:spPr>
          <a:xfrm>
            <a:off x="1005840" y="3840480"/>
            <a:ext cx="9691560" cy="2795040"/>
          </a:xfrm>
          <a:prstGeom prst="rect">
            <a:avLst/>
          </a:prstGeom>
          <a:ln>
            <a:noFill/>
          </a:ln>
        </p:spPr>
      </p:pic>
      <p:sp>
        <p:nvSpPr>
          <p:cNvPr id="134" name="CustomShape 2"/>
          <p:cNvSpPr/>
          <p:nvPr/>
        </p:nvSpPr>
        <p:spPr>
          <a:xfrm>
            <a:off x="914400" y="365760"/>
            <a:ext cx="5668200" cy="703800"/>
          </a:xfrm>
          <a:prstGeom prst="rect">
            <a:avLst/>
          </a:prstGeom>
          <a:noFill/>
          <a:ln>
            <a:noFill/>
          </a:ln>
        </p:spPr>
        <p:style>
          <a:lnRef idx="0"/>
          <a:fillRef idx="0"/>
          <a:effectRef idx="0"/>
          <a:fontRef idx="minor"/>
        </p:style>
        <p:txBody>
          <a:bodyPr lIns="90000" rIns="90000" tIns="45000" bIns="45000"/>
          <a:p>
            <a:r>
              <a:rPr b="1" lang="en-US" sz="2200" spc="-1" strike="noStrike">
                <a:solidFill>
                  <a:srgbClr val="000000"/>
                </a:solidFill>
                <a:uFill>
                  <a:solidFill>
                    <a:srgbClr val="ffffff"/>
                  </a:solidFill>
                </a:uFill>
                <a:latin typeface="IBM Plex Serif Text"/>
                <a:ea typeface="DejaVu Sans"/>
              </a:rPr>
              <a:t>Result of New York :</a:t>
            </a:r>
            <a:endParaRPr b="0" lang="en-US" sz="2200" spc="-1" strike="noStrike">
              <a:solidFill>
                <a:srgbClr val="000000"/>
              </a:solidFill>
              <a:uFill>
                <a:solidFill>
                  <a:srgbClr val="ffffff"/>
                </a:solidFill>
              </a:uFill>
              <a:latin typeface="Arial"/>
            </a:endParaRPr>
          </a:p>
          <a:p>
            <a:endParaRPr b="0" lang="en-US" sz="22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822960" y="548640"/>
            <a:ext cx="6765480" cy="450720"/>
          </a:xfrm>
          <a:prstGeom prst="rect">
            <a:avLst/>
          </a:prstGeom>
          <a:noFill/>
          <a:ln>
            <a:noFill/>
          </a:ln>
        </p:spPr>
        <p:style>
          <a:lnRef idx="0"/>
          <a:fillRef idx="0"/>
          <a:effectRef idx="0"/>
          <a:fontRef idx="minor"/>
        </p:style>
        <p:txBody>
          <a:bodyPr lIns="90000" rIns="90000" tIns="45000" bIns="45000"/>
          <a:p>
            <a:r>
              <a:rPr b="1" lang="en-US" sz="2200" spc="-1" strike="noStrike">
                <a:solidFill>
                  <a:srgbClr val="000000"/>
                </a:solidFill>
                <a:uFill>
                  <a:solidFill>
                    <a:srgbClr val="ffffff"/>
                  </a:solidFill>
                </a:uFill>
                <a:latin typeface="IBM Plex Serif Text"/>
                <a:ea typeface="DejaVu Sans"/>
              </a:rPr>
              <a:t>Discussion :</a:t>
            </a:r>
            <a:endParaRPr b="0" lang="en-US" sz="2200" spc="-1" strike="noStrike">
              <a:solidFill>
                <a:srgbClr val="000000"/>
              </a:solidFill>
              <a:uFill>
                <a:solidFill>
                  <a:srgbClr val="ffffff"/>
                </a:solidFill>
              </a:uFill>
              <a:latin typeface="Arial"/>
            </a:endParaRPr>
          </a:p>
        </p:txBody>
      </p:sp>
      <p:pic>
        <p:nvPicPr>
          <p:cNvPr id="136" name="" descr=""/>
          <p:cNvPicPr/>
          <p:nvPr/>
        </p:nvPicPr>
        <p:blipFill>
          <a:blip r:embed="rId1"/>
          <a:stretch/>
        </p:blipFill>
        <p:spPr>
          <a:xfrm>
            <a:off x="747000" y="1371600"/>
            <a:ext cx="11047680" cy="213228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640080" y="1262160"/>
            <a:ext cx="8065800" cy="3308760"/>
          </a:xfrm>
          <a:prstGeom prst="rect">
            <a:avLst/>
          </a:prstGeom>
          <a:noFill/>
          <a:ln>
            <a:noFill/>
          </a:ln>
        </p:spPr>
        <p:style>
          <a:lnRef idx="0"/>
          <a:fillRef idx="0"/>
          <a:effectRef idx="0"/>
          <a:fontRef idx="minor"/>
        </p:style>
        <p:txBody>
          <a:bodyPr lIns="90000" rIns="90000" tIns="45000" bIns="45000"/>
          <a:p>
            <a:pPr marL="285840" indent="-284400">
              <a:lnSpc>
                <a:spcPct val="107000"/>
              </a:lnSpc>
              <a:spcAft>
                <a:spcPts val="799"/>
              </a:spcAft>
              <a:buClr>
                <a:srgbClr val="000000"/>
              </a:buClr>
              <a:buFont typeface="Arial"/>
              <a:buChar char="•"/>
            </a:pPr>
            <a:r>
              <a:rPr b="0" lang="en-US" sz="1800" spc="-1" strike="noStrike">
                <a:solidFill>
                  <a:srgbClr val="000000"/>
                </a:solidFill>
                <a:uFill>
                  <a:solidFill>
                    <a:srgbClr val="ffffff"/>
                  </a:solidFill>
                </a:uFill>
                <a:latin typeface="Calibri"/>
                <a:ea typeface="Calibri"/>
              </a:rPr>
              <a:t>The analysis of this data is rather limited because we were to use Foursquare. The basis for the ranking positions is based on this platform and are given by users directly. It’s possible to have different results if the data set were other than Foursquare, for example, official data provided by some Government division.</a:t>
            </a:r>
            <a:endParaRPr b="0" lang="en-US" sz="1800" spc="-1" strike="noStrike">
              <a:solidFill>
                <a:srgbClr val="000000"/>
              </a:solidFill>
              <a:uFill>
                <a:solidFill>
                  <a:srgbClr val="ffffff"/>
                </a:solidFill>
              </a:uFill>
              <a:latin typeface="Arial"/>
            </a:endParaRPr>
          </a:p>
          <a:p>
            <a:pPr marL="285840" indent="-284400">
              <a:lnSpc>
                <a:spcPct val="107000"/>
              </a:lnSpc>
              <a:spcAft>
                <a:spcPts val="799"/>
              </a:spcAft>
              <a:buClr>
                <a:srgbClr val="000000"/>
              </a:buClr>
              <a:buFont typeface="Arial"/>
              <a:buChar char="•"/>
            </a:pPr>
            <a:r>
              <a:rPr b="0" lang="en-US" sz="1800" spc="-1" strike="noStrike">
                <a:solidFill>
                  <a:srgbClr val="000000"/>
                </a:solidFill>
                <a:uFill>
                  <a:solidFill>
                    <a:srgbClr val="ffffff"/>
                  </a:solidFill>
                </a:uFill>
                <a:latin typeface="Calibri"/>
                <a:ea typeface="Calibri"/>
              </a:rPr>
              <a:t>The Clustering function can be changed and will yield different clusters. We assumed 5, but stakeholders can change this at will.</a:t>
            </a:r>
            <a:endParaRPr b="0" lang="en-US" sz="1800" spc="-1" strike="noStrike">
              <a:solidFill>
                <a:srgbClr val="000000"/>
              </a:solidFill>
              <a:uFill>
                <a:solidFill>
                  <a:srgbClr val="ffffff"/>
                </a:solidFill>
              </a:uFill>
              <a:latin typeface="Arial"/>
            </a:endParaRPr>
          </a:p>
          <a:p>
            <a:pPr marL="285840" indent="-284400">
              <a:lnSpc>
                <a:spcPct val="107000"/>
              </a:lnSpc>
              <a:spcAft>
                <a:spcPts val="799"/>
              </a:spcAft>
              <a:buClr>
                <a:srgbClr val="000000"/>
              </a:buClr>
              <a:buFont typeface="Arial"/>
              <a:buChar char="•"/>
            </a:pPr>
            <a:r>
              <a:rPr b="0" lang="en-US" sz="1800" spc="-1" strike="noStrike">
                <a:solidFill>
                  <a:srgbClr val="000000"/>
                </a:solidFill>
                <a:uFill>
                  <a:solidFill>
                    <a:srgbClr val="ffffff"/>
                  </a:solidFill>
                </a:uFill>
                <a:latin typeface="Calibri"/>
                <a:ea typeface="Calibri"/>
              </a:rPr>
              <a:t>Was interesting to note that Museums, are popular but not as much as one might think.</a:t>
            </a:r>
            <a:endParaRPr b="0" lang="en-US" sz="1800" spc="-1" strike="noStrike">
              <a:solidFill>
                <a:srgbClr val="000000"/>
              </a:solidFill>
              <a:uFill>
                <a:solidFill>
                  <a:srgbClr val="ffffff"/>
                </a:solidFill>
              </a:uFill>
              <a:latin typeface="Arial"/>
            </a:endParaRPr>
          </a:p>
          <a:p>
            <a:pPr marL="285840" indent="-284400">
              <a:lnSpc>
                <a:spcPct val="107000"/>
              </a:lnSpc>
              <a:spcAft>
                <a:spcPts val="799"/>
              </a:spcAft>
              <a:buClr>
                <a:srgbClr val="000000"/>
              </a:buClr>
              <a:buFont typeface="Arial"/>
              <a:buChar char="•"/>
            </a:pPr>
            <a:r>
              <a:rPr b="0" lang="en-US" sz="1800" spc="-1" strike="noStrike">
                <a:solidFill>
                  <a:srgbClr val="000000"/>
                </a:solidFill>
                <a:uFill>
                  <a:solidFill>
                    <a:srgbClr val="ffffff"/>
                  </a:solidFill>
                </a:uFill>
                <a:latin typeface="Calibri"/>
                <a:ea typeface="Calibri"/>
              </a:rPr>
              <a:t>Given the time allowed and the limited data, this was an interesting project that could very well benefit the Tourism agencies of Toronto!</a:t>
            </a:r>
            <a:endParaRPr b="0" lang="en-US" sz="1800" spc="-1" strike="noStrike">
              <a:solidFill>
                <a:srgbClr val="000000"/>
              </a:solidFill>
              <a:uFill>
                <a:solidFill>
                  <a:srgbClr val="ffffff"/>
                </a:solidFill>
              </a:uFill>
              <a:latin typeface="Arial"/>
            </a:endParaRPr>
          </a:p>
        </p:txBody>
      </p:sp>
      <p:sp>
        <p:nvSpPr>
          <p:cNvPr id="138" name="CustomShape 2"/>
          <p:cNvSpPr/>
          <p:nvPr/>
        </p:nvSpPr>
        <p:spPr>
          <a:xfrm>
            <a:off x="822960" y="457200"/>
            <a:ext cx="6948360" cy="450720"/>
          </a:xfrm>
          <a:prstGeom prst="rect">
            <a:avLst/>
          </a:prstGeom>
          <a:noFill/>
          <a:ln>
            <a:noFill/>
          </a:ln>
        </p:spPr>
        <p:style>
          <a:lnRef idx="0"/>
          <a:fillRef idx="0"/>
          <a:effectRef idx="0"/>
          <a:fontRef idx="minor"/>
        </p:style>
        <p:txBody>
          <a:bodyPr lIns="90000" rIns="90000" tIns="45000" bIns="45000"/>
          <a:p>
            <a:r>
              <a:rPr b="1" lang="en-US" sz="2200" spc="-1" strike="noStrike">
                <a:solidFill>
                  <a:srgbClr val="000000"/>
                </a:solidFill>
                <a:uFill>
                  <a:solidFill>
                    <a:srgbClr val="ffffff"/>
                  </a:solidFill>
                </a:uFill>
                <a:latin typeface="IBM Plex Serif Text"/>
                <a:ea typeface="DejaVu Sans"/>
              </a:rPr>
              <a:t>Conclusion : </a:t>
            </a:r>
            <a:endParaRPr b="0" lang="en-US" sz="22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684360" y="4487400"/>
            <a:ext cx="8533080" cy="150552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3600" spc="-1" strike="noStrike" cap="all">
                <a:solidFill>
                  <a:srgbClr val="333333"/>
                </a:solidFill>
                <a:uFill>
                  <a:solidFill>
                    <a:srgbClr val="ffffff"/>
                  </a:solidFill>
                </a:uFill>
                <a:latin typeface="Century Gothic"/>
                <a:ea typeface="DejaVu Sans"/>
              </a:rPr>
              <a:t>Thank you...</a:t>
            </a:r>
            <a:endParaRPr b="0" lang="en-US" sz="3600" spc="-1" strike="noStrike">
              <a:solidFill>
                <a:srgbClr val="000000"/>
              </a:solidFill>
              <a:uFill>
                <a:solidFill>
                  <a:srgbClr val="ffffff"/>
                </a:solidFill>
              </a:uFill>
              <a:latin typeface="Arial"/>
            </a:endParaRPr>
          </a:p>
        </p:txBody>
      </p:sp>
      <p:sp>
        <p:nvSpPr>
          <p:cNvPr id="140" name="CustomShape 2"/>
          <p:cNvSpPr/>
          <p:nvPr/>
        </p:nvSpPr>
        <p:spPr>
          <a:xfrm>
            <a:off x="464040" y="221400"/>
            <a:ext cx="8065800" cy="758520"/>
          </a:xfrm>
          <a:prstGeom prst="rect">
            <a:avLst/>
          </a:prstGeom>
          <a:noFill/>
          <a:ln>
            <a:noFill/>
          </a:ln>
        </p:spPr>
        <p:style>
          <a:lnRef idx="0"/>
          <a:fillRef idx="0"/>
          <a:effectRef idx="0"/>
          <a:fontRef idx="minor"/>
        </p:style>
        <p:txBody>
          <a:bodyPr lIns="90000" rIns="90000" tIns="45000" bIns="45000"/>
          <a:p>
            <a:pPr marL="285840" indent="-284400">
              <a:lnSpc>
                <a:spcPct val="107000"/>
              </a:lnSpc>
              <a:spcAft>
                <a:spcPts val="799"/>
              </a:spcAft>
              <a:buClr>
                <a:srgbClr val="000000"/>
              </a:buClr>
              <a:buFont typeface="Arial"/>
              <a:buChar char="•"/>
            </a:pPr>
            <a:r>
              <a:rPr b="0" lang="en-US" sz="1800" spc="-1" strike="noStrike">
                <a:solidFill>
                  <a:srgbClr val="000000"/>
                </a:solidFill>
                <a:uFill>
                  <a:solidFill>
                    <a:srgbClr val="ffffff"/>
                  </a:solidFill>
                </a:uFill>
                <a:latin typeface="Calibri"/>
                <a:ea typeface="Calibri"/>
              </a:rPr>
              <a:t>Thanks for taking the time to review my work!</a:t>
            </a:r>
            <a:endParaRPr b="0" lang="en-US" sz="1800" spc="-1" strike="noStrike">
              <a:solidFill>
                <a:srgbClr val="000000"/>
              </a:solidFill>
              <a:uFill>
                <a:solidFill>
                  <a:srgbClr val="ffffff"/>
                </a:solidFill>
              </a:uFill>
              <a:latin typeface="Arial"/>
            </a:endParaRPr>
          </a:p>
          <a:p>
            <a:pPr marL="285840" indent="-284400">
              <a:lnSpc>
                <a:spcPct val="107000"/>
              </a:lnSpc>
              <a:spcAft>
                <a:spcPts val="799"/>
              </a:spcAft>
              <a:buClr>
                <a:srgbClr val="000000"/>
              </a:buClr>
              <a:buFont typeface="Arial"/>
              <a:buChar char="•"/>
            </a:pPr>
            <a:r>
              <a:rPr b="0" lang="en-US" sz="1800" spc="-1" strike="noStrike">
                <a:solidFill>
                  <a:srgbClr val="000000"/>
                </a:solidFill>
                <a:uFill>
                  <a:solidFill>
                    <a:srgbClr val="ffffff"/>
                  </a:solidFill>
                </a:uFill>
                <a:latin typeface="Calibri"/>
                <a:ea typeface="Calibri"/>
              </a:rPr>
              <a:t>As an appreciation gesture, here’s a cool potato for you:</a:t>
            </a:r>
            <a:endParaRPr b="0" lang="en-US" sz="1800" spc="-1" strike="noStrike">
              <a:solidFill>
                <a:srgbClr val="000000"/>
              </a:solidFill>
              <a:uFill>
                <a:solidFill>
                  <a:srgbClr val="ffffff"/>
                </a:solidFill>
              </a:uFill>
              <a:latin typeface="Arial"/>
            </a:endParaRPr>
          </a:p>
        </p:txBody>
      </p:sp>
      <p:pic>
        <p:nvPicPr>
          <p:cNvPr id="141" name="Picture 2" descr=""/>
          <p:cNvPicPr/>
          <p:nvPr/>
        </p:nvPicPr>
        <p:blipFill>
          <a:blip r:embed="rId1"/>
          <a:stretch/>
        </p:blipFill>
        <p:spPr>
          <a:xfrm>
            <a:off x="1296360" y="1695240"/>
            <a:ext cx="2903760" cy="157032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640080" y="640080"/>
            <a:ext cx="10240200" cy="242172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0" lang="en-US" sz="4800" spc="-1" strike="noStrike" cap="all">
                <a:solidFill>
                  <a:srgbClr val="000000"/>
                </a:solidFill>
                <a:uFill>
                  <a:solidFill>
                    <a:srgbClr val="ffffff"/>
                  </a:solidFill>
                </a:uFill>
                <a:latin typeface="IBM Plex Mono SemiBold"/>
                <a:ea typeface="DejaVu Sans"/>
              </a:rPr>
              <a:t>Capstone Project – Neighborhoods of New York and Toronto</a:t>
            </a:r>
            <a:br/>
            <a:endParaRPr b="0" lang="en-US" sz="4800" spc="-1" strike="noStrike">
              <a:solidFill>
                <a:srgbClr val="000000"/>
              </a:solidFill>
              <a:uFill>
                <a:solidFill>
                  <a:srgbClr val="ffffff"/>
                </a:solidFill>
              </a:uFill>
              <a:latin typeface="Arial"/>
            </a:endParaRPr>
          </a:p>
        </p:txBody>
      </p:sp>
      <p:sp>
        <p:nvSpPr>
          <p:cNvPr id="94" name="CustomShape 2"/>
          <p:cNvSpPr/>
          <p:nvPr/>
        </p:nvSpPr>
        <p:spPr>
          <a:xfrm>
            <a:off x="684360" y="3843720"/>
            <a:ext cx="6399360" cy="1945800"/>
          </a:xfrm>
          <a:prstGeom prst="rect">
            <a:avLst/>
          </a:prstGeom>
          <a:noFill/>
          <a:ln>
            <a:noFill/>
          </a:ln>
        </p:spPr>
        <p:style>
          <a:lnRef idx="0"/>
          <a:fillRef idx="0"/>
          <a:effectRef idx="0"/>
          <a:fontRef idx="minor"/>
        </p:style>
        <p:txBody>
          <a:bodyPr lIns="90000" rIns="90000" tIns="45000" bIns="45000"/>
          <a:p>
            <a:pPr>
              <a:lnSpc>
                <a:spcPct val="100000"/>
              </a:lnSpc>
              <a:spcBef>
                <a:spcPts val="420"/>
              </a:spcBef>
              <a:spcAft>
                <a:spcPts val="601"/>
              </a:spcAft>
            </a:pPr>
            <a:r>
              <a:rPr b="0" lang="en-US" sz="2100" spc="-1" strike="noStrike">
                <a:solidFill>
                  <a:srgbClr val="333333"/>
                </a:solidFill>
                <a:uFill>
                  <a:solidFill>
                    <a:srgbClr val="ffffff"/>
                  </a:solidFill>
                </a:uFill>
                <a:latin typeface="Century Gothic"/>
                <a:ea typeface="DejaVu Sans"/>
              </a:rPr>
              <a:t>A case study is for to find out best Neighborhood and Store to start a new business</a:t>
            </a:r>
            <a:endParaRPr b="0" lang="en-US" sz="21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684360" y="4487400"/>
            <a:ext cx="8533080" cy="1505520"/>
          </a:xfrm>
          <a:prstGeom prst="rect">
            <a:avLst/>
          </a:prstGeom>
          <a:noFill/>
          <a:ln>
            <a:noFill/>
          </a:ln>
        </p:spPr>
        <p:style>
          <a:lnRef idx="0"/>
          <a:fillRef idx="0"/>
          <a:effectRef idx="0"/>
          <a:fontRef idx="minor"/>
        </p:style>
        <p:txBody>
          <a:bodyPr lIns="90000" rIns="90000" tIns="45000" bIns="45000" anchor="ctr"/>
          <a:p>
            <a:pPr>
              <a:lnSpc>
                <a:spcPct val="100000"/>
              </a:lnSpc>
            </a:pPr>
            <a:br/>
            <a:endParaRPr b="0" lang="en-US" sz="1800" spc="-1" strike="noStrike">
              <a:solidFill>
                <a:srgbClr val="000000"/>
              </a:solidFill>
              <a:uFill>
                <a:solidFill>
                  <a:srgbClr val="ffffff"/>
                </a:solidFill>
              </a:uFill>
              <a:latin typeface="Arial"/>
            </a:endParaRPr>
          </a:p>
        </p:txBody>
      </p:sp>
      <p:sp>
        <p:nvSpPr>
          <p:cNvPr id="96" name="CustomShape 2"/>
          <p:cNvSpPr/>
          <p:nvPr/>
        </p:nvSpPr>
        <p:spPr>
          <a:xfrm>
            <a:off x="623160" y="1005840"/>
            <a:ext cx="8594280" cy="4570920"/>
          </a:xfrm>
          <a:prstGeom prst="rect">
            <a:avLst/>
          </a:prstGeom>
          <a:noFill/>
          <a:ln>
            <a:noFill/>
          </a:ln>
        </p:spPr>
        <p:style>
          <a:lnRef idx="0"/>
          <a:fillRef idx="0"/>
          <a:effectRef idx="0"/>
          <a:fontRef idx="minor"/>
        </p:style>
        <p:txBody>
          <a:bodyPr lIns="90000" rIns="90000" tIns="45000" bIns="45000" anchor="ctr">
            <a:normAutofit/>
          </a:bodyPr>
          <a:p>
            <a:pPr algn="just">
              <a:lnSpc>
                <a:spcPct val="100000"/>
              </a:lnSpc>
              <a:spcBef>
                <a:spcPts val="400"/>
              </a:spcBef>
              <a:spcAft>
                <a:spcPts val="601"/>
              </a:spcAft>
            </a:pPr>
            <a:r>
              <a:rPr b="0" lang="en-US" sz="2200" spc="-1" strike="noStrike">
                <a:solidFill>
                  <a:srgbClr val="000000"/>
                </a:solidFill>
                <a:uFill>
                  <a:solidFill>
                    <a:srgbClr val="ffffff"/>
                  </a:solidFill>
                </a:uFill>
                <a:latin typeface="IBM Plex Serif Text"/>
                <a:ea typeface="DejaVu Sans"/>
              </a:rPr>
              <a:t>New York and Toronto are the cities of Canada and These two cities having many neighborhoods and stores. The stores are like Restaurants, Coffee shops, Super Markets etc. From these we should find out best stores and neighborhoods wherever these stores  are required and need in the neighborhoods. We should find out best neighborhood and store from these two cities using with Foursquare map. </a:t>
            </a:r>
            <a:endParaRPr b="0" lang="en-US" sz="2200" spc="-1" strike="noStrike">
              <a:solidFill>
                <a:srgbClr val="000000"/>
              </a:solidFill>
              <a:uFill>
                <a:solidFill>
                  <a:srgbClr val="ffffff"/>
                </a:solidFill>
              </a:uFill>
              <a:latin typeface="Arial"/>
            </a:endParaRPr>
          </a:p>
          <a:p>
            <a:pPr>
              <a:lnSpc>
                <a:spcPct val="100000"/>
              </a:lnSpc>
              <a:spcBef>
                <a:spcPts val="400"/>
              </a:spcBef>
              <a:spcAft>
                <a:spcPts val="601"/>
              </a:spcAft>
            </a:pPr>
            <a:r>
              <a:rPr b="0" lang="en-US" sz="2000" spc="-1" strike="noStrike">
                <a:solidFill>
                  <a:srgbClr val="0f496f"/>
                </a:solidFill>
                <a:uFill>
                  <a:solidFill>
                    <a:srgbClr val="ffffff"/>
                  </a:solidFill>
                </a:uFill>
                <a:latin typeface="Century Gothic"/>
                <a:ea typeface="DejaVu Sans"/>
              </a:rPr>
              <a:t> </a:t>
            </a:r>
            <a:endParaRPr b="0" lang="en-US" sz="2000" spc="-1" strike="noStrike">
              <a:solidFill>
                <a:srgbClr val="000000"/>
              </a:solidFill>
              <a:uFill>
                <a:solidFill>
                  <a:srgbClr val="ffffff"/>
                </a:solidFill>
              </a:uFill>
              <a:latin typeface="Arial"/>
            </a:endParaRPr>
          </a:p>
          <a:p>
            <a:pPr>
              <a:lnSpc>
                <a:spcPct val="100000"/>
              </a:lnSpc>
              <a:spcBef>
                <a:spcPts val="400"/>
              </a:spcBef>
              <a:spcAft>
                <a:spcPts val="601"/>
              </a:spcAft>
            </a:pPr>
            <a:r>
              <a:rPr b="1" lang="en-US" sz="2600" spc="-1" strike="noStrike">
                <a:solidFill>
                  <a:srgbClr val="000000"/>
                </a:solidFill>
                <a:uFill>
                  <a:solidFill>
                    <a:srgbClr val="ffffff"/>
                  </a:solidFill>
                </a:uFill>
                <a:latin typeface="IBM Plex Serif Text"/>
                <a:ea typeface="DejaVu Sans"/>
              </a:rPr>
              <a:t>Requirements</a:t>
            </a:r>
            <a:endParaRPr b="0" lang="en-US" sz="2600" spc="-1" strike="noStrike">
              <a:solidFill>
                <a:srgbClr val="000000"/>
              </a:solidFill>
              <a:uFill>
                <a:solidFill>
                  <a:srgbClr val="ffffff"/>
                </a:solidFill>
              </a:uFill>
              <a:latin typeface="Arial"/>
            </a:endParaRPr>
          </a:p>
          <a:p>
            <a:pPr>
              <a:lnSpc>
                <a:spcPct val="100000"/>
              </a:lnSpc>
              <a:spcBef>
                <a:spcPts val="400"/>
              </a:spcBef>
              <a:spcAft>
                <a:spcPts val="601"/>
              </a:spcAft>
            </a:pPr>
            <a:r>
              <a:rPr b="0" lang="en-US" sz="2000" spc="-1" strike="noStrike">
                <a:solidFill>
                  <a:srgbClr val="000000"/>
                </a:solidFill>
                <a:uFill>
                  <a:solidFill>
                    <a:srgbClr val="ffffff"/>
                  </a:solidFill>
                </a:uFill>
                <a:latin typeface="Century Gothic"/>
                <a:ea typeface="DejaVu Sans"/>
              </a:rPr>
              <a:t>&gt; Need an account in FourSquare for Locations and Stores</a:t>
            </a:r>
            <a:endParaRPr b="0" lang="en-US" sz="2000" spc="-1" strike="noStrike">
              <a:solidFill>
                <a:srgbClr val="000000"/>
              </a:solidFill>
              <a:uFill>
                <a:solidFill>
                  <a:srgbClr val="ffffff"/>
                </a:solidFill>
              </a:uFill>
              <a:latin typeface="Arial"/>
            </a:endParaRPr>
          </a:p>
          <a:p>
            <a:pPr>
              <a:lnSpc>
                <a:spcPct val="100000"/>
              </a:lnSpc>
              <a:spcBef>
                <a:spcPts val="400"/>
              </a:spcBef>
              <a:spcAft>
                <a:spcPts val="601"/>
              </a:spcAft>
            </a:pPr>
            <a:r>
              <a:rPr b="0" lang="en-US" sz="2000" spc="-1" strike="noStrike">
                <a:solidFill>
                  <a:srgbClr val="000000"/>
                </a:solidFill>
                <a:uFill>
                  <a:solidFill>
                    <a:srgbClr val="ffffff"/>
                  </a:solidFill>
                </a:uFill>
                <a:latin typeface="Century Gothic"/>
                <a:ea typeface="DejaVu Sans"/>
              </a:rPr>
              <a:t>&gt; Need Neighborhoods with Latitude and Longitude</a:t>
            </a:r>
            <a:endParaRPr b="0" lang="en-US" sz="2000" spc="-1" strike="noStrike">
              <a:solidFill>
                <a:srgbClr val="000000"/>
              </a:solidFill>
              <a:uFill>
                <a:solidFill>
                  <a:srgbClr val="ffffff"/>
                </a:solidFill>
              </a:uFill>
              <a:latin typeface="Arial"/>
            </a:endParaRPr>
          </a:p>
          <a:p>
            <a:pPr>
              <a:lnSpc>
                <a:spcPct val="100000"/>
              </a:lnSpc>
              <a:spcBef>
                <a:spcPts val="400"/>
              </a:spcBef>
              <a:spcAft>
                <a:spcPts val="601"/>
              </a:spcAft>
            </a:pPr>
            <a:r>
              <a:rPr b="0" lang="en-US" sz="2000" spc="-1" strike="noStrike">
                <a:solidFill>
                  <a:srgbClr val="000000"/>
                </a:solidFill>
                <a:uFill>
                  <a:solidFill>
                    <a:srgbClr val="ffffff"/>
                  </a:solidFill>
                </a:uFill>
                <a:latin typeface="Century Gothic"/>
                <a:ea typeface="DejaVu Sans"/>
              </a:rPr>
              <a:t>&gt; Knowledge in Data Analysis, Data Visualization,Data Processing and Machine learning algorithms with any Language Python or R.</a:t>
            </a:r>
            <a:endParaRPr b="0" lang="en-US" sz="2000" spc="-1" strike="noStrike">
              <a:solidFill>
                <a:srgbClr val="000000"/>
              </a:solidFill>
              <a:uFill>
                <a:solidFill>
                  <a:srgbClr val="ffffff"/>
                </a:solidFill>
              </a:uFill>
              <a:latin typeface="Arial"/>
            </a:endParaRPr>
          </a:p>
          <a:p>
            <a:pPr>
              <a:lnSpc>
                <a:spcPct val="100000"/>
              </a:lnSpc>
              <a:spcBef>
                <a:spcPts val="400"/>
              </a:spcBef>
              <a:spcAft>
                <a:spcPts val="601"/>
              </a:spcAft>
            </a:pPr>
            <a:r>
              <a:rPr b="0" lang="en-US" sz="2000" spc="-1" strike="noStrike">
                <a:solidFill>
                  <a:srgbClr val="000000"/>
                </a:solidFill>
                <a:uFill>
                  <a:solidFill>
                    <a:srgbClr val="ffffff"/>
                  </a:solidFill>
                </a:uFill>
                <a:latin typeface="Century Gothic"/>
                <a:ea typeface="DejaVu Sans"/>
              </a:rPr>
              <a:t>&gt; Need Data for Two Cities of New York and Toronto</a:t>
            </a:r>
            <a:endParaRPr b="0" lang="en-US" sz="2000" spc="-1" strike="noStrike">
              <a:solidFill>
                <a:srgbClr val="000000"/>
              </a:solidFill>
              <a:uFill>
                <a:solidFill>
                  <a:srgbClr val="ffffff"/>
                </a:solidFill>
              </a:uFill>
              <a:latin typeface="Arial"/>
            </a:endParaRPr>
          </a:p>
          <a:p>
            <a:pPr>
              <a:lnSpc>
                <a:spcPct val="100000"/>
              </a:lnSpc>
              <a:spcBef>
                <a:spcPts val="400"/>
              </a:spcBef>
              <a:spcAft>
                <a:spcPts val="601"/>
              </a:spcAft>
            </a:pPr>
            <a:endParaRPr b="0" lang="en-US" sz="2000" spc="-1" strike="noStrike">
              <a:solidFill>
                <a:srgbClr val="000000"/>
              </a:solidFill>
              <a:uFill>
                <a:solidFill>
                  <a:srgbClr val="ffffff"/>
                </a:solidFill>
              </a:uFill>
              <a:latin typeface="Arial"/>
            </a:endParaRPr>
          </a:p>
          <a:p>
            <a:pPr>
              <a:lnSpc>
                <a:spcPct val="100000"/>
              </a:lnSpc>
              <a:spcBef>
                <a:spcPts val="400"/>
              </a:spcBef>
              <a:spcAft>
                <a:spcPts val="601"/>
              </a:spcAft>
            </a:pPr>
            <a:endParaRPr b="0" lang="en-US" sz="2000" spc="-1" strike="noStrike">
              <a:solidFill>
                <a:srgbClr val="000000"/>
              </a:solidFill>
              <a:uFill>
                <a:solidFill>
                  <a:srgbClr val="ffffff"/>
                </a:solidFill>
              </a:uFill>
              <a:latin typeface="Arial"/>
            </a:endParaRPr>
          </a:p>
        </p:txBody>
      </p:sp>
      <p:sp>
        <p:nvSpPr>
          <p:cNvPr id="97" name="CustomShape 3"/>
          <p:cNvSpPr/>
          <p:nvPr/>
        </p:nvSpPr>
        <p:spPr>
          <a:xfrm>
            <a:off x="548640" y="457200"/>
            <a:ext cx="8137080" cy="485640"/>
          </a:xfrm>
          <a:prstGeom prst="rect">
            <a:avLst/>
          </a:prstGeom>
          <a:noFill/>
          <a:ln>
            <a:noFill/>
          </a:ln>
        </p:spPr>
        <p:style>
          <a:lnRef idx="0"/>
          <a:fillRef idx="0"/>
          <a:effectRef idx="0"/>
          <a:fontRef idx="minor"/>
        </p:style>
        <p:txBody>
          <a:bodyPr lIns="90000" rIns="90000" tIns="45000" bIns="45000"/>
          <a:p>
            <a:r>
              <a:rPr b="1" lang="en-US" sz="2400" spc="-1" strike="noStrike">
                <a:solidFill>
                  <a:srgbClr val="000000"/>
                </a:solidFill>
                <a:uFill>
                  <a:solidFill>
                    <a:srgbClr val="ffffff"/>
                  </a:solidFill>
                </a:uFill>
                <a:latin typeface="IBM Plex Serif Text"/>
                <a:ea typeface="DejaVu Sans"/>
              </a:rPr>
              <a:t>Business Problem :</a:t>
            </a:r>
            <a:endParaRPr b="0" lang="en-US" sz="2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640080" y="548640"/>
            <a:ext cx="5028120" cy="4753080"/>
          </a:xfrm>
          <a:prstGeom prst="rect">
            <a:avLst/>
          </a:prstGeom>
          <a:noFill/>
          <a:ln>
            <a:noFill/>
          </a:ln>
        </p:spPr>
        <p:style>
          <a:lnRef idx="0"/>
          <a:fillRef idx="0"/>
          <a:effectRef idx="0"/>
          <a:fontRef idx="minor"/>
        </p:style>
        <p:txBody>
          <a:bodyPr lIns="90000" rIns="90000" tIns="45000" bIns="45000"/>
          <a:p>
            <a:r>
              <a:rPr b="1" lang="en-US" sz="2200" spc="-1" strike="noStrike">
                <a:solidFill>
                  <a:srgbClr val="000000"/>
                </a:solidFill>
                <a:uFill>
                  <a:solidFill>
                    <a:srgbClr val="ffffff"/>
                  </a:solidFill>
                </a:uFill>
                <a:latin typeface="IBM Plex Serif Text"/>
                <a:ea typeface="DejaVu Sans"/>
              </a:rPr>
              <a:t>We need to follow these steps</a:t>
            </a:r>
            <a:endParaRPr b="0" lang="en-US" sz="2200" spc="-1" strike="noStrike">
              <a:solidFill>
                <a:srgbClr val="000000"/>
              </a:solidFill>
              <a:uFill>
                <a:solidFill>
                  <a:srgbClr val="ffffff"/>
                </a:solidFill>
              </a:uFill>
              <a:latin typeface="Arial"/>
            </a:endParaRPr>
          </a:p>
          <a:p>
            <a:endParaRPr b="0" lang="en-US" sz="2200" spc="-1" strike="noStrike">
              <a:solidFill>
                <a:srgbClr val="000000"/>
              </a:solidFill>
              <a:uFill>
                <a:solidFill>
                  <a:srgbClr val="ffffff"/>
                </a:solidFill>
              </a:uFill>
              <a:latin typeface="Arial"/>
            </a:endParaRPr>
          </a:p>
          <a:p>
            <a:endParaRPr b="0" lang="en-US" sz="22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&gt;&gt; Business Problem</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&gt;&gt; Data Understanding</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&gt;&gt; Data Preparation</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&gt;&gt; Modeling</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&gt;&gt; Evaluation</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&gt;&gt; Deployment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
        <p:nvSpPr>
          <p:cNvPr id="99" name="CustomShape 2"/>
          <p:cNvSpPr/>
          <p:nvPr/>
        </p:nvSpPr>
        <p:spPr>
          <a:xfrm>
            <a:off x="731520" y="4480560"/>
            <a:ext cx="8137080" cy="848520"/>
          </a:xfrm>
          <a:prstGeom prst="rect">
            <a:avLst/>
          </a:prstGeom>
          <a:noFill/>
          <a:ln>
            <a:noFill/>
          </a:ln>
        </p:spPr>
        <p:style>
          <a:lnRef idx="0"/>
          <a:fillRef idx="0"/>
          <a:effectRef idx="0"/>
          <a:fontRef idx="minor"/>
        </p:style>
        <p:txBody>
          <a:bodyPr lIns="90000" rIns="90000" tIns="45000" bIns="45000"/>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Using with above steps, we can find out the best solution</a:t>
            </a:r>
            <a:endParaRPr b="0" lang="en-US" sz="1800" spc="-1" strike="noStrike">
              <a:solidFill>
                <a:srgbClr val="000000"/>
              </a:solidFill>
              <a:uFill>
                <a:solidFill>
                  <a:srgbClr val="ffffff"/>
                </a:solidFill>
              </a:uFill>
              <a:latin typeface="Arial"/>
            </a:endParaRPr>
          </a:p>
        </p:txBody>
      </p:sp>
      <p:pic>
        <p:nvPicPr>
          <p:cNvPr id="100" name="" descr=""/>
          <p:cNvPicPr/>
          <p:nvPr/>
        </p:nvPicPr>
        <p:blipFill>
          <a:blip r:embed="rId1"/>
          <a:stretch/>
        </p:blipFill>
        <p:spPr>
          <a:xfrm>
            <a:off x="5847840" y="1097280"/>
            <a:ext cx="4171680" cy="32907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 descr=""/>
          <p:cNvPicPr/>
          <p:nvPr/>
        </p:nvPicPr>
        <p:blipFill>
          <a:blip r:embed="rId1"/>
          <a:stretch/>
        </p:blipFill>
        <p:spPr>
          <a:xfrm>
            <a:off x="731520" y="1371600"/>
            <a:ext cx="9313920" cy="3865680"/>
          </a:xfrm>
          <a:prstGeom prst="rect">
            <a:avLst/>
          </a:prstGeom>
          <a:ln>
            <a:noFill/>
          </a:ln>
        </p:spPr>
      </p:pic>
      <p:sp>
        <p:nvSpPr>
          <p:cNvPr id="102" name="CustomShape 1"/>
          <p:cNvSpPr/>
          <p:nvPr/>
        </p:nvSpPr>
        <p:spPr>
          <a:xfrm>
            <a:off x="731520" y="632160"/>
            <a:ext cx="9234360" cy="450720"/>
          </a:xfrm>
          <a:prstGeom prst="rect">
            <a:avLst/>
          </a:prstGeom>
          <a:noFill/>
          <a:ln>
            <a:noFill/>
          </a:ln>
        </p:spPr>
        <p:style>
          <a:lnRef idx="0"/>
          <a:fillRef idx="0"/>
          <a:effectRef idx="0"/>
          <a:fontRef idx="minor"/>
        </p:style>
        <p:txBody>
          <a:bodyPr lIns="90000" rIns="90000" tIns="45000" bIns="45000"/>
          <a:p>
            <a:r>
              <a:rPr b="1" lang="en-US" sz="2200" spc="-1" strike="noStrike">
                <a:solidFill>
                  <a:srgbClr val="000000"/>
                </a:solidFill>
                <a:uFill>
                  <a:solidFill>
                    <a:srgbClr val="ffffff"/>
                  </a:solidFill>
                </a:uFill>
                <a:latin typeface="IBM Plex Serif Text"/>
                <a:ea typeface="DejaVu Sans"/>
              </a:rPr>
              <a:t>Required these Python Libraries for this Project :</a:t>
            </a:r>
            <a:endParaRPr b="0" lang="en-US" sz="2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822960" y="731520"/>
            <a:ext cx="9600120" cy="905040"/>
          </a:xfrm>
          <a:prstGeom prst="rect">
            <a:avLst/>
          </a:prstGeom>
          <a:noFill/>
          <a:ln>
            <a:noFill/>
          </a:ln>
        </p:spPr>
        <p:style>
          <a:lnRef idx="0"/>
          <a:fillRef idx="0"/>
          <a:effectRef idx="0"/>
          <a:fontRef idx="minor"/>
        </p:style>
        <p:txBody>
          <a:bodyPr lIns="90000" rIns="90000" tIns="45000" bIns="45000"/>
          <a:p>
            <a:r>
              <a:rPr b="1" lang="en-US" sz="2200" spc="-1" strike="noStrike">
                <a:solidFill>
                  <a:srgbClr val="000000"/>
                </a:solidFill>
                <a:uFill>
                  <a:solidFill>
                    <a:srgbClr val="ffffff"/>
                  </a:solidFill>
                </a:uFill>
                <a:latin typeface="Arial"/>
                <a:ea typeface="DejaVu Sans"/>
              </a:rPr>
              <a:t>Required FourSquare Parameters :</a:t>
            </a:r>
            <a:endParaRPr b="0" lang="en-US" sz="2200" spc="-1" strike="noStrike">
              <a:solidFill>
                <a:srgbClr val="000000"/>
              </a:solidFill>
              <a:uFill>
                <a:solidFill>
                  <a:srgbClr val="ffffff"/>
                </a:solidFill>
              </a:uFill>
              <a:latin typeface="Arial"/>
            </a:endParaRPr>
          </a:p>
          <a:p>
            <a:endParaRPr b="0" lang="en-US" sz="22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Client Id, Client Secrete and Version of the URL.</a:t>
            </a:r>
            <a:endParaRPr b="0" lang="en-US" sz="1800" spc="-1" strike="noStrike">
              <a:solidFill>
                <a:srgbClr val="000000"/>
              </a:solidFill>
              <a:uFill>
                <a:solidFill>
                  <a:srgbClr val="ffffff"/>
                </a:solidFill>
              </a:uFill>
              <a:latin typeface="Arial"/>
            </a:endParaRPr>
          </a:p>
        </p:txBody>
      </p:sp>
      <p:pic>
        <p:nvPicPr>
          <p:cNvPr id="104" name="" descr=""/>
          <p:cNvPicPr/>
          <p:nvPr/>
        </p:nvPicPr>
        <p:blipFill>
          <a:blip r:embed="rId1"/>
          <a:stretch/>
        </p:blipFill>
        <p:spPr>
          <a:xfrm>
            <a:off x="822960" y="1737360"/>
            <a:ext cx="9742680" cy="1370160"/>
          </a:xfrm>
          <a:prstGeom prst="rect">
            <a:avLst/>
          </a:prstGeom>
          <a:ln>
            <a:noFill/>
          </a:ln>
        </p:spPr>
      </p:pic>
      <p:sp>
        <p:nvSpPr>
          <p:cNvPr id="105" name="CustomShape 2"/>
          <p:cNvSpPr/>
          <p:nvPr/>
        </p:nvSpPr>
        <p:spPr>
          <a:xfrm>
            <a:off x="822960" y="3383280"/>
            <a:ext cx="10373760" cy="186084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From above URL, you have to mention Latitude and Longitude for specific city (New York or Toronto).</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Go through this URL</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&gt;&gt; https://developer.foursquare.com/</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Content Placeholder 3" descr=""/>
          <p:cNvPicPr/>
          <p:nvPr/>
        </p:nvPicPr>
        <p:blipFill>
          <a:blip r:embed="rId1"/>
          <a:stretch/>
        </p:blipFill>
        <p:spPr>
          <a:xfrm>
            <a:off x="1371600" y="1463040"/>
            <a:ext cx="7857720" cy="4068000"/>
          </a:xfrm>
          <a:prstGeom prst="rect">
            <a:avLst/>
          </a:prstGeom>
          <a:ln>
            <a:noFill/>
          </a:ln>
        </p:spPr>
      </p:pic>
      <p:sp>
        <p:nvSpPr>
          <p:cNvPr id="107" name="CustomShape 1"/>
          <p:cNvSpPr/>
          <p:nvPr/>
        </p:nvSpPr>
        <p:spPr>
          <a:xfrm>
            <a:off x="1280160" y="640080"/>
            <a:ext cx="8045640" cy="398880"/>
          </a:xfrm>
          <a:prstGeom prst="rect">
            <a:avLst/>
          </a:prstGeom>
          <a:noFill/>
          <a:ln>
            <a:noFill/>
          </a:ln>
        </p:spPr>
        <p:style>
          <a:lnRef idx="0"/>
          <a:fillRef idx="0"/>
          <a:effectRef idx="0"/>
          <a:fontRef idx="minor"/>
        </p:style>
        <p:txBody>
          <a:bodyPr lIns="90000" rIns="90000" tIns="45000" bIns="45000"/>
          <a:p>
            <a:r>
              <a:rPr b="1" lang="en-US" sz="2200" spc="-1" strike="noStrike">
                <a:solidFill>
                  <a:srgbClr val="000000"/>
                </a:solidFill>
                <a:uFill>
                  <a:solidFill>
                    <a:srgbClr val="ffffff"/>
                  </a:solidFill>
                </a:uFill>
                <a:latin typeface="Arial"/>
                <a:ea typeface="DejaVu Sans"/>
              </a:rPr>
              <a:t>FourSquare Venues with ratings:</a:t>
            </a:r>
            <a:endParaRPr b="0" lang="en-US" sz="22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005840" y="822960"/>
            <a:ext cx="7497000" cy="703800"/>
          </a:xfrm>
          <a:prstGeom prst="rect">
            <a:avLst/>
          </a:prstGeom>
          <a:noFill/>
          <a:ln>
            <a:noFill/>
          </a:ln>
        </p:spPr>
        <p:style>
          <a:lnRef idx="0"/>
          <a:fillRef idx="0"/>
          <a:effectRef idx="0"/>
          <a:fontRef idx="minor"/>
        </p:style>
        <p:txBody>
          <a:bodyPr lIns="90000" rIns="90000" tIns="45000" bIns="45000"/>
          <a:p>
            <a:r>
              <a:rPr b="1" lang="en-US" sz="2200" spc="-1" strike="noStrike">
                <a:solidFill>
                  <a:srgbClr val="000000"/>
                </a:solidFill>
                <a:uFill>
                  <a:solidFill>
                    <a:srgbClr val="ffffff"/>
                  </a:solidFill>
                </a:uFill>
                <a:latin typeface="IBM Plex Serif Text"/>
                <a:ea typeface="DejaVu Sans"/>
              </a:rPr>
              <a:t>New York Data with Latitude and Longitude :</a:t>
            </a:r>
            <a:endParaRPr b="0" lang="en-US" sz="2200" spc="-1" strike="noStrike">
              <a:solidFill>
                <a:srgbClr val="000000"/>
              </a:solidFill>
              <a:uFill>
                <a:solidFill>
                  <a:srgbClr val="ffffff"/>
                </a:solidFill>
              </a:uFill>
              <a:latin typeface="Arial"/>
            </a:endParaRPr>
          </a:p>
          <a:p>
            <a:endParaRPr b="0" lang="en-US" sz="2200" spc="-1" strike="noStrike">
              <a:solidFill>
                <a:srgbClr val="000000"/>
              </a:solidFill>
              <a:uFill>
                <a:solidFill>
                  <a:srgbClr val="ffffff"/>
                </a:solidFill>
              </a:uFill>
              <a:latin typeface="Arial"/>
            </a:endParaRPr>
          </a:p>
        </p:txBody>
      </p:sp>
      <p:pic>
        <p:nvPicPr>
          <p:cNvPr id="109" name="" descr=""/>
          <p:cNvPicPr/>
          <p:nvPr/>
        </p:nvPicPr>
        <p:blipFill>
          <a:blip r:embed="rId1"/>
          <a:stretch/>
        </p:blipFill>
        <p:spPr>
          <a:xfrm>
            <a:off x="1188720" y="1505160"/>
            <a:ext cx="3284640" cy="1694160"/>
          </a:xfrm>
          <a:prstGeom prst="rect">
            <a:avLst/>
          </a:prstGeom>
          <a:ln>
            <a:noFill/>
          </a:ln>
        </p:spPr>
      </p:pic>
      <p:sp>
        <p:nvSpPr>
          <p:cNvPr id="110" name="CustomShape 2"/>
          <p:cNvSpPr/>
          <p:nvPr/>
        </p:nvSpPr>
        <p:spPr>
          <a:xfrm>
            <a:off x="1097280" y="3383280"/>
            <a:ext cx="6856920" cy="703800"/>
          </a:xfrm>
          <a:prstGeom prst="rect">
            <a:avLst/>
          </a:prstGeom>
          <a:noFill/>
          <a:ln>
            <a:noFill/>
          </a:ln>
        </p:spPr>
        <p:style>
          <a:lnRef idx="0"/>
          <a:fillRef idx="0"/>
          <a:effectRef idx="0"/>
          <a:fontRef idx="minor"/>
        </p:style>
        <p:txBody>
          <a:bodyPr lIns="90000" rIns="90000" tIns="45000" bIns="45000"/>
          <a:p>
            <a:r>
              <a:rPr b="1" lang="en-US" sz="2200" spc="-1" strike="noStrike">
                <a:solidFill>
                  <a:srgbClr val="000000"/>
                </a:solidFill>
                <a:uFill>
                  <a:solidFill>
                    <a:srgbClr val="ffffff"/>
                  </a:solidFill>
                </a:uFill>
                <a:latin typeface="IBM Plex Serif Text"/>
                <a:ea typeface="DejaVu Sans"/>
              </a:rPr>
              <a:t>Toronto Data with Latitude and Longitude :</a:t>
            </a:r>
            <a:endParaRPr b="0" lang="en-US" sz="2200" spc="-1" strike="noStrike">
              <a:solidFill>
                <a:srgbClr val="000000"/>
              </a:solidFill>
              <a:uFill>
                <a:solidFill>
                  <a:srgbClr val="ffffff"/>
                </a:solidFill>
              </a:uFill>
              <a:latin typeface="Arial"/>
            </a:endParaRPr>
          </a:p>
          <a:p>
            <a:endParaRPr b="0" lang="en-US" sz="2200" spc="-1" strike="noStrike">
              <a:solidFill>
                <a:srgbClr val="000000"/>
              </a:solidFill>
              <a:uFill>
                <a:solidFill>
                  <a:srgbClr val="ffffff"/>
                </a:solidFill>
              </a:uFill>
              <a:latin typeface="Arial"/>
            </a:endParaRPr>
          </a:p>
        </p:txBody>
      </p:sp>
      <p:pic>
        <p:nvPicPr>
          <p:cNvPr id="111" name="" descr=""/>
          <p:cNvPicPr/>
          <p:nvPr/>
        </p:nvPicPr>
        <p:blipFill>
          <a:blip r:embed="rId2"/>
          <a:stretch/>
        </p:blipFill>
        <p:spPr>
          <a:xfrm>
            <a:off x="1187280" y="3968640"/>
            <a:ext cx="5303880" cy="16081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731520" y="731520"/>
            <a:ext cx="8502840" cy="450720"/>
          </a:xfrm>
          <a:prstGeom prst="rect">
            <a:avLst/>
          </a:prstGeom>
          <a:noFill/>
          <a:ln>
            <a:noFill/>
          </a:ln>
        </p:spPr>
        <p:style>
          <a:lnRef idx="0"/>
          <a:fillRef idx="0"/>
          <a:effectRef idx="0"/>
          <a:fontRef idx="minor"/>
        </p:style>
        <p:txBody>
          <a:bodyPr lIns="90000" rIns="90000" tIns="45000" bIns="45000"/>
          <a:p>
            <a:r>
              <a:rPr b="1" lang="en-US" sz="2200" spc="-1" strike="noStrike">
                <a:solidFill>
                  <a:srgbClr val="000000"/>
                </a:solidFill>
                <a:uFill>
                  <a:solidFill>
                    <a:srgbClr val="ffffff"/>
                  </a:solidFill>
                </a:uFill>
                <a:latin typeface="IBM Plex Serif Text"/>
                <a:ea typeface="DejaVu Sans"/>
              </a:rPr>
              <a:t>Data Understanding : </a:t>
            </a:r>
            <a:endParaRPr b="0" lang="en-US" sz="2200" spc="-1" strike="noStrike">
              <a:solidFill>
                <a:srgbClr val="000000"/>
              </a:solidFill>
              <a:uFill>
                <a:solidFill>
                  <a:srgbClr val="ffffff"/>
                </a:solidFill>
              </a:uFill>
              <a:latin typeface="Arial"/>
            </a:endParaRPr>
          </a:p>
        </p:txBody>
      </p:sp>
      <p:sp>
        <p:nvSpPr>
          <p:cNvPr id="113" name="CustomShape 2"/>
          <p:cNvSpPr/>
          <p:nvPr/>
        </p:nvSpPr>
        <p:spPr>
          <a:xfrm>
            <a:off x="822960" y="1371600"/>
            <a:ext cx="9325800" cy="363240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After Business problem statement, we need to understand the data like</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is this Data sufficient for the project or not ?</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What are the parameters needed ?</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We should understand whether this problem is Supervised problem or Unsupervised       problem (Depending on the problem statement)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What type of data, we are dealing with like Text, Table format, Image, audio and Video type of data ?</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ea typeface="DejaVu Sans"/>
              </a:rPr>
              <a:t>– </a:t>
            </a:r>
            <a:r>
              <a:rPr b="0" lang="en-US" sz="1800" spc="-1" strike="noStrike">
                <a:solidFill>
                  <a:srgbClr val="000000"/>
                </a:solidFill>
                <a:uFill>
                  <a:solidFill>
                    <a:srgbClr val="ffffff"/>
                  </a:solidFill>
                </a:uFill>
                <a:latin typeface="Arial"/>
                <a:ea typeface="DejaVu Sans"/>
              </a:rPr>
              <a:t>what type of python libraries needed for this project ?</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Slice</Template>
  <TotalTime>35</TotalTime>
  <Application>LibreOffice/5.3.6.1$Linux_X86_64 LibreOffice_project/30$Build-1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2019-01-02T20:36:04Z</dcterms:created>
  <dc:creator>Ivo Marcelino</dc:creator>
  <dc:description/>
  <dc:language>en-US</dc:language>
  <cp:lastModifiedBy/>
  <dcterms:modified xsi:type="dcterms:W3CDTF">2019-01-14T23:40:28Z</dcterms:modified>
  <cp:revision>9</cp:revision>
  <dc:subject/>
  <dc:title>Capstone Project - The Battle of Neighborhoods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