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9" r:id="rId2"/>
    <p:sldId id="258" r:id="rId3"/>
    <p:sldId id="257" r:id="rId4"/>
    <p:sldId id="259" r:id="rId5"/>
    <p:sldId id="272" r:id="rId6"/>
    <p:sldId id="261" r:id="rId7"/>
    <p:sldId id="262" r:id="rId8"/>
    <p:sldId id="260" r:id="rId9"/>
    <p:sldId id="263" r:id="rId10"/>
    <p:sldId id="264" r:id="rId11"/>
    <p:sldId id="265" r:id="rId12"/>
    <p:sldId id="266" r:id="rId13"/>
    <p:sldId id="267" r:id="rId14"/>
    <p:sldId id="273" r:id="rId15"/>
    <p:sldId id="268"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2E9179-F1E3-43BB-B9C0-7CBD51703B71}"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2679124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D2E9179-F1E3-43BB-B9C0-7CBD51703B71}"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176702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D2E9179-F1E3-43BB-B9C0-7CBD51703B71}"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457037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D2E9179-F1E3-43BB-B9C0-7CBD51703B71}"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51933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2E9179-F1E3-43BB-B9C0-7CBD51703B71}"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390591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D2E9179-F1E3-43BB-B9C0-7CBD51703B71}" type="datetimeFigureOut">
              <a:rPr lang="en-US" smtClean="0"/>
              <a:t>9/28/2022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2380693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D2E9179-F1E3-43BB-B9C0-7CBD51703B71}" type="datetimeFigureOut">
              <a:rPr lang="en-US" smtClean="0"/>
              <a:t>9/28/2022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3242572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2E9179-F1E3-43BB-B9C0-7CBD51703B71}"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2673968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2E9179-F1E3-43BB-B9C0-7CBD51703B71}"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2411489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D2E9179-F1E3-43BB-B9C0-7CBD51703B71}"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2640730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2E9179-F1E3-43BB-B9C0-7CBD51703B71}"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579500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2E9179-F1E3-43BB-B9C0-7CBD51703B71}"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131915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2E9179-F1E3-43BB-B9C0-7CBD51703B71}" type="datetimeFigureOut">
              <a:rPr lang="en-US" smtClean="0"/>
              <a:t>9/28/2022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2897249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D2E9179-F1E3-43BB-B9C0-7CBD51703B71}" type="datetimeFigureOut">
              <a:rPr lang="en-US" smtClean="0"/>
              <a:t>9/28/2022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3234365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D2E9179-F1E3-43BB-B9C0-7CBD51703B71}" type="datetimeFigureOut">
              <a:rPr lang="en-US" smtClean="0"/>
              <a:t>9/28/2022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138403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DD2E9179-F1E3-43BB-B9C0-7CBD51703B71}" type="datetimeFigureOut">
              <a:rPr lang="en-US" smtClean="0"/>
              <a:t>9/28/2022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9015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D2E9179-F1E3-43BB-B9C0-7CBD51703B71}"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3682338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D2E9179-F1E3-43BB-B9C0-7CBD51703B71}" type="datetimeFigureOut">
              <a:rPr lang="en-US" smtClean="0"/>
              <a:t>9/28/2022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C788549-2494-40CB-A833-6DDDDF86131B}" type="slidenum">
              <a:rPr lang="en-US" smtClean="0"/>
              <a:t>‹#›</a:t>
            </a:fld>
            <a:endParaRPr lang="en-US"/>
          </a:p>
        </p:txBody>
      </p:sp>
    </p:spTree>
    <p:extLst>
      <p:ext uri="{BB962C8B-B14F-4D97-AF65-F5344CB8AC3E}">
        <p14:creationId xmlns:p14="http://schemas.microsoft.com/office/powerpoint/2010/main" val="388446620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lgn="ctr">
              <a:buNone/>
            </a:pPr>
            <a:r>
              <a:rPr lang="en-IN" sz="4000" dirty="0" smtClean="0"/>
              <a:t>FLIGHT PRICE PRDICTION</a:t>
            </a:r>
            <a:endParaRPr lang="en-US" sz="4000" dirty="0"/>
          </a:p>
        </p:txBody>
      </p:sp>
    </p:spTree>
    <p:extLst>
      <p:ext uri="{BB962C8B-B14F-4D97-AF65-F5344CB8AC3E}">
        <p14:creationId xmlns:p14="http://schemas.microsoft.com/office/powerpoint/2010/main" val="3590341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Model</a:t>
            </a:r>
            <a:endParaRPr lang="en-US" dirty="0"/>
          </a:p>
        </p:txBody>
      </p:sp>
      <p:sp>
        <p:nvSpPr>
          <p:cNvPr id="3" name="Content Placeholder 2"/>
          <p:cNvSpPr>
            <a:spLocks noGrp="1"/>
          </p:cNvSpPr>
          <p:nvPr>
            <p:ph idx="1"/>
          </p:nvPr>
        </p:nvSpPr>
        <p:spPr/>
        <p:txBody>
          <a:bodyPr/>
          <a:lstStyle/>
          <a:p>
            <a:r>
              <a:rPr lang="en-US" dirty="0" smtClean="0"/>
              <a:t>After Scaling the data need to build a model.</a:t>
            </a:r>
          </a:p>
          <a:p>
            <a:r>
              <a:rPr lang="en-US" dirty="0" smtClean="0"/>
              <a:t>For model building using </a:t>
            </a:r>
            <a:r>
              <a:rPr lang="en-IN" dirty="0" err="1"/>
              <a:t>RandomForestRegressor</a:t>
            </a:r>
            <a:r>
              <a:rPr lang="en-US" dirty="0" smtClean="0"/>
              <a:t> (),</a:t>
            </a:r>
            <a:r>
              <a:rPr lang="en-IN" dirty="0"/>
              <a:t> </a:t>
            </a:r>
            <a:r>
              <a:rPr lang="en-IN" dirty="0" err="1"/>
              <a:t>LinearRegression</a:t>
            </a:r>
            <a:r>
              <a:rPr lang="en-US" dirty="0" smtClean="0"/>
              <a:t>(),</a:t>
            </a:r>
            <a:r>
              <a:rPr lang="en-IN" dirty="0"/>
              <a:t> </a:t>
            </a:r>
            <a:r>
              <a:rPr lang="en-IN" dirty="0" err="1"/>
              <a:t>DecisionTreeRegressor</a:t>
            </a:r>
            <a:r>
              <a:rPr lang="en-US" dirty="0" smtClean="0"/>
              <a:t>(),</a:t>
            </a:r>
            <a:r>
              <a:rPr lang="en-IN" dirty="0"/>
              <a:t> </a:t>
            </a:r>
            <a:r>
              <a:rPr lang="en-IN" dirty="0" err="1"/>
              <a:t>KNeighborsRegressor</a:t>
            </a:r>
            <a:r>
              <a:rPr lang="en-IN" dirty="0"/>
              <a:t> </a:t>
            </a:r>
            <a:r>
              <a:rPr lang="en-US" dirty="0" smtClean="0"/>
              <a:t>() are using.</a:t>
            </a:r>
          </a:p>
          <a:p>
            <a:r>
              <a:rPr lang="en-US" dirty="0" smtClean="0"/>
              <a:t>In this used </a:t>
            </a:r>
            <a:r>
              <a:rPr lang="en-IN" dirty="0" err="1"/>
              <a:t>RandomForestRegressor</a:t>
            </a:r>
            <a:r>
              <a:rPr lang="en-US" dirty="0" smtClean="0"/>
              <a:t> method to build the model.</a:t>
            </a:r>
          </a:p>
          <a:p>
            <a:r>
              <a:rPr lang="en-US" dirty="0" smtClean="0"/>
              <a:t>After that splitting the </a:t>
            </a:r>
            <a:r>
              <a:rPr lang="en-US" dirty="0" err="1" smtClean="0"/>
              <a:t>dataframe</a:t>
            </a:r>
            <a:r>
              <a:rPr lang="en-US" dirty="0" smtClean="0"/>
              <a:t> using Train test split method.</a:t>
            </a:r>
          </a:p>
          <a:p>
            <a:r>
              <a:rPr lang="en-US" dirty="0" smtClean="0"/>
              <a:t>In train test split method finding the trained data &amp; testing data and also finding predicted data.</a:t>
            </a:r>
            <a:endParaRPr lang="en-US" dirty="0"/>
          </a:p>
        </p:txBody>
      </p:sp>
    </p:spTree>
    <p:extLst>
      <p:ext uri="{BB962C8B-B14F-4D97-AF65-F5344CB8AC3E}">
        <p14:creationId xmlns:p14="http://schemas.microsoft.com/office/powerpoint/2010/main" val="1999652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a:t>
            </a:r>
            <a:endParaRPr lang="en-US" dirty="0"/>
          </a:p>
        </p:txBody>
      </p:sp>
      <p:sp>
        <p:nvSpPr>
          <p:cNvPr id="3" name="Content Placeholder 2"/>
          <p:cNvSpPr>
            <a:spLocks noGrp="1"/>
          </p:cNvSpPr>
          <p:nvPr>
            <p:ph idx="1"/>
          </p:nvPr>
        </p:nvSpPr>
        <p:spPr/>
        <p:txBody>
          <a:bodyPr/>
          <a:lstStyle/>
          <a:p>
            <a:r>
              <a:rPr lang="en-US" dirty="0" smtClean="0"/>
              <a:t>For this project  </a:t>
            </a:r>
            <a:r>
              <a:rPr lang="en-IN" dirty="0" err="1"/>
              <a:t>RandomForestRegressor</a:t>
            </a:r>
            <a:r>
              <a:rPr lang="en-US" dirty="0" smtClean="0"/>
              <a:t> best method to built the model.</a:t>
            </a:r>
          </a:p>
          <a:p>
            <a:r>
              <a:rPr lang="en-IN" dirty="0"/>
              <a:t>We have achieved approximately 69% accuracy but before when we used </a:t>
            </a:r>
            <a:r>
              <a:rPr lang="en-IN" dirty="0" err="1"/>
              <a:t>RandomForest</a:t>
            </a:r>
            <a:r>
              <a:rPr lang="en-IN" dirty="0"/>
              <a:t> the accuracy was around 73%, that’s the outcome of model </a:t>
            </a:r>
            <a:r>
              <a:rPr lang="en-IN" dirty="0" err="1"/>
              <a:t>hyperparameter</a:t>
            </a:r>
            <a:r>
              <a:rPr lang="en-IN" dirty="0"/>
              <a:t> </a:t>
            </a:r>
            <a:r>
              <a:rPr lang="en-IN" dirty="0" smtClean="0"/>
              <a:t>tuning.</a:t>
            </a:r>
            <a:endParaRPr lang="en-US" dirty="0"/>
          </a:p>
        </p:txBody>
      </p:sp>
      <p:pic>
        <p:nvPicPr>
          <p:cNvPr id="4" name="Picture 3"/>
          <p:cNvPicPr>
            <a:picLocks noChangeAspect="1"/>
          </p:cNvPicPr>
          <p:nvPr/>
        </p:nvPicPr>
        <p:blipFill>
          <a:blip r:embed="rId2"/>
          <a:stretch>
            <a:fillRect/>
          </a:stretch>
        </p:blipFill>
        <p:spPr>
          <a:xfrm>
            <a:off x="5183128" y="3792015"/>
            <a:ext cx="4347037" cy="2976895"/>
          </a:xfrm>
          <a:prstGeom prst="rect">
            <a:avLst/>
          </a:prstGeom>
        </p:spPr>
      </p:pic>
      <p:pic>
        <p:nvPicPr>
          <p:cNvPr id="5" name="Picture 4"/>
          <p:cNvPicPr>
            <a:picLocks noChangeAspect="1"/>
          </p:cNvPicPr>
          <p:nvPr/>
        </p:nvPicPr>
        <p:blipFill>
          <a:blip r:embed="rId3"/>
          <a:stretch>
            <a:fillRect/>
          </a:stretch>
        </p:blipFill>
        <p:spPr>
          <a:xfrm>
            <a:off x="1169814" y="3792015"/>
            <a:ext cx="3493627" cy="2980251"/>
          </a:xfrm>
          <a:prstGeom prst="rect">
            <a:avLst/>
          </a:prstGeom>
        </p:spPr>
      </p:pic>
    </p:spTree>
    <p:extLst>
      <p:ext uri="{BB962C8B-B14F-4D97-AF65-F5344CB8AC3E}">
        <p14:creationId xmlns:p14="http://schemas.microsoft.com/office/powerpoint/2010/main" val="1041175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Validation &amp; </a:t>
            </a:r>
            <a:r>
              <a:rPr lang="en-US" dirty="0" err="1" smtClean="0"/>
              <a:t>gridSearchCV</a:t>
            </a:r>
            <a:endParaRPr lang="en-US" dirty="0"/>
          </a:p>
        </p:txBody>
      </p:sp>
      <p:sp>
        <p:nvSpPr>
          <p:cNvPr id="3" name="Content Placeholder 2"/>
          <p:cNvSpPr>
            <a:spLocks noGrp="1"/>
          </p:cNvSpPr>
          <p:nvPr>
            <p:ph idx="1"/>
          </p:nvPr>
        </p:nvSpPr>
        <p:spPr/>
        <p:txBody>
          <a:bodyPr/>
          <a:lstStyle/>
          <a:p>
            <a:r>
              <a:rPr lang="en-US" dirty="0" smtClean="0"/>
              <a:t>Using cross validation method checking model performance.</a:t>
            </a:r>
          </a:p>
          <a:p>
            <a:r>
              <a:rPr lang="en-US" dirty="0" smtClean="0"/>
              <a:t>After cross validation need to find the best classifier.</a:t>
            </a:r>
          </a:p>
          <a:p>
            <a:r>
              <a:rPr lang="en-US" dirty="0" smtClean="0"/>
              <a:t>For </a:t>
            </a:r>
            <a:r>
              <a:rPr lang="en-US" dirty="0" err="1" smtClean="0"/>
              <a:t>findout</a:t>
            </a:r>
            <a:r>
              <a:rPr lang="en-US" dirty="0" smtClean="0"/>
              <a:t> best </a:t>
            </a:r>
            <a:r>
              <a:rPr lang="en-US" dirty="0" err="1" smtClean="0"/>
              <a:t>regressor</a:t>
            </a:r>
            <a:r>
              <a:rPr lang="en-US" dirty="0" smtClean="0"/>
              <a:t> using </a:t>
            </a:r>
            <a:r>
              <a:rPr lang="en-US" dirty="0" err="1" smtClean="0"/>
              <a:t>RandomizedSerachCV</a:t>
            </a:r>
            <a:r>
              <a:rPr lang="en-US" dirty="0" smtClean="0"/>
              <a:t> method</a:t>
            </a:r>
          </a:p>
          <a:p>
            <a:r>
              <a:rPr lang="en-US" dirty="0" smtClean="0"/>
              <a:t>Using </a:t>
            </a:r>
            <a:r>
              <a:rPr lang="en-US" dirty="0" err="1" smtClean="0"/>
              <a:t>RandomizedSearchCV</a:t>
            </a:r>
            <a:r>
              <a:rPr lang="en-US" dirty="0" smtClean="0"/>
              <a:t> to find out </a:t>
            </a:r>
            <a:r>
              <a:rPr lang="en-US" dirty="0" err="1" smtClean="0"/>
              <a:t>best_params</a:t>
            </a:r>
            <a:r>
              <a:rPr lang="en-US" dirty="0" smtClean="0"/>
              <a:t>_ value</a:t>
            </a:r>
          </a:p>
          <a:p>
            <a:r>
              <a:rPr lang="en-US" dirty="0" smtClean="0"/>
              <a:t>After that need to find out best estimator</a:t>
            </a:r>
          </a:p>
          <a:p>
            <a:r>
              <a:rPr lang="en-US" dirty="0" smtClean="0"/>
              <a:t>Best estimator value is “</a:t>
            </a:r>
            <a:r>
              <a:rPr lang="en-IN" dirty="0" err="1" smtClean="0"/>
              <a:t>RandomForestRegressor</a:t>
            </a:r>
            <a:r>
              <a:rPr lang="en-IN" dirty="0" smtClean="0"/>
              <a:t>” Accuracy Score.</a:t>
            </a:r>
            <a:endParaRPr lang="en-US" dirty="0"/>
          </a:p>
        </p:txBody>
      </p:sp>
    </p:spTree>
    <p:extLst>
      <p:ext uri="{BB962C8B-B14F-4D97-AF65-F5344CB8AC3E}">
        <p14:creationId xmlns:p14="http://schemas.microsoft.com/office/powerpoint/2010/main" val="949712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AUC ROC Curve</a:t>
            </a:r>
            <a:endParaRPr lang="en-US" dirty="0"/>
          </a:p>
        </p:txBody>
      </p:sp>
      <p:sp>
        <p:nvSpPr>
          <p:cNvPr id="3" name="Content Placeholder 2"/>
          <p:cNvSpPr>
            <a:spLocks noGrp="1"/>
          </p:cNvSpPr>
          <p:nvPr>
            <p:ph idx="1"/>
          </p:nvPr>
        </p:nvSpPr>
        <p:spPr/>
        <p:txBody>
          <a:bodyPr/>
          <a:lstStyle/>
          <a:p>
            <a:r>
              <a:rPr lang="en-US" dirty="0" smtClean="0"/>
              <a:t>After completing the steps and process draw the AUC ROC curve.</a:t>
            </a:r>
          </a:p>
          <a:p>
            <a:r>
              <a:rPr lang="en-US" dirty="0" smtClean="0"/>
              <a:t>In AUC ROC Curve its showing the Actual Price &amp; Predicted Price data.</a:t>
            </a:r>
          </a:p>
          <a:p>
            <a:r>
              <a:rPr lang="en-IN" dirty="0" smtClean="0"/>
              <a:t>Below </a:t>
            </a:r>
            <a:r>
              <a:rPr lang="en-IN" dirty="0"/>
              <a:t>drawing AUC ROC Curve for Actual </a:t>
            </a:r>
            <a:r>
              <a:rPr lang="en-IN" dirty="0" smtClean="0"/>
              <a:t>Price </a:t>
            </a:r>
            <a:r>
              <a:rPr lang="en-IN" dirty="0"/>
              <a:t>vs Predicted </a:t>
            </a:r>
            <a:r>
              <a:rPr lang="en-IN" dirty="0" smtClean="0"/>
              <a:t>Price </a:t>
            </a:r>
            <a:r>
              <a:rPr lang="en-IN" dirty="0"/>
              <a:t>using </a:t>
            </a:r>
            <a:r>
              <a:rPr lang="en-IN" dirty="0" err="1" smtClean="0"/>
              <a:t>RandomForestRegression</a:t>
            </a:r>
            <a:r>
              <a:rPr lang="en-IN" dirty="0" smtClean="0"/>
              <a:t> </a:t>
            </a:r>
            <a:r>
              <a:rPr lang="en-IN" dirty="0"/>
              <a:t>method.</a:t>
            </a:r>
            <a:endParaRPr lang="en-US" dirty="0"/>
          </a:p>
          <a:p>
            <a:endParaRPr lang="en-US" dirty="0"/>
          </a:p>
        </p:txBody>
      </p:sp>
      <p:pic>
        <p:nvPicPr>
          <p:cNvPr id="4" name="Picture 3"/>
          <p:cNvPicPr>
            <a:picLocks noChangeAspect="1"/>
          </p:cNvPicPr>
          <p:nvPr/>
        </p:nvPicPr>
        <p:blipFill>
          <a:blip r:embed="rId2"/>
          <a:stretch>
            <a:fillRect/>
          </a:stretch>
        </p:blipFill>
        <p:spPr>
          <a:xfrm>
            <a:off x="8294568" y="3700548"/>
            <a:ext cx="3510569" cy="2855162"/>
          </a:xfrm>
          <a:prstGeom prst="rect">
            <a:avLst/>
          </a:prstGeom>
        </p:spPr>
      </p:pic>
    </p:spTree>
    <p:extLst>
      <p:ext uri="{BB962C8B-B14F-4D97-AF65-F5344CB8AC3E}">
        <p14:creationId xmlns:p14="http://schemas.microsoft.com/office/powerpoint/2010/main" val="3188471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Interpretation of the Results</a:t>
            </a:r>
            <a:r>
              <a:rPr lang="en-US" dirty="0"/>
              <a:t/>
            </a:r>
            <a:br>
              <a:rPr lang="en-US" dirty="0"/>
            </a:br>
            <a:endParaRPr lang="en-US" dirty="0"/>
          </a:p>
        </p:txBody>
      </p:sp>
      <p:sp>
        <p:nvSpPr>
          <p:cNvPr id="3" name="Content Placeholder 2"/>
          <p:cNvSpPr>
            <a:spLocks noGrp="1"/>
          </p:cNvSpPr>
          <p:nvPr>
            <p:ph idx="1"/>
          </p:nvPr>
        </p:nvSpPr>
        <p:spPr/>
        <p:txBody>
          <a:bodyPr/>
          <a:lstStyle/>
          <a:p>
            <a:r>
              <a:rPr lang="en-IN" dirty="0"/>
              <a:t>After Building a model need to Regularization technique for model </a:t>
            </a:r>
            <a:r>
              <a:rPr lang="en-IN" dirty="0" smtClean="0"/>
              <a:t>checking.</a:t>
            </a:r>
          </a:p>
          <a:p>
            <a:r>
              <a:rPr lang="en-IN" dirty="0"/>
              <a:t>After Regularization a model need to Ensemble technique for model checking</a:t>
            </a:r>
            <a:endParaRPr lang="en-US" dirty="0"/>
          </a:p>
        </p:txBody>
      </p:sp>
      <p:pic>
        <p:nvPicPr>
          <p:cNvPr id="4" name="Picture 3"/>
          <p:cNvPicPr/>
          <p:nvPr/>
        </p:nvPicPr>
        <p:blipFill>
          <a:blip r:embed="rId2"/>
          <a:stretch>
            <a:fillRect/>
          </a:stretch>
        </p:blipFill>
        <p:spPr>
          <a:xfrm>
            <a:off x="1221290" y="3588326"/>
            <a:ext cx="4127182" cy="2859743"/>
          </a:xfrm>
          <a:prstGeom prst="rect">
            <a:avLst/>
          </a:prstGeom>
        </p:spPr>
      </p:pic>
      <p:pic>
        <p:nvPicPr>
          <p:cNvPr id="5" name="Picture 4"/>
          <p:cNvPicPr/>
          <p:nvPr/>
        </p:nvPicPr>
        <p:blipFill>
          <a:blip r:embed="rId3"/>
          <a:stretch>
            <a:fillRect/>
          </a:stretch>
        </p:blipFill>
        <p:spPr>
          <a:xfrm>
            <a:off x="5719156" y="3588326"/>
            <a:ext cx="3915296" cy="2859743"/>
          </a:xfrm>
          <a:prstGeom prst="rect">
            <a:avLst/>
          </a:prstGeom>
        </p:spPr>
      </p:pic>
    </p:spTree>
    <p:extLst>
      <p:ext uri="{BB962C8B-B14F-4D97-AF65-F5344CB8AC3E}">
        <p14:creationId xmlns:p14="http://schemas.microsoft.com/office/powerpoint/2010/main" val="716229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0000" lnSpcReduction="20000"/>
          </a:bodyPr>
          <a:lstStyle/>
          <a:p>
            <a:pPr marL="0" lvl="0" indent="0">
              <a:buNone/>
            </a:pPr>
            <a:r>
              <a:rPr lang="en-IN" dirty="0"/>
              <a:t>Key Findings and Conclusions of the Study</a:t>
            </a:r>
            <a:endParaRPr lang="en-US" dirty="0"/>
          </a:p>
          <a:p>
            <a:r>
              <a:rPr lang="en-IN" dirty="0"/>
              <a:t>Using different models for </a:t>
            </a:r>
            <a:r>
              <a:rPr lang="en-IN" dirty="0" smtClean="0"/>
              <a:t>Flight </a:t>
            </a:r>
            <a:r>
              <a:rPr lang="en-IN" dirty="0"/>
              <a:t>Price prediction. Four different types of Machine Learning methods including </a:t>
            </a:r>
            <a:r>
              <a:rPr lang="en-IN" dirty="0" err="1"/>
              <a:t>RandomForestRegressor</a:t>
            </a:r>
            <a:r>
              <a:rPr lang="en-IN" dirty="0"/>
              <a:t>,  </a:t>
            </a:r>
            <a:r>
              <a:rPr lang="en-IN" dirty="0" err="1"/>
              <a:t>LinearRegression</a:t>
            </a:r>
            <a:r>
              <a:rPr lang="en-IN" dirty="0"/>
              <a:t>, </a:t>
            </a:r>
            <a:r>
              <a:rPr lang="en-IN" dirty="0" err="1"/>
              <a:t>DecisionTreeRegressor</a:t>
            </a:r>
            <a:r>
              <a:rPr lang="en-IN" dirty="0"/>
              <a:t>, </a:t>
            </a:r>
            <a:r>
              <a:rPr lang="en-IN" dirty="0" err="1"/>
              <a:t>KNeighborsRegressor</a:t>
            </a:r>
            <a:r>
              <a:rPr lang="en-IN" dirty="0"/>
              <a:t>  are compared and </a:t>
            </a:r>
            <a:r>
              <a:rPr lang="en-IN" dirty="0" err="1"/>
              <a:t>analyzed</a:t>
            </a:r>
            <a:r>
              <a:rPr lang="en-IN" dirty="0"/>
              <a:t> for optimal solutions. Even though all of those methods achieved desirable results, different models have their own pros and cons. The Random Forest method has the lowest error on the training set but is prone to be overfitting. So using </a:t>
            </a:r>
            <a:r>
              <a:rPr lang="en-IN" dirty="0" err="1"/>
              <a:t>RandomForestRegressor</a:t>
            </a:r>
            <a:r>
              <a:rPr lang="en-IN" dirty="0"/>
              <a:t> method draw the AUC ROC Curve</a:t>
            </a:r>
            <a:r>
              <a:rPr lang="en-IN" dirty="0" smtClean="0"/>
              <a:t>. </a:t>
            </a:r>
            <a:endParaRPr lang="en-US" dirty="0"/>
          </a:p>
          <a:p>
            <a:pPr marL="0" lvl="0" indent="0">
              <a:buNone/>
            </a:pPr>
            <a:r>
              <a:rPr lang="en-IN" dirty="0"/>
              <a:t>Learning Outcomes of the Study in respect of Data Science</a:t>
            </a:r>
            <a:endParaRPr lang="en-US" dirty="0"/>
          </a:p>
          <a:p>
            <a:r>
              <a:rPr lang="en-IN" dirty="0"/>
              <a:t>As we checked in dataset present </a:t>
            </a:r>
            <a:r>
              <a:rPr lang="en-IN" dirty="0" smtClean="0"/>
              <a:t>no null values.</a:t>
            </a:r>
            <a:endParaRPr lang="en-US" dirty="0"/>
          </a:p>
          <a:p>
            <a:r>
              <a:rPr lang="en-IN" dirty="0" smtClean="0"/>
              <a:t>Visualizing </a:t>
            </a:r>
            <a:r>
              <a:rPr lang="en-IN" dirty="0"/>
              <a:t>the categorical data using </a:t>
            </a:r>
            <a:r>
              <a:rPr lang="en-IN" dirty="0" err="1"/>
              <a:t>countplot</a:t>
            </a:r>
            <a:r>
              <a:rPr lang="en-IN" dirty="0"/>
              <a:t>.</a:t>
            </a:r>
            <a:endParaRPr lang="en-US" dirty="0"/>
          </a:p>
          <a:p>
            <a:r>
              <a:rPr lang="en-IN" dirty="0"/>
              <a:t>Converted Categorical data into numerical data using Encoder method.</a:t>
            </a:r>
            <a:endParaRPr lang="en-US" dirty="0"/>
          </a:p>
          <a:p>
            <a:r>
              <a:rPr lang="en-IN" dirty="0"/>
              <a:t>After this </a:t>
            </a:r>
            <a:r>
              <a:rPr lang="en-IN" dirty="0" smtClean="0"/>
              <a:t>no need checked </a:t>
            </a:r>
            <a:r>
              <a:rPr lang="en-IN" dirty="0"/>
              <a:t>Skewness &amp; </a:t>
            </a:r>
            <a:r>
              <a:rPr lang="en-IN" dirty="0" smtClean="0"/>
              <a:t>Outliers due to </a:t>
            </a:r>
            <a:r>
              <a:rPr lang="en-IN" dirty="0" err="1" smtClean="0"/>
              <a:t>Catgorical</a:t>
            </a:r>
            <a:r>
              <a:rPr lang="en-IN" dirty="0" smtClean="0"/>
              <a:t> data.</a:t>
            </a:r>
            <a:endParaRPr lang="en-US" dirty="0"/>
          </a:p>
          <a:p>
            <a:r>
              <a:rPr lang="en-IN" dirty="0" smtClean="0"/>
              <a:t>As </a:t>
            </a:r>
            <a:r>
              <a:rPr lang="en-IN" dirty="0"/>
              <a:t>observed no need to do skewness &amp; outliers checking if present many columns as Categorical data.</a:t>
            </a:r>
            <a:endParaRPr lang="en-US" dirty="0"/>
          </a:p>
          <a:p>
            <a:r>
              <a:rPr lang="en-IN" dirty="0"/>
              <a:t>After all this split the data into train &amp; test split.</a:t>
            </a:r>
            <a:endParaRPr lang="en-US" dirty="0"/>
          </a:p>
          <a:p>
            <a:pPr marL="0" indent="0">
              <a:buNone/>
            </a:pPr>
            <a:endParaRPr lang="en-US" dirty="0"/>
          </a:p>
        </p:txBody>
      </p:sp>
    </p:spTree>
    <p:extLst>
      <p:ext uri="{BB962C8B-B14F-4D97-AF65-F5344CB8AC3E}">
        <p14:creationId xmlns:p14="http://schemas.microsoft.com/office/powerpoint/2010/main" val="2858573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IN" dirty="0"/>
              <a:t>As checked dataset we used </a:t>
            </a:r>
            <a:r>
              <a:rPr lang="en-IN" dirty="0" smtClean="0"/>
              <a:t>Regression </a:t>
            </a:r>
            <a:r>
              <a:rPr lang="en-IN" dirty="0"/>
              <a:t>method due </a:t>
            </a:r>
            <a:r>
              <a:rPr lang="en-IN" dirty="0" smtClean="0"/>
              <a:t>regression </a:t>
            </a:r>
            <a:r>
              <a:rPr lang="en-IN" dirty="0"/>
              <a:t>data &amp; more independent columns are related to </a:t>
            </a:r>
            <a:r>
              <a:rPr lang="en-IN" dirty="0" err="1"/>
              <a:t>depedent</a:t>
            </a:r>
            <a:r>
              <a:rPr lang="en-IN" dirty="0"/>
              <a:t> column.</a:t>
            </a:r>
            <a:endParaRPr lang="en-US" dirty="0"/>
          </a:p>
          <a:p>
            <a:r>
              <a:rPr lang="en-IN" dirty="0"/>
              <a:t>After we applied </a:t>
            </a:r>
            <a:r>
              <a:rPr lang="en-IN" dirty="0" smtClean="0"/>
              <a:t>Regression </a:t>
            </a:r>
            <a:r>
              <a:rPr lang="en-IN" dirty="0"/>
              <a:t>methods like </a:t>
            </a:r>
            <a:r>
              <a:rPr lang="en-IN" dirty="0" err="1"/>
              <a:t>RandomForestRegressor</a:t>
            </a:r>
            <a:r>
              <a:rPr lang="en-IN" dirty="0" smtClean="0"/>
              <a:t>, </a:t>
            </a:r>
            <a:r>
              <a:rPr lang="en-IN" dirty="0" err="1"/>
              <a:t>LinearRegression</a:t>
            </a:r>
            <a:r>
              <a:rPr lang="en-IN" dirty="0" smtClean="0"/>
              <a:t>, </a:t>
            </a:r>
            <a:r>
              <a:rPr lang="en-IN" dirty="0" err="1"/>
              <a:t>DecisionTreeRegressor</a:t>
            </a:r>
            <a:r>
              <a:rPr lang="en-IN" dirty="0" smtClean="0"/>
              <a:t>, </a:t>
            </a:r>
            <a:r>
              <a:rPr lang="en-IN" dirty="0" err="1"/>
              <a:t>KNeighborsRegressor</a:t>
            </a:r>
            <a:r>
              <a:rPr lang="en-IN" dirty="0"/>
              <a:t> </a:t>
            </a:r>
            <a:r>
              <a:rPr lang="en-IN" dirty="0" smtClean="0"/>
              <a:t>.</a:t>
            </a:r>
            <a:endParaRPr lang="en-US" dirty="0"/>
          </a:p>
          <a:p>
            <a:r>
              <a:rPr lang="en-IN" dirty="0"/>
              <a:t>After checked Cross validation train &amp; test accuracy is good for </a:t>
            </a:r>
            <a:r>
              <a:rPr lang="en-IN" dirty="0" err="1"/>
              <a:t>RandomForestRegressor</a:t>
            </a:r>
            <a:r>
              <a:rPr lang="en-IN" dirty="0"/>
              <a:t> method.</a:t>
            </a:r>
            <a:endParaRPr lang="en-US" dirty="0"/>
          </a:p>
          <a:p>
            <a:r>
              <a:rPr lang="en-IN" dirty="0"/>
              <a:t>After Regularization the data difference between r2 score &amp; </a:t>
            </a:r>
            <a:r>
              <a:rPr lang="en-IN" dirty="0" err="1"/>
              <a:t>cross_val_score</a:t>
            </a:r>
            <a:r>
              <a:rPr lang="en-IN" dirty="0"/>
              <a:t> is very less so random forest is best method.</a:t>
            </a:r>
            <a:endParaRPr lang="en-US" dirty="0"/>
          </a:p>
          <a:p>
            <a:pPr marL="0" indent="0">
              <a:buNone/>
            </a:pPr>
            <a:endParaRPr lang="en-US" dirty="0"/>
          </a:p>
        </p:txBody>
      </p:sp>
    </p:spTree>
    <p:extLst>
      <p:ext uri="{BB962C8B-B14F-4D97-AF65-F5344CB8AC3E}">
        <p14:creationId xmlns:p14="http://schemas.microsoft.com/office/powerpoint/2010/main" val="2272599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marL="0" lvl="0" indent="0">
              <a:buNone/>
            </a:pPr>
            <a:r>
              <a:rPr lang="en-IN" dirty="0"/>
              <a:t>Limitations of this work and Scope for Future Work</a:t>
            </a:r>
            <a:endParaRPr lang="en-US" dirty="0"/>
          </a:p>
          <a:p>
            <a:r>
              <a:rPr lang="en-IN" dirty="0"/>
              <a:t>The used pre-processing methods do help in the prediction accuracy. However, experimenting with different combination of pre-processing methods to achieve better prediction accuracy.</a:t>
            </a:r>
            <a:endParaRPr lang="en-US" dirty="0"/>
          </a:p>
          <a:p>
            <a:r>
              <a:rPr lang="en-IN" dirty="0"/>
              <a:t>Make available features in combining the features and predict it may be improved performance.</a:t>
            </a:r>
            <a:endParaRPr lang="en-US" dirty="0"/>
          </a:p>
          <a:p>
            <a:r>
              <a:rPr lang="en-IN" dirty="0"/>
              <a:t>The factors have been studied is weak correlation with </a:t>
            </a:r>
            <a:r>
              <a:rPr lang="en-IN" dirty="0" smtClean="0"/>
              <a:t>Price.</a:t>
            </a:r>
            <a:endParaRPr lang="en-US" dirty="0"/>
          </a:p>
          <a:p>
            <a:endParaRPr lang="en-US" dirty="0"/>
          </a:p>
        </p:txBody>
      </p:sp>
      <p:pic>
        <p:nvPicPr>
          <p:cNvPr id="4" name="Picture 3"/>
          <p:cNvPicPr/>
          <p:nvPr/>
        </p:nvPicPr>
        <p:blipFill>
          <a:blip r:embed="rId2"/>
          <a:stretch>
            <a:fillRect/>
          </a:stretch>
        </p:blipFill>
        <p:spPr>
          <a:xfrm>
            <a:off x="7514706" y="58506"/>
            <a:ext cx="4489508" cy="2493501"/>
          </a:xfrm>
          <a:prstGeom prst="rect">
            <a:avLst/>
          </a:prstGeom>
        </p:spPr>
      </p:pic>
    </p:spTree>
    <p:extLst>
      <p:ext uri="{BB962C8B-B14F-4D97-AF65-F5344CB8AC3E}">
        <p14:creationId xmlns:p14="http://schemas.microsoft.com/office/powerpoint/2010/main" val="2106085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ACKNOWLEDGMENT</a:t>
            </a:r>
            <a:endParaRPr lang="en-US" dirty="0"/>
          </a:p>
        </p:txBody>
      </p:sp>
      <p:sp>
        <p:nvSpPr>
          <p:cNvPr id="3" name="Content Placeholder 2"/>
          <p:cNvSpPr>
            <a:spLocks noGrp="1"/>
          </p:cNvSpPr>
          <p:nvPr>
            <p:ph idx="1"/>
          </p:nvPr>
        </p:nvSpPr>
        <p:spPr/>
        <p:txBody>
          <a:bodyPr/>
          <a:lstStyle/>
          <a:p>
            <a:r>
              <a:rPr lang="en-IN" dirty="0"/>
              <a:t>I take great pleasure to thank and acknowledgement the allowance by Data Trained Education and permission by Flip </a:t>
            </a:r>
            <a:r>
              <a:rPr lang="en-IN" dirty="0" err="1"/>
              <a:t>Robo</a:t>
            </a:r>
            <a:r>
              <a:rPr lang="en-IN" dirty="0"/>
              <a:t>. I extend whole hearted thanks to them I worked and learned a lot and sharing me the knowledge and experience</a:t>
            </a:r>
            <a:r>
              <a:rPr lang="en-IN" dirty="0" smtClean="0"/>
              <a:t>.</a:t>
            </a:r>
            <a:r>
              <a:rPr lang="en-IN" dirty="0"/>
              <a:t> </a:t>
            </a:r>
            <a:endParaRPr lang="en-US" dirty="0"/>
          </a:p>
          <a:p>
            <a:r>
              <a:rPr lang="en-IN" dirty="0"/>
              <a:t>Data Trained Education and Flip </a:t>
            </a:r>
            <a:r>
              <a:rPr lang="en-IN" dirty="0" err="1"/>
              <a:t>Robo</a:t>
            </a:r>
            <a:r>
              <a:rPr lang="en-IN" dirty="0"/>
              <a:t> provided training is the very important to completion of </a:t>
            </a:r>
            <a:r>
              <a:rPr lang="en-IN"/>
              <a:t>project</a:t>
            </a:r>
            <a:r>
              <a:rPr lang="en-IN" smtClean="0"/>
              <a:t>.</a:t>
            </a:r>
            <a:endParaRPr lang="en-US" dirty="0"/>
          </a:p>
        </p:txBody>
      </p:sp>
    </p:spTree>
    <p:extLst>
      <p:ext uri="{BB962C8B-B14F-4D97-AF65-F5344CB8AC3E}">
        <p14:creationId xmlns:p14="http://schemas.microsoft.com/office/powerpoint/2010/main" val="685058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endParaRPr lang="en-US" dirty="0"/>
          </a:p>
        </p:txBody>
      </p:sp>
      <p:sp>
        <p:nvSpPr>
          <p:cNvPr id="3" name="Content Placeholder 2"/>
          <p:cNvSpPr>
            <a:spLocks noGrp="1"/>
          </p:cNvSpPr>
          <p:nvPr>
            <p:ph idx="1"/>
          </p:nvPr>
        </p:nvSpPr>
        <p:spPr/>
        <p:txBody>
          <a:bodyPr>
            <a:normAutofit fontScale="70000" lnSpcReduction="20000"/>
          </a:bodyPr>
          <a:lstStyle/>
          <a:p>
            <a:pPr marL="0" lvl="0" indent="0">
              <a:buNone/>
            </a:pPr>
            <a:r>
              <a:rPr lang="en-IN" dirty="0"/>
              <a:t>Business Problem Framing</a:t>
            </a:r>
            <a:endParaRPr lang="en-US" dirty="0"/>
          </a:p>
          <a:p>
            <a:r>
              <a:rPr lang="en-IN" dirty="0"/>
              <a:t>The tourism industry is changing fast and this is attracting a lot more </a:t>
            </a:r>
            <a:r>
              <a:rPr lang="en-IN" dirty="0" err="1"/>
              <a:t>travelers</a:t>
            </a:r>
            <a:r>
              <a:rPr lang="en-IN" dirty="0"/>
              <a:t> each year. The airline industry is considered as one of the most sophisticated industry in using complex pricing strategies. Now-a-days flight prices are quite unpredictable</a:t>
            </a:r>
            <a:r>
              <a:rPr lang="en-IN" dirty="0" smtClean="0"/>
              <a:t>.</a:t>
            </a:r>
            <a:endParaRPr lang="en-US" dirty="0"/>
          </a:p>
          <a:p>
            <a:pPr marL="0" lvl="0" indent="0">
              <a:buNone/>
            </a:pPr>
            <a:r>
              <a:rPr lang="en-IN" dirty="0"/>
              <a:t>Conceptual Background of the Domain Problem</a:t>
            </a:r>
            <a:endParaRPr lang="en-US" dirty="0"/>
          </a:p>
          <a:p>
            <a:r>
              <a:rPr lang="en-IN" dirty="0"/>
              <a:t>The ticket prices change frequently. Customers are seeking to get the lowest price for their ticket, while airline companies are trying to keep their overall revenue as high as possible</a:t>
            </a:r>
            <a:r>
              <a:rPr lang="en-IN" dirty="0" smtClean="0"/>
              <a:t>. </a:t>
            </a:r>
            <a:endParaRPr lang="en-US" dirty="0"/>
          </a:p>
          <a:p>
            <a:pPr marL="0" lvl="0" indent="0">
              <a:buNone/>
            </a:pPr>
            <a:r>
              <a:rPr lang="en-IN" dirty="0"/>
              <a:t>Review of Literature</a:t>
            </a:r>
            <a:endParaRPr lang="en-US" dirty="0"/>
          </a:p>
          <a:p>
            <a:r>
              <a:rPr lang="en-IN" dirty="0"/>
              <a:t>Anyone who has booked a flight ticket knows how unexpectedly the prices vary. The cheapest available ticket on a given flight gets more and less expensive over time. This usually happens as an attempt to maximize revenue based on - 1. Time of purchase patterns (making sure last-minute purchases are expensive) 2. Keeping the flight as full as they want it (raising prices on a flight which is filling up in order to reduce sales and hold back inventory for those expensive last-minute expensive purchases)</a:t>
            </a:r>
            <a:r>
              <a:rPr lang="en-IN" dirty="0" smtClean="0"/>
              <a:t>. </a:t>
            </a:r>
            <a:endParaRPr lang="en-US" dirty="0"/>
          </a:p>
          <a:p>
            <a:pPr marL="0" lvl="0" indent="0">
              <a:buNone/>
            </a:pPr>
            <a:r>
              <a:rPr lang="en-IN" dirty="0"/>
              <a:t>Motivation for the Problem </a:t>
            </a:r>
            <a:r>
              <a:rPr lang="en-IN" dirty="0" smtClean="0"/>
              <a:t>Undertaken</a:t>
            </a:r>
            <a:endParaRPr lang="en-US" dirty="0"/>
          </a:p>
          <a:p>
            <a:r>
              <a:rPr lang="en-IN" dirty="0"/>
              <a:t>Using technology it is actually possible to reduce the uncertainty of flight prices. So here we will be predicting the flight prices using efficient machine learning </a:t>
            </a:r>
            <a:r>
              <a:rPr lang="en-IN" dirty="0" smtClean="0"/>
              <a:t>techniques.</a:t>
            </a:r>
            <a:endParaRPr lang="en-US" dirty="0"/>
          </a:p>
        </p:txBody>
      </p:sp>
    </p:spTree>
    <p:extLst>
      <p:ext uri="{BB962C8B-B14F-4D97-AF65-F5344CB8AC3E}">
        <p14:creationId xmlns:p14="http://schemas.microsoft.com/office/powerpoint/2010/main" val="1589520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Analytical Problem Framing</a:t>
            </a:r>
            <a:endParaRPr lang="en-US" dirty="0"/>
          </a:p>
        </p:txBody>
      </p:sp>
      <p:sp>
        <p:nvSpPr>
          <p:cNvPr id="3" name="Content Placeholder 2"/>
          <p:cNvSpPr>
            <a:spLocks noGrp="1"/>
          </p:cNvSpPr>
          <p:nvPr>
            <p:ph idx="1"/>
          </p:nvPr>
        </p:nvSpPr>
        <p:spPr/>
        <p:txBody>
          <a:bodyPr/>
          <a:lstStyle/>
          <a:p>
            <a:pPr marL="0" lvl="0" indent="0">
              <a:buNone/>
            </a:pPr>
            <a:r>
              <a:rPr lang="en-IN" dirty="0"/>
              <a:t>Mathematical/ Analytical </a:t>
            </a:r>
            <a:r>
              <a:rPr lang="en-IN" dirty="0" err="1"/>
              <a:t>Modeling</a:t>
            </a:r>
            <a:r>
              <a:rPr lang="en-IN" dirty="0"/>
              <a:t> of the Problem</a:t>
            </a:r>
            <a:endParaRPr lang="en-US" dirty="0"/>
          </a:p>
          <a:p>
            <a:r>
              <a:rPr lang="en-IN" dirty="0"/>
              <a:t>This dataset contains information about Flight listed on https://www.makemytrip.com. This data can be used for a lot of purposes such as price prediction to exemplify the use of Random Forest regression in Machine Learning</a:t>
            </a:r>
            <a:r>
              <a:rPr lang="en-IN" dirty="0" smtClean="0"/>
              <a:t>.</a:t>
            </a:r>
            <a:endParaRPr lang="en-US" dirty="0"/>
          </a:p>
          <a:p>
            <a:pPr marL="0" lvl="0" indent="0">
              <a:buNone/>
            </a:pPr>
            <a:r>
              <a:rPr lang="en-IN" dirty="0"/>
              <a:t>Data Sources and their formats</a:t>
            </a:r>
            <a:endParaRPr lang="en-US" dirty="0"/>
          </a:p>
          <a:p>
            <a:r>
              <a:rPr lang="en-IN" dirty="0"/>
              <a:t>I have used the data from </a:t>
            </a:r>
            <a:r>
              <a:rPr lang="en-IN" dirty="0" smtClean="0"/>
              <a:t>Flight Price with </a:t>
            </a:r>
            <a:r>
              <a:rPr lang="en-IN" dirty="0"/>
              <a:t>the aim of building and comparing several </a:t>
            </a:r>
            <a:r>
              <a:rPr lang="en-IN" dirty="0" smtClean="0"/>
              <a:t>Flight Price prediction </a:t>
            </a:r>
            <a:r>
              <a:rPr lang="en-IN" dirty="0"/>
              <a:t>models</a:t>
            </a:r>
            <a:r>
              <a:rPr lang="en-IN" dirty="0" smtClean="0"/>
              <a:t>.</a:t>
            </a:r>
            <a:endParaRPr lang="en-US" dirty="0"/>
          </a:p>
        </p:txBody>
      </p:sp>
    </p:spTree>
    <p:extLst>
      <p:ext uri="{BB962C8B-B14F-4D97-AF65-F5344CB8AC3E}">
        <p14:creationId xmlns:p14="http://schemas.microsoft.com/office/powerpoint/2010/main" val="31342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 &amp; Formats</a:t>
            </a:r>
            <a:endParaRPr lang="en-US" dirty="0"/>
          </a:p>
        </p:txBody>
      </p:sp>
      <p:sp>
        <p:nvSpPr>
          <p:cNvPr id="5" name="Content Placeholder 4"/>
          <p:cNvSpPr>
            <a:spLocks noGrp="1"/>
          </p:cNvSpPr>
          <p:nvPr>
            <p:ph idx="1"/>
          </p:nvPr>
        </p:nvSpPr>
        <p:spPr/>
        <p:txBody>
          <a:bodyPr/>
          <a:lstStyle/>
          <a:p>
            <a:pPr marL="0" indent="0">
              <a:buNone/>
            </a:pPr>
            <a:r>
              <a:rPr lang="en-US" dirty="0" smtClean="0"/>
              <a:t>Collected dataset using scrapping the data as below:</a:t>
            </a:r>
          </a:p>
          <a:p>
            <a:pPr marL="0" indent="0">
              <a:buNone/>
            </a:pPr>
            <a:endParaRPr lang="en-US" dirty="0"/>
          </a:p>
        </p:txBody>
      </p:sp>
      <p:pic>
        <p:nvPicPr>
          <p:cNvPr id="3" name="Picture 2"/>
          <p:cNvPicPr>
            <a:picLocks noChangeAspect="1"/>
          </p:cNvPicPr>
          <p:nvPr/>
        </p:nvPicPr>
        <p:blipFill>
          <a:blip r:embed="rId2"/>
          <a:stretch>
            <a:fillRect/>
          </a:stretch>
        </p:blipFill>
        <p:spPr>
          <a:xfrm>
            <a:off x="1776784" y="2624436"/>
            <a:ext cx="5762859" cy="3052444"/>
          </a:xfrm>
          <a:prstGeom prst="rect">
            <a:avLst/>
          </a:prstGeom>
        </p:spPr>
      </p:pic>
    </p:spTree>
    <p:extLst>
      <p:ext uri="{BB962C8B-B14F-4D97-AF65-F5344CB8AC3E}">
        <p14:creationId xmlns:p14="http://schemas.microsoft.com/office/powerpoint/2010/main" val="2142817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 steps and visualizations</a:t>
            </a:r>
            <a:br>
              <a:rPr lang="en-US" dirty="0"/>
            </a:br>
            <a:endParaRPr lang="en-US" dirty="0"/>
          </a:p>
        </p:txBody>
      </p:sp>
      <p:sp>
        <p:nvSpPr>
          <p:cNvPr id="3" name="Content Placeholder 2"/>
          <p:cNvSpPr>
            <a:spLocks noGrp="1"/>
          </p:cNvSpPr>
          <p:nvPr>
            <p:ph idx="1"/>
          </p:nvPr>
        </p:nvSpPr>
        <p:spPr/>
        <p:txBody>
          <a:bodyPr/>
          <a:lstStyle/>
          <a:p>
            <a:r>
              <a:rPr lang="en-US" dirty="0"/>
              <a:t>After null values and encoding the data moving to the EDA steps and visualization.</a:t>
            </a:r>
          </a:p>
          <a:p>
            <a:r>
              <a:rPr lang="en-US" dirty="0"/>
              <a:t>In visualization it visualize the data in easy format.</a:t>
            </a:r>
          </a:p>
          <a:p>
            <a:r>
              <a:rPr lang="en-US" dirty="0"/>
              <a:t>In visualization, comparing the feature and target value in a plot.</a:t>
            </a:r>
          </a:p>
          <a:p>
            <a:r>
              <a:rPr lang="en-US" dirty="0"/>
              <a:t>For plotting the data in this project used </a:t>
            </a:r>
            <a:r>
              <a:rPr lang="en-US" dirty="0" smtClean="0"/>
              <a:t>Count </a:t>
            </a:r>
            <a:r>
              <a:rPr lang="en-US" dirty="0"/>
              <a:t>plot &amp; scatter plot</a:t>
            </a:r>
            <a:r>
              <a:rPr lang="en-US" dirty="0" smtClean="0"/>
              <a:t>.</a:t>
            </a:r>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321454" y="4076698"/>
            <a:ext cx="2796713" cy="2275355"/>
          </a:xfrm>
          <a:prstGeom prst="rect">
            <a:avLst/>
          </a:prstGeom>
        </p:spPr>
      </p:pic>
      <p:pic>
        <p:nvPicPr>
          <p:cNvPr id="5" name="Picture 4"/>
          <p:cNvPicPr>
            <a:picLocks noChangeAspect="1"/>
          </p:cNvPicPr>
          <p:nvPr/>
        </p:nvPicPr>
        <p:blipFill>
          <a:blip r:embed="rId3"/>
          <a:stretch>
            <a:fillRect/>
          </a:stretch>
        </p:blipFill>
        <p:spPr>
          <a:xfrm>
            <a:off x="6394363" y="4076698"/>
            <a:ext cx="2816139" cy="2275355"/>
          </a:xfrm>
          <a:prstGeom prst="rect">
            <a:avLst/>
          </a:prstGeom>
        </p:spPr>
      </p:pic>
    </p:spTree>
    <p:extLst>
      <p:ext uri="{BB962C8B-B14F-4D97-AF65-F5344CB8AC3E}">
        <p14:creationId xmlns:p14="http://schemas.microsoft.com/office/powerpoint/2010/main" val="1764345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endParaRPr lang="en-US" dirty="0" smtClean="0"/>
          </a:p>
          <a:p>
            <a:r>
              <a:rPr lang="en-US" dirty="0" smtClean="0"/>
              <a:t>After visualizing the data checking correlation between the feature and target variable data.</a:t>
            </a:r>
          </a:p>
          <a:p>
            <a:r>
              <a:rPr lang="en-US" dirty="0" smtClean="0"/>
              <a:t>In this some of the variables are highly correlated target variable.</a:t>
            </a:r>
          </a:p>
          <a:p>
            <a:r>
              <a:rPr lang="en-US" dirty="0" smtClean="0"/>
              <a:t>For correlation checking using </a:t>
            </a:r>
            <a:r>
              <a:rPr lang="en-US" dirty="0" err="1" smtClean="0"/>
              <a:t>heatmap</a:t>
            </a:r>
            <a:r>
              <a:rPr lang="en-US" dirty="0" smtClean="0"/>
              <a:t> correlation method</a:t>
            </a:r>
          </a:p>
          <a:p>
            <a:pPr lvl="0"/>
            <a:r>
              <a:rPr lang="en-US" dirty="0" err="1" smtClean="0"/>
              <a:t>FlightName</a:t>
            </a:r>
            <a:r>
              <a:rPr lang="en-US" dirty="0" smtClean="0"/>
              <a:t> </a:t>
            </a:r>
            <a:r>
              <a:rPr lang="en-US" dirty="0"/>
              <a:t>and Price features are highly correlated with each </a:t>
            </a:r>
            <a:r>
              <a:rPr lang="en-US" dirty="0" smtClean="0"/>
              <a:t>other</a:t>
            </a:r>
            <a:r>
              <a:rPr lang="en-US" dirty="0"/>
              <a:t>.</a:t>
            </a:r>
          </a:p>
          <a:p>
            <a:pPr lvl="0"/>
            <a:r>
              <a:rPr lang="en-US" dirty="0" err="1" smtClean="0"/>
              <a:t>SourceName_From</a:t>
            </a:r>
            <a:r>
              <a:rPr lang="en-US" dirty="0" smtClean="0"/>
              <a:t> </a:t>
            </a:r>
            <a:r>
              <a:rPr lang="en-US" dirty="0"/>
              <a:t>and Price features are highly correlated with each other.</a:t>
            </a:r>
          </a:p>
          <a:p>
            <a:pPr lvl="0"/>
            <a:r>
              <a:rPr lang="en-US" dirty="0" err="1" smtClean="0"/>
              <a:t>Destinatiojn</a:t>
            </a:r>
            <a:r>
              <a:rPr lang="en-US" dirty="0" smtClean="0"/>
              <a:t> </a:t>
            </a:r>
            <a:r>
              <a:rPr lang="en-US" dirty="0"/>
              <a:t>and Price columns are highly correlated with each other.</a:t>
            </a:r>
          </a:p>
          <a:p>
            <a:pPr lvl="0"/>
            <a:r>
              <a:rPr lang="en-US" dirty="0" err="1" smtClean="0"/>
              <a:t>Dep_From</a:t>
            </a:r>
            <a:r>
              <a:rPr lang="en-US" dirty="0" smtClean="0"/>
              <a:t> </a:t>
            </a:r>
            <a:r>
              <a:rPr lang="en-US" dirty="0"/>
              <a:t>is also highly correlated with Price column.</a:t>
            </a:r>
          </a:p>
          <a:p>
            <a:r>
              <a:rPr lang="en-US" dirty="0" err="1" smtClean="0"/>
              <a:t>Arrivel</a:t>
            </a:r>
            <a:r>
              <a:rPr lang="en-US" dirty="0" smtClean="0"/>
              <a:t> </a:t>
            </a:r>
            <a:r>
              <a:rPr lang="en-US" dirty="0"/>
              <a:t>and Price is highly correlated with each </a:t>
            </a:r>
            <a:r>
              <a:rPr lang="en-US" dirty="0" smtClean="0"/>
              <a:t>other</a:t>
            </a:r>
          </a:p>
          <a:p>
            <a:r>
              <a:rPr lang="en-US" dirty="0" err="1"/>
              <a:t>TotalStops</a:t>
            </a:r>
            <a:r>
              <a:rPr lang="en-US" dirty="0" smtClean="0"/>
              <a:t> </a:t>
            </a:r>
            <a:r>
              <a:rPr lang="en-US" dirty="0"/>
              <a:t>and Price is highly correlated with each </a:t>
            </a:r>
            <a:r>
              <a:rPr lang="en-US" dirty="0" smtClean="0"/>
              <a:t>other</a:t>
            </a:r>
          </a:p>
          <a:p>
            <a:r>
              <a:rPr lang="en-US" dirty="0"/>
              <a:t>Duration</a:t>
            </a:r>
            <a:r>
              <a:rPr lang="en-US" dirty="0" smtClean="0"/>
              <a:t> </a:t>
            </a:r>
            <a:r>
              <a:rPr lang="en-US" dirty="0"/>
              <a:t>and Price is highly correlated with each </a:t>
            </a:r>
            <a:r>
              <a:rPr lang="en-US" dirty="0" smtClean="0"/>
              <a:t>other</a:t>
            </a:r>
          </a:p>
          <a:p>
            <a:pPr marL="0" indent="0">
              <a:buNone/>
            </a:pPr>
            <a:endParaRPr lang="en-US" dirty="0"/>
          </a:p>
        </p:txBody>
      </p:sp>
      <p:pic>
        <p:nvPicPr>
          <p:cNvPr id="5" name="Picture 4"/>
          <p:cNvPicPr>
            <a:picLocks noChangeAspect="1"/>
          </p:cNvPicPr>
          <p:nvPr/>
        </p:nvPicPr>
        <p:blipFill>
          <a:blip r:embed="rId2"/>
          <a:stretch>
            <a:fillRect/>
          </a:stretch>
        </p:blipFill>
        <p:spPr>
          <a:xfrm>
            <a:off x="8853140" y="175260"/>
            <a:ext cx="2984183" cy="2228906"/>
          </a:xfrm>
          <a:prstGeom prst="rect">
            <a:avLst/>
          </a:prstGeom>
        </p:spPr>
      </p:pic>
    </p:spTree>
    <p:extLst>
      <p:ext uri="{BB962C8B-B14F-4D97-AF65-F5344CB8AC3E}">
        <p14:creationId xmlns:p14="http://schemas.microsoft.com/office/powerpoint/2010/main" val="1450479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r>
              <a:rPr lang="en-US" dirty="0"/>
              <a:t/>
            </a:r>
            <a:br>
              <a:rPr lang="en-US" dirty="0"/>
            </a:br>
            <a:endParaRPr lang="en-US" dirty="0"/>
          </a:p>
        </p:txBody>
      </p:sp>
      <p:sp>
        <p:nvSpPr>
          <p:cNvPr id="3" name="Content Placeholder 2"/>
          <p:cNvSpPr>
            <a:spLocks noGrp="1"/>
          </p:cNvSpPr>
          <p:nvPr>
            <p:ph idx="1"/>
          </p:nvPr>
        </p:nvSpPr>
        <p:spPr/>
        <p:txBody>
          <a:bodyPr/>
          <a:lstStyle/>
          <a:p>
            <a:r>
              <a:rPr lang="en-IN" dirty="0"/>
              <a:t>No need to check skewness &amp; outliers for Categorical data.</a:t>
            </a:r>
            <a:endParaRPr lang="en-US" dirty="0"/>
          </a:p>
          <a:p>
            <a:r>
              <a:rPr lang="en-IN" dirty="0"/>
              <a:t>It’s an invalid operation</a:t>
            </a:r>
            <a:endParaRPr lang="en-US" dirty="0"/>
          </a:p>
          <a:p>
            <a:endParaRPr lang="en-US" dirty="0"/>
          </a:p>
        </p:txBody>
      </p:sp>
      <p:pic>
        <p:nvPicPr>
          <p:cNvPr id="5" name="Picture 4"/>
          <p:cNvPicPr/>
          <p:nvPr/>
        </p:nvPicPr>
        <p:blipFill>
          <a:blip r:embed="rId2"/>
          <a:stretch>
            <a:fillRect/>
          </a:stretch>
        </p:blipFill>
        <p:spPr>
          <a:xfrm>
            <a:off x="8720050" y="2678396"/>
            <a:ext cx="2461780" cy="3398208"/>
          </a:xfrm>
          <a:prstGeom prst="rect">
            <a:avLst/>
          </a:prstGeom>
        </p:spPr>
      </p:pic>
    </p:spTree>
    <p:extLst>
      <p:ext uri="{BB962C8B-B14F-4D97-AF65-F5344CB8AC3E}">
        <p14:creationId xmlns:p14="http://schemas.microsoft.com/office/powerpoint/2010/main" val="2894729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the model </a:t>
            </a:r>
            <a:endParaRPr lang="en-US" dirty="0"/>
          </a:p>
        </p:txBody>
      </p:sp>
      <p:sp>
        <p:nvSpPr>
          <p:cNvPr id="3" name="Content Placeholder 2"/>
          <p:cNvSpPr>
            <a:spLocks noGrp="1"/>
          </p:cNvSpPr>
          <p:nvPr>
            <p:ph idx="1"/>
          </p:nvPr>
        </p:nvSpPr>
        <p:spPr/>
        <p:txBody>
          <a:bodyPr/>
          <a:lstStyle/>
          <a:p>
            <a:r>
              <a:rPr lang="en-IN" dirty="0"/>
              <a:t>For Training &amp; Testing data using </a:t>
            </a:r>
            <a:r>
              <a:rPr lang="en-IN" dirty="0" err="1"/>
              <a:t>RandomForestRegressor</a:t>
            </a:r>
            <a:r>
              <a:rPr lang="en-IN" dirty="0"/>
              <a:t> </a:t>
            </a:r>
            <a:r>
              <a:rPr lang="en-IN" dirty="0" smtClean="0"/>
              <a:t>model.</a:t>
            </a:r>
          </a:p>
          <a:p>
            <a:endParaRPr lang="en-US" dirty="0" smtClean="0"/>
          </a:p>
        </p:txBody>
      </p:sp>
      <p:pic>
        <p:nvPicPr>
          <p:cNvPr id="4" name="Picture 3"/>
          <p:cNvPicPr>
            <a:picLocks noChangeAspect="1"/>
          </p:cNvPicPr>
          <p:nvPr/>
        </p:nvPicPr>
        <p:blipFill>
          <a:blip r:embed="rId2"/>
          <a:stretch>
            <a:fillRect/>
          </a:stretch>
        </p:blipFill>
        <p:spPr>
          <a:xfrm>
            <a:off x="2918263" y="2747634"/>
            <a:ext cx="5010150" cy="2981325"/>
          </a:xfrm>
          <a:prstGeom prst="rect">
            <a:avLst/>
          </a:prstGeom>
        </p:spPr>
      </p:pic>
    </p:spTree>
    <p:extLst>
      <p:ext uri="{BB962C8B-B14F-4D97-AF65-F5344CB8AC3E}">
        <p14:creationId xmlns:p14="http://schemas.microsoft.com/office/powerpoint/2010/main" val="18785229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2315</TotalTime>
  <Words>1009</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 </vt:lpstr>
      <vt:lpstr>ACKNOWLEDGMENT</vt:lpstr>
      <vt:lpstr>INTRODUCTION</vt:lpstr>
      <vt:lpstr>Analytical Problem Framing</vt:lpstr>
      <vt:lpstr>Data Sources &amp; Formats</vt:lpstr>
      <vt:lpstr>EDA steps and visualizations </vt:lpstr>
      <vt:lpstr>Steps </vt:lpstr>
      <vt:lpstr>Steps </vt:lpstr>
      <vt:lpstr>Scaling the model </vt:lpstr>
      <vt:lpstr>Building the Model</vt:lpstr>
      <vt:lpstr>Model Selection</vt:lpstr>
      <vt:lpstr>Cross Validation &amp; gridSearchCV</vt:lpstr>
      <vt:lpstr>AUC ROC Curve</vt:lpstr>
      <vt:lpstr>Interpretation of the Results </vt:lpstr>
      <vt:lpstr>Conclusion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COTMAC</dc:creator>
  <cp:lastModifiedBy>COTMAC</cp:lastModifiedBy>
  <cp:revision>36</cp:revision>
  <dcterms:created xsi:type="dcterms:W3CDTF">2022-08-15T16:33:20Z</dcterms:created>
  <dcterms:modified xsi:type="dcterms:W3CDTF">2022-09-28T16:35:35Z</dcterms:modified>
</cp:coreProperties>
</file>