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9" r:id="rId2"/>
    <p:sldId id="258" r:id="rId3"/>
    <p:sldId id="257" r:id="rId4"/>
    <p:sldId id="259" r:id="rId5"/>
    <p:sldId id="274" r:id="rId6"/>
    <p:sldId id="272" r:id="rId7"/>
    <p:sldId id="261" r:id="rId8"/>
    <p:sldId id="262" r:id="rId9"/>
    <p:sldId id="260" r:id="rId10"/>
    <p:sldId id="263" r:id="rId11"/>
    <p:sldId id="264" r:id="rId12"/>
    <p:sldId id="265" r:id="rId13"/>
    <p:sldId id="266" r:id="rId14"/>
    <p:sldId id="267" r:id="rId15"/>
    <p:sldId id="273" r:id="rId16"/>
    <p:sldId id="275" r:id="rId17"/>
    <p:sldId id="280"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6404" autoAdjust="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2E9179-F1E3-43BB-B9C0-7CBD51703B7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67912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2E9179-F1E3-43BB-B9C0-7CBD51703B71}"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17670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457037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51933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90591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2E9179-F1E3-43BB-B9C0-7CBD51703B71}" type="datetimeFigureOut">
              <a:rPr lang="en-US" smtClean="0"/>
              <a:t>11/11/2022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38069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2E9179-F1E3-43BB-B9C0-7CBD51703B71}" type="datetimeFigureOut">
              <a:rPr lang="en-US" smtClean="0"/>
              <a:t>11/11/2022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242572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E9179-F1E3-43BB-B9C0-7CBD51703B7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673968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E9179-F1E3-43BB-B9C0-7CBD51703B7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41148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D2E9179-F1E3-43BB-B9C0-7CBD51703B7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64073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E9179-F1E3-43BB-B9C0-7CBD51703B7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57950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2E9179-F1E3-43BB-B9C0-7CBD51703B71}"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131915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2E9179-F1E3-43BB-B9C0-7CBD51703B71}" type="datetimeFigureOut">
              <a:rPr lang="en-US" smtClean="0"/>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289724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D2E9179-F1E3-43BB-B9C0-7CBD51703B71}" type="datetimeFigureOut">
              <a:rPr lang="en-US" smtClean="0"/>
              <a:t>11/11/2022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23436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D2E9179-F1E3-43BB-B9C0-7CBD51703B71}" type="datetimeFigureOut">
              <a:rPr lang="en-US" smtClean="0"/>
              <a:t>11/11/2022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13840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D2E9179-F1E3-43BB-B9C0-7CBD51703B71}" type="datetimeFigureOut">
              <a:rPr lang="en-US" smtClean="0"/>
              <a:t>11/11/2022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9015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2E9179-F1E3-43BB-B9C0-7CBD51703B71}"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88549-2494-40CB-A833-6DDDDF86131B}" type="slidenum">
              <a:rPr lang="en-US" smtClean="0"/>
              <a:t>‹#›</a:t>
            </a:fld>
            <a:endParaRPr lang="en-US"/>
          </a:p>
        </p:txBody>
      </p:sp>
    </p:spTree>
    <p:extLst>
      <p:ext uri="{BB962C8B-B14F-4D97-AF65-F5344CB8AC3E}">
        <p14:creationId xmlns:p14="http://schemas.microsoft.com/office/powerpoint/2010/main" val="368233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D2E9179-F1E3-43BB-B9C0-7CBD51703B71}" type="datetimeFigureOut">
              <a:rPr lang="en-US" smtClean="0"/>
              <a:t>11/11/2022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788549-2494-40CB-A833-6DDDDF86131B}" type="slidenum">
              <a:rPr lang="en-US" smtClean="0"/>
              <a:t>‹#›</a:t>
            </a:fld>
            <a:endParaRPr lang="en-US"/>
          </a:p>
        </p:txBody>
      </p:sp>
    </p:spTree>
    <p:extLst>
      <p:ext uri="{BB962C8B-B14F-4D97-AF65-F5344CB8AC3E}">
        <p14:creationId xmlns:p14="http://schemas.microsoft.com/office/powerpoint/2010/main" val="388446620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lgn="ctr">
              <a:buNone/>
            </a:pPr>
            <a:r>
              <a:rPr lang="en-IN" sz="4000" dirty="0" smtClean="0"/>
              <a:t>IMAGE SCRAPPING AND CLASSIFICATION PROJECT</a:t>
            </a:r>
            <a:endParaRPr lang="en-US" sz="4000" dirty="0"/>
          </a:p>
        </p:txBody>
      </p:sp>
    </p:spTree>
    <p:extLst>
      <p:ext uri="{BB962C8B-B14F-4D97-AF65-F5344CB8AC3E}">
        <p14:creationId xmlns:p14="http://schemas.microsoft.com/office/powerpoint/2010/main" val="3590341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3" name="Content Placeholder 2"/>
          <p:cNvSpPr>
            <a:spLocks noGrp="1"/>
          </p:cNvSpPr>
          <p:nvPr>
            <p:ph idx="1"/>
          </p:nvPr>
        </p:nvSpPr>
        <p:spPr/>
        <p:txBody>
          <a:bodyPr/>
          <a:lstStyle/>
          <a:p>
            <a:pPr lvl="0"/>
            <a:r>
              <a:rPr lang="en-IN" dirty="0"/>
              <a:t>State the set of assumptions (if any) related to the problem under consideration</a:t>
            </a:r>
            <a:endParaRPr lang="en-US" dirty="0"/>
          </a:p>
          <a:p>
            <a:r>
              <a:rPr lang="en-IN" dirty="0"/>
              <a:t>As given in datasets my assumption is predicting image scrapping Classification Problem</a:t>
            </a:r>
            <a:endParaRPr lang="en-US" dirty="0" smtClean="0"/>
          </a:p>
        </p:txBody>
      </p:sp>
    </p:spTree>
    <p:extLst>
      <p:ext uri="{BB962C8B-B14F-4D97-AF65-F5344CB8AC3E}">
        <p14:creationId xmlns:p14="http://schemas.microsoft.com/office/powerpoint/2010/main" val="187852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and Software Requirements and Tools Used</a:t>
            </a:r>
            <a:endParaRPr lang="en-US" dirty="0"/>
          </a:p>
        </p:txBody>
      </p:sp>
      <p:sp>
        <p:nvSpPr>
          <p:cNvPr id="3" name="Content Placeholder 2"/>
          <p:cNvSpPr>
            <a:spLocks noGrp="1"/>
          </p:cNvSpPr>
          <p:nvPr>
            <p:ph idx="1"/>
          </p:nvPr>
        </p:nvSpPr>
        <p:spPr>
          <a:xfrm>
            <a:off x="1111938" y="2052918"/>
            <a:ext cx="8946541" cy="4195481"/>
          </a:xfrm>
        </p:spPr>
        <p:txBody>
          <a:bodyPr/>
          <a:lstStyle/>
          <a:p>
            <a:pPr marL="0" indent="0">
              <a:buNone/>
            </a:pPr>
            <a:r>
              <a:rPr lang="en-IN" dirty="0"/>
              <a:t>The needed time to train the model depends on the capability of the used system during the experiment. Some libraries use GPU resources over the CPU to take a shorter time to train a model. Also we are using Jupiter notebook for running the </a:t>
            </a:r>
            <a:r>
              <a:rPr lang="en-IN" dirty="0" smtClean="0"/>
              <a:t>code.</a:t>
            </a:r>
            <a:endParaRPr lang="en-US" dirty="0"/>
          </a:p>
          <a:p>
            <a:pPr marL="0" indent="0">
              <a:buNone/>
            </a:pPr>
            <a:endParaRPr lang="en-US" dirty="0"/>
          </a:p>
        </p:txBody>
      </p:sp>
      <p:graphicFrame>
        <p:nvGraphicFramePr>
          <p:cNvPr id="7" name="Table 6"/>
          <p:cNvGraphicFramePr>
            <a:graphicFrameLocks noGrp="1"/>
          </p:cNvGraphicFramePr>
          <p:nvPr/>
        </p:nvGraphicFramePr>
        <p:xfrm>
          <a:off x="2714308" y="3693953"/>
          <a:ext cx="5725160" cy="866269"/>
        </p:xfrm>
        <a:graphic>
          <a:graphicData uri="http://schemas.openxmlformats.org/drawingml/2006/table">
            <a:tbl>
              <a:tblPr firstRow="1" firstCol="1" bandRow="1">
                <a:tableStyleId>{5C22544A-7EE6-4342-B048-85BDC9FD1C3A}</a:tableStyleId>
              </a:tblPr>
              <a:tblGrid>
                <a:gridCol w="2862580">
                  <a:extLst>
                    <a:ext uri="{9D8B030D-6E8A-4147-A177-3AD203B41FA5}">
                      <a16:colId xmlns:a16="http://schemas.microsoft.com/office/drawing/2014/main" val="3759449075"/>
                    </a:ext>
                  </a:extLst>
                </a:gridCol>
                <a:gridCol w="2862580">
                  <a:extLst>
                    <a:ext uri="{9D8B030D-6E8A-4147-A177-3AD203B41FA5}">
                      <a16:colId xmlns:a16="http://schemas.microsoft.com/office/drawing/2014/main" val="2384116209"/>
                    </a:ext>
                  </a:extLst>
                </a:gridCol>
              </a:tblGrid>
              <a:tr h="0">
                <a:tc>
                  <a:txBody>
                    <a:bodyPr/>
                    <a:lstStyle/>
                    <a:p>
                      <a:pPr marL="0" marR="0">
                        <a:lnSpc>
                          <a:spcPct val="107000"/>
                        </a:lnSpc>
                        <a:spcBef>
                          <a:spcPts val="0"/>
                        </a:spcBef>
                        <a:spcAft>
                          <a:spcPts val="0"/>
                        </a:spcAft>
                      </a:pPr>
                      <a:r>
                        <a:rPr lang="en-IN" sz="1400">
                          <a:effectLst/>
                        </a:rPr>
                        <a:t>Operating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a:effectLst/>
                        </a:rPr>
                        <a:t>Windows 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8472672"/>
                  </a:ext>
                </a:extLst>
              </a:tr>
              <a:tr h="0">
                <a:tc>
                  <a:txBody>
                    <a:bodyPr/>
                    <a:lstStyle/>
                    <a:p>
                      <a:pPr marL="0" marR="0">
                        <a:lnSpc>
                          <a:spcPct val="107000"/>
                        </a:lnSpc>
                        <a:spcBef>
                          <a:spcPts val="0"/>
                        </a:spcBef>
                        <a:spcAft>
                          <a:spcPts val="0"/>
                        </a:spcAft>
                      </a:pPr>
                      <a:r>
                        <a:rPr lang="en-IN" sz="1400">
                          <a:effectLst/>
                        </a:rPr>
                        <a:t>Processor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a:effectLst/>
                        </a:rPr>
                        <a:t>Core i7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5466275"/>
                  </a:ext>
                </a:extLst>
              </a:tr>
              <a:tr h="0">
                <a:tc>
                  <a:txBody>
                    <a:bodyPr/>
                    <a:lstStyle/>
                    <a:p>
                      <a:pPr marL="0" marR="0">
                        <a:lnSpc>
                          <a:spcPct val="107000"/>
                        </a:lnSpc>
                        <a:spcBef>
                          <a:spcPts val="0"/>
                        </a:spcBef>
                        <a:spcAft>
                          <a:spcPts val="0"/>
                        </a:spcAft>
                      </a:pPr>
                      <a:r>
                        <a:rPr lang="en-IN" sz="1400">
                          <a:effectLst/>
                        </a:rPr>
                        <a:t>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a:effectLst/>
                        </a:rPr>
                        <a:t>16GB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7992535"/>
                  </a:ext>
                </a:extLst>
              </a:tr>
              <a:tr h="0">
                <a:tc>
                  <a:txBody>
                    <a:bodyPr/>
                    <a:lstStyle/>
                    <a:p>
                      <a:pPr marL="0" marR="0">
                        <a:lnSpc>
                          <a:spcPct val="107000"/>
                        </a:lnSpc>
                        <a:spcBef>
                          <a:spcPts val="0"/>
                        </a:spcBef>
                        <a:spcAft>
                          <a:spcPts val="0"/>
                        </a:spcAft>
                      </a:pPr>
                      <a:r>
                        <a:rPr lang="en-IN" sz="1400">
                          <a:effectLst/>
                        </a:rPr>
                        <a:t>Graphics card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dirty="0">
                          <a:effectLst/>
                        </a:rPr>
                        <a:t>1080 TI OC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415691"/>
                  </a:ext>
                </a:extLst>
              </a:tr>
            </a:tbl>
          </a:graphicData>
        </a:graphic>
      </p:graphicFrame>
    </p:spTree>
    <p:extLst>
      <p:ext uri="{BB962C8B-B14F-4D97-AF65-F5344CB8AC3E}">
        <p14:creationId xmlns:p14="http://schemas.microsoft.com/office/powerpoint/2010/main" val="199965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Model/s Development and Evaluation</a:t>
            </a:r>
            <a:endParaRPr lang="en-US" dirty="0"/>
          </a:p>
        </p:txBody>
      </p:sp>
      <p:sp>
        <p:nvSpPr>
          <p:cNvPr id="3" name="Content Placeholder 2"/>
          <p:cNvSpPr>
            <a:spLocks noGrp="1"/>
          </p:cNvSpPr>
          <p:nvPr>
            <p:ph idx="1"/>
          </p:nvPr>
        </p:nvSpPr>
        <p:spPr/>
        <p:txBody>
          <a:bodyPr>
            <a:normAutofit fontScale="70000" lnSpcReduction="20000"/>
          </a:bodyPr>
          <a:lstStyle/>
          <a:p>
            <a:r>
              <a:rPr lang="en-IN" dirty="0"/>
              <a:t>Importing Libraries</a:t>
            </a:r>
            <a:endParaRPr lang="en-US" dirty="0"/>
          </a:p>
          <a:p>
            <a:pPr marL="0" indent="0">
              <a:buNone/>
            </a:pPr>
            <a:r>
              <a:rPr lang="en-IN" dirty="0" smtClean="0"/>
              <a:t>	! </a:t>
            </a:r>
            <a:r>
              <a:rPr lang="en-IN" dirty="0"/>
              <a:t>pip install </a:t>
            </a:r>
            <a:r>
              <a:rPr lang="en-IN" dirty="0" err="1"/>
              <a:t>tensorflow</a:t>
            </a:r>
            <a:endParaRPr lang="en-US" dirty="0"/>
          </a:p>
          <a:p>
            <a:pPr marL="0" indent="0">
              <a:buNone/>
            </a:pPr>
            <a:r>
              <a:rPr lang="en-IN" dirty="0" smtClean="0"/>
              <a:t>	!</a:t>
            </a:r>
            <a:r>
              <a:rPr lang="en-IN" dirty="0"/>
              <a:t>pip install image</a:t>
            </a:r>
            <a:endParaRPr lang="en-US" dirty="0"/>
          </a:p>
          <a:p>
            <a:pPr marL="0" indent="0">
              <a:buNone/>
            </a:pPr>
            <a:endParaRPr lang="en-US" dirty="0"/>
          </a:p>
          <a:p>
            <a:r>
              <a:rPr lang="en-IN" i="1" dirty="0"/>
              <a:t>The </a:t>
            </a:r>
            <a:r>
              <a:rPr lang="en-IN" i="1" dirty="0" err="1"/>
              <a:t>ImageDataGenerator</a:t>
            </a:r>
            <a:r>
              <a:rPr lang="en-IN" i="1" dirty="0"/>
              <a:t> class allows your model to receive new variations of the images at each epoch. But do remember that it only returns the transformed images and does not add it to the set of images that you have</a:t>
            </a:r>
            <a:r>
              <a:rPr lang="en-US" i="1" dirty="0" smtClean="0"/>
              <a:t>.</a:t>
            </a:r>
            <a:endParaRPr lang="en-US" dirty="0"/>
          </a:p>
          <a:p>
            <a:r>
              <a:rPr lang="en-IN" dirty="0"/>
              <a:t> </a:t>
            </a:r>
            <a:endParaRPr lang="en-US" dirty="0"/>
          </a:p>
          <a:p>
            <a:r>
              <a:rPr lang="en-IN" b="1" dirty="0"/>
              <a:t>Using Data Augmentation – </a:t>
            </a:r>
            <a:endParaRPr lang="en-US" dirty="0"/>
          </a:p>
          <a:p>
            <a:r>
              <a:rPr lang="en-IN" i="1" dirty="0"/>
              <a:t>Image data augmentation</a:t>
            </a:r>
            <a:r>
              <a:rPr lang="en-IN" dirty="0"/>
              <a:t> is a technique that </a:t>
            </a:r>
            <a:r>
              <a:rPr lang="en-IN" i="1" dirty="0"/>
              <a:t>creates new images from existing ones</a:t>
            </a:r>
            <a:r>
              <a:rPr lang="en-IN" dirty="0"/>
              <a:t>. To do that, you make some small changes to them, such as adjusting the brightness of the image, or rotating the image, or shifting the subject in the image horizontally or vertically.</a:t>
            </a:r>
            <a:endParaRPr lang="en-US" dirty="0"/>
          </a:p>
          <a:p>
            <a:pPr marL="0" indent="0">
              <a:buNone/>
            </a:pPr>
            <a:r>
              <a:rPr lang="en-IN" dirty="0"/>
              <a:t> </a:t>
            </a:r>
            <a:endParaRPr lang="en-US" dirty="0"/>
          </a:p>
          <a:p>
            <a:r>
              <a:rPr lang="en-US" b="1" dirty="0"/>
              <a:t>Types of Image Data Augmentation</a:t>
            </a:r>
            <a:endParaRPr lang="en-US" dirty="0"/>
          </a:p>
          <a:p>
            <a:r>
              <a:rPr lang="en-US" dirty="0"/>
              <a:t>Image augmentation comes in many forms, here are some of the common ones — Vertical shift, Horizontal shift, Vertical flip, Horizontal flip, Rotation, Brightness adjustment, and Zoom In/Out.</a:t>
            </a:r>
            <a:endParaRPr lang="en-US" dirty="0"/>
          </a:p>
        </p:txBody>
      </p:sp>
    </p:spTree>
    <p:extLst>
      <p:ext uri="{BB962C8B-B14F-4D97-AF65-F5344CB8AC3E}">
        <p14:creationId xmlns:p14="http://schemas.microsoft.com/office/powerpoint/2010/main" val="1041175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data augmentation</a:t>
            </a:r>
            <a:endParaRPr lang="en-US" dirty="0"/>
          </a:p>
        </p:txBody>
      </p:sp>
      <p:pic>
        <p:nvPicPr>
          <p:cNvPr id="6" name="Content Placeholder 5"/>
          <p:cNvPicPr>
            <a:picLocks noGrp="1"/>
          </p:cNvPicPr>
          <p:nvPr>
            <p:ph idx="1"/>
          </p:nvPr>
        </p:nvPicPr>
        <p:blipFill>
          <a:blip r:embed="rId2"/>
          <a:stretch>
            <a:fillRect/>
          </a:stretch>
        </p:blipFill>
        <p:spPr>
          <a:xfrm>
            <a:off x="477215" y="1785220"/>
            <a:ext cx="4871257" cy="4195762"/>
          </a:xfrm>
          <a:prstGeom prst="rect">
            <a:avLst/>
          </a:prstGeom>
        </p:spPr>
      </p:pic>
      <p:pic>
        <p:nvPicPr>
          <p:cNvPr id="7" name="Picture 6"/>
          <p:cNvPicPr/>
          <p:nvPr/>
        </p:nvPicPr>
        <p:blipFill>
          <a:blip r:embed="rId3"/>
          <a:stretch>
            <a:fillRect/>
          </a:stretch>
        </p:blipFill>
        <p:spPr>
          <a:xfrm>
            <a:off x="5517368" y="1785220"/>
            <a:ext cx="5731510" cy="4195762"/>
          </a:xfrm>
          <a:prstGeom prst="rect">
            <a:avLst/>
          </a:prstGeom>
        </p:spPr>
      </p:pic>
    </p:spTree>
    <p:extLst>
      <p:ext uri="{BB962C8B-B14F-4D97-AF65-F5344CB8AC3E}">
        <p14:creationId xmlns:p14="http://schemas.microsoft.com/office/powerpoint/2010/main" val="94971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data augmentation</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7" name="Picture 6"/>
          <p:cNvPicPr/>
          <p:nvPr/>
        </p:nvPicPr>
        <p:blipFill>
          <a:blip r:embed="rId2"/>
          <a:stretch>
            <a:fillRect/>
          </a:stretch>
        </p:blipFill>
        <p:spPr>
          <a:xfrm>
            <a:off x="3230245" y="1682151"/>
            <a:ext cx="5731510" cy="4328441"/>
          </a:xfrm>
          <a:prstGeom prst="rect">
            <a:avLst/>
          </a:prstGeom>
        </p:spPr>
      </p:pic>
    </p:spTree>
    <p:extLst>
      <p:ext uri="{BB962C8B-B14F-4D97-AF65-F5344CB8AC3E}">
        <p14:creationId xmlns:p14="http://schemas.microsoft.com/office/powerpoint/2010/main" val="318847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a:t>
            </a:r>
            <a:r>
              <a:rPr lang="en-IN" b="1" dirty="0" err="1"/>
              <a:t>algo</a:t>
            </a:r>
            <a:r>
              <a:rPr lang="en-IN" b="1" dirty="0"/>
              <a:t> </a:t>
            </a:r>
            <a:r>
              <a:rPr lang="en-IN" b="1" dirty="0" smtClean="0"/>
              <a:t>vgg16etc</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p:nvPr/>
        </p:nvPicPr>
        <p:blipFill>
          <a:blip r:embed="rId2"/>
          <a:stretch>
            <a:fillRect/>
          </a:stretch>
        </p:blipFill>
        <p:spPr>
          <a:xfrm>
            <a:off x="305891" y="2539980"/>
            <a:ext cx="5085618" cy="3221355"/>
          </a:xfrm>
          <a:prstGeom prst="rect">
            <a:avLst/>
          </a:prstGeom>
        </p:spPr>
      </p:pic>
      <p:pic>
        <p:nvPicPr>
          <p:cNvPr id="7" name="Picture 6"/>
          <p:cNvPicPr/>
          <p:nvPr/>
        </p:nvPicPr>
        <p:blipFill>
          <a:blip r:embed="rId3"/>
          <a:stretch>
            <a:fillRect/>
          </a:stretch>
        </p:blipFill>
        <p:spPr>
          <a:xfrm>
            <a:off x="5731905" y="2539980"/>
            <a:ext cx="5731510" cy="3221355"/>
          </a:xfrm>
          <a:prstGeom prst="rect">
            <a:avLst/>
          </a:prstGeom>
        </p:spPr>
      </p:pic>
    </p:spTree>
    <p:extLst>
      <p:ext uri="{BB962C8B-B14F-4D97-AF65-F5344CB8AC3E}">
        <p14:creationId xmlns:p14="http://schemas.microsoft.com/office/powerpoint/2010/main" val="71622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Using </a:t>
            </a:r>
            <a:r>
              <a:rPr lang="en-IN" b="1" dirty="0" err="1"/>
              <a:t>algo</a:t>
            </a:r>
            <a:r>
              <a:rPr lang="en-IN" b="1" dirty="0"/>
              <a:t> vgg16etc</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6" name="Picture 5"/>
          <p:cNvPicPr/>
          <p:nvPr/>
        </p:nvPicPr>
        <p:blipFill>
          <a:blip r:embed="rId2"/>
          <a:stretch>
            <a:fillRect/>
          </a:stretch>
        </p:blipFill>
        <p:spPr>
          <a:xfrm>
            <a:off x="202374" y="1706879"/>
            <a:ext cx="5731510" cy="4541520"/>
          </a:xfrm>
          <a:prstGeom prst="rect">
            <a:avLst/>
          </a:prstGeom>
        </p:spPr>
      </p:pic>
      <p:pic>
        <p:nvPicPr>
          <p:cNvPr id="7" name="Picture 6"/>
          <p:cNvPicPr/>
          <p:nvPr/>
        </p:nvPicPr>
        <p:blipFill>
          <a:blip r:embed="rId3"/>
          <a:stretch>
            <a:fillRect/>
          </a:stretch>
        </p:blipFill>
        <p:spPr>
          <a:xfrm>
            <a:off x="6240864" y="1706879"/>
            <a:ext cx="5731510" cy="4541520"/>
          </a:xfrm>
          <a:prstGeom prst="rect">
            <a:avLst/>
          </a:prstGeom>
        </p:spPr>
      </p:pic>
    </p:spTree>
    <p:extLst>
      <p:ext uri="{BB962C8B-B14F-4D97-AF65-F5344CB8AC3E}">
        <p14:creationId xmlns:p14="http://schemas.microsoft.com/office/powerpoint/2010/main" val="162840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a:t>
            </a:r>
            <a:r>
              <a:rPr lang="en-IN" b="1" dirty="0" err="1"/>
              <a:t>algo</a:t>
            </a:r>
            <a:r>
              <a:rPr lang="en-IN" b="1" dirty="0"/>
              <a:t> vgg16etc</a:t>
            </a:r>
            <a:endParaRPr lang="en-US" dirty="0"/>
          </a:p>
        </p:txBody>
      </p:sp>
      <p:pic>
        <p:nvPicPr>
          <p:cNvPr id="6" name="Content Placeholder 5"/>
          <p:cNvPicPr>
            <a:picLocks noGrp="1"/>
          </p:cNvPicPr>
          <p:nvPr>
            <p:ph idx="1"/>
          </p:nvPr>
        </p:nvPicPr>
        <p:blipFill>
          <a:blip r:embed="rId2"/>
          <a:stretch>
            <a:fillRect/>
          </a:stretch>
        </p:blipFill>
        <p:spPr>
          <a:xfrm>
            <a:off x="3137652" y="1853248"/>
            <a:ext cx="4861218" cy="4195762"/>
          </a:xfrm>
          <a:prstGeom prst="rect">
            <a:avLst/>
          </a:prstGeom>
        </p:spPr>
      </p:pic>
    </p:spTree>
    <p:extLst>
      <p:ext uri="{BB962C8B-B14F-4D97-AF65-F5344CB8AC3E}">
        <p14:creationId xmlns:p14="http://schemas.microsoft.com/office/powerpoint/2010/main" val="1194730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44096"/>
            <a:ext cx="9404723" cy="1400530"/>
          </a:xfrm>
        </p:spPr>
        <p:txBody>
          <a:bodyPr/>
          <a:lstStyle/>
          <a:p>
            <a:r>
              <a:rPr lang="en-US" dirty="0"/>
              <a:t>Conclusion</a:t>
            </a:r>
          </a:p>
        </p:txBody>
      </p:sp>
      <p:sp>
        <p:nvSpPr>
          <p:cNvPr id="3" name="Content Placeholder 2"/>
          <p:cNvSpPr>
            <a:spLocks noGrp="1"/>
          </p:cNvSpPr>
          <p:nvPr>
            <p:ph idx="1"/>
          </p:nvPr>
        </p:nvSpPr>
        <p:spPr/>
        <p:txBody>
          <a:bodyPr/>
          <a:lstStyle/>
          <a:p>
            <a:r>
              <a:rPr lang="en-IN" dirty="0"/>
              <a:t>Data Augmentation is used to Image editing like Vertical Shift, Horizontal Shift, Horizontal Flip, Rotation, Brightness.</a:t>
            </a:r>
            <a:endParaRPr lang="en-US" dirty="0"/>
          </a:p>
          <a:p>
            <a:pPr marL="0" indent="0">
              <a:buNone/>
            </a:pPr>
            <a:endParaRPr lang="en-US" dirty="0"/>
          </a:p>
        </p:txBody>
      </p:sp>
    </p:spTree>
    <p:extLst>
      <p:ext uri="{BB962C8B-B14F-4D97-AF65-F5344CB8AC3E}">
        <p14:creationId xmlns:p14="http://schemas.microsoft.com/office/powerpoint/2010/main" val="227259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ACKNOWLEDGMENT</a:t>
            </a:r>
            <a:endParaRPr lang="en-US" dirty="0"/>
          </a:p>
        </p:txBody>
      </p:sp>
      <p:sp>
        <p:nvSpPr>
          <p:cNvPr id="3" name="Content Placeholder 2"/>
          <p:cNvSpPr>
            <a:spLocks noGrp="1"/>
          </p:cNvSpPr>
          <p:nvPr>
            <p:ph idx="1"/>
          </p:nvPr>
        </p:nvSpPr>
        <p:spPr/>
        <p:txBody>
          <a:bodyPr/>
          <a:lstStyle/>
          <a:p>
            <a:r>
              <a:rPr lang="en-IN" dirty="0"/>
              <a:t>I take great pleasure to thank and acknowledgement the allowance by Data Trained Education and permission by Flip </a:t>
            </a:r>
            <a:r>
              <a:rPr lang="en-IN" dirty="0" err="1"/>
              <a:t>Robo</a:t>
            </a:r>
            <a:r>
              <a:rPr lang="en-IN" dirty="0"/>
              <a:t>. I extend whole hearted thanks to them I worked and learned a lot and sharing me the knowledge and experience</a:t>
            </a:r>
            <a:r>
              <a:rPr lang="en-IN" dirty="0" smtClean="0"/>
              <a:t>.</a:t>
            </a:r>
            <a:r>
              <a:rPr lang="en-IN" dirty="0"/>
              <a:t> </a:t>
            </a:r>
            <a:endParaRPr lang="en-US" dirty="0"/>
          </a:p>
          <a:p>
            <a:r>
              <a:rPr lang="en-IN" dirty="0"/>
              <a:t>Data Trained Education and Flip </a:t>
            </a:r>
            <a:r>
              <a:rPr lang="en-IN" dirty="0" err="1"/>
              <a:t>Robo</a:t>
            </a:r>
            <a:r>
              <a:rPr lang="en-IN" dirty="0"/>
              <a:t> provided training is the very important to completion of </a:t>
            </a:r>
            <a:r>
              <a:rPr lang="en-IN"/>
              <a:t>project</a:t>
            </a:r>
            <a:r>
              <a:rPr lang="en-IN" smtClean="0"/>
              <a:t>.</a:t>
            </a:r>
            <a:endParaRPr lang="en-US" dirty="0"/>
          </a:p>
        </p:txBody>
      </p:sp>
    </p:spTree>
    <p:extLst>
      <p:ext uri="{BB962C8B-B14F-4D97-AF65-F5344CB8AC3E}">
        <p14:creationId xmlns:p14="http://schemas.microsoft.com/office/powerpoint/2010/main" val="685058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US" dirty="0"/>
          </a:p>
        </p:txBody>
      </p:sp>
      <p:sp>
        <p:nvSpPr>
          <p:cNvPr id="3" name="Content Placeholder 2"/>
          <p:cNvSpPr>
            <a:spLocks noGrp="1"/>
          </p:cNvSpPr>
          <p:nvPr>
            <p:ph idx="1"/>
          </p:nvPr>
        </p:nvSpPr>
        <p:spPr/>
        <p:txBody>
          <a:bodyPr>
            <a:normAutofit fontScale="70000" lnSpcReduction="20000"/>
          </a:bodyPr>
          <a:lstStyle/>
          <a:p>
            <a:pPr marL="0" lvl="0" indent="0">
              <a:buNone/>
            </a:pPr>
            <a:r>
              <a:rPr lang="en-IN" dirty="0"/>
              <a:t>Business Problem Framing</a:t>
            </a:r>
            <a:endParaRPr lang="en-US" dirty="0"/>
          </a:p>
          <a:p>
            <a:r>
              <a:rPr lang="en-IN" dirty="0"/>
              <a:t>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 </a:t>
            </a:r>
            <a:endParaRPr lang="en-US" dirty="0"/>
          </a:p>
          <a:p>
            <a:pPr marL="0" lvl="0" indent="0">
              <a:buNone/>
            </a:pPr>
            <a:r>
              <a:rPr lang="en-IN" dirty="0" smtClean="0"/>
              <a:t>Conceptual </a:t>
            </a:r>
            <a:r>
              <a:rPr lang="en-IN" dirty="0"/>
              <a:t>Background of the Domain Problem</a:t>
            </a:r>
            <a:endParaRPr lang="en-US" dirty="0"/>
          </a:p>
          <a:p>
            <a:r>
              <a:rPr lang="en-IN" dirty="0"/>
              <a:t>The idea behind this project is to build a deep learning-based Image Classification model on images that will be scraped from e-commerce portal. This is done to make the model more and more robust</a:t>
            </a:r>
            <a:r>
              <a:rPr lang="en-IN" dirty="0" smtClean="0"/>
              <a:t>.</a:t>
            </a:r>
            <a:r>
              <a:rPr lang="en-IN" dirty="0" smtClean="0"/>
              <a:t>   </a:t>
            </a:r>
            <a:endParaRPr lang="en-US" dirty="0" smtClean="0"/>
          </a:p>
          <a:p>
            <a:pPr marL="0" lvl="0" indent="0">
              <a:buNone/>
            </a:pPr>
            <a:r>
              <a:rPr lang="en-IN" dirty="0" smtClean="0"/>
              <a:t>Review </a:t>
            </a:r>
            <a:r>
              <a:rPr lang="en-IN" dirty="0"/>
              <a:t>of Literature</a:t>
            </a:r>
            <a:endParaRPr lang="en-US" dirty="0"/>
          </a:p>
          <a:p>
            <a:r>
              <a:rPr lang="en-IN" dirty="0"/>
              <a:t>If you have ever tried performing image recognition using deep learning, you know the importance of a good dataset for training. However, finding sufficient images for training is not always easy, and the accuracy of your model is directly dependent of the quality of the training data</a:t>
            </a:r>
            <a:r>
              <a:rPr lang="en-IN" dirty="0" smtClean="0"/>
              <a:t>. </a:t>
            </a:r>
            <a:endParaRPr lang="en-US" dirty="0"/>
          </a:p>
          <a:p>
            <a:pPr marL="0" lvl="0" indent="0">
              <a:buNone/>
            </a:pPr>
            <a:r>
              <a:rPr lang="en-IN" dirty="0"/>
              <a:t>Motivation for the Problem </a:t>
            </a:r>
            <a:r>
              <a:rPr lang="en-IN" dirty="0" smtClean="0"/>
              <a:t>Undertaken</a:t>
            </a:r>
            <a:endParaRPr lang="en-US" dirty="0"/>
          </a:p>
          <a:p>
            <a:r>
              <a:rPr lang="en-IN" dirty="0"/>
              <a:t>There are techniques you can use to supplement the images dataset that they use for training. One of the techniques is called </a:t>
            </a:r>
            <a:r>
              <a:rPr lang="en-US" i="1" dirty="0"/>
              <a:t>image data augmentation</a:t>
            </a:r>
            <a:r>
              <a:rPr lang="en-IN" dirty="0" smtClean="0"/>
              <a:t>.</a:t>
            </a:r>
            <a:endParaRPr lang="en-US" dirty="0"/>
          </a:p>
        </p:txBody>
      </p:sp>
    </p:spTree>
    <p:extLst>
      <p:ext uri="{BB962C8B-B14F-4D97-AF65-F5344CB8AC3E}">
        <p14:creationId xmlns:p14="http://schemas.microsoft.com/office/powerpoint/2010/main" val="158952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Analytical Problem Framing</a:t>
            </a:r>
            <a:endParaRPr lang="en-US" dirty="0"/>
          </a:p>
        </p:txBody>
      </p:sp>
      <p:sp>
        <p:nvSpPr>
          <p:cNvPr id="3" name="Content Placeholder 2"/>
          <p:cNvSpPr>
            <a:spLocks noGrp="1"/>
          </p:cNvSpPr>
          <p:nvPr>
            <p:ph idx="1"/>
          </p:nvPr>
        </p:nvSpPr>
        <p:spPr/>
        <p:txBody>
          <a:bodyPr>
            <a:normAutofit fontScale="77500" lnSpcReduction="20000"/>
          </a:bodyPr>
          <a:lstStyle/>
          <a:p>
            <a:pPr marL="0" lvl="0" indent="0">
              <a:buNone/>
            </a:pPr>
            <a:r>
              <a:rPr lang="en-IN" dirty="0"/>
              <a:t>Mathematical/ Analytical </a:t>
            </a:r>
            <a:r>
              <a:rPr lang="en-IN" dirty="0" err="1"/>
              <a:t>Modeling</a:t>
            </a:r>
            <a:r>
              <a:rPr lang="en-IN" dirty="0"/>
              <a:t> of the Problem</a:t>
            </a:r>
            <a:endParaRPr lang="en-US" dirty="0"/>
          </a:p>
          <a:p>
            <a:r>
              <a:rPr lang="en-US" i="1" dirty="0"/>
              <a:t>Image data augmentation</a:t>
            </a:r>
            <a:r>
              <a:rPr lang="en-US" dirty="0"/>
              <a:t> is a technique that </a:t>
            </a:r>
            <a:r>
              <a:rPr lang="en-US" i="1" dirty="0"/>
              <a:t>creates new images from existing ones</a:t>
            </a:r>
            <a:r>
              <a:rPr lang="en-US" dirty="0"/>
              <a:t>. To do that, you make some small changes to them, such as adjusting the brightness of the image, or rotating the image, or shifting the subject in the image horizontally or vertically.</a:t>
            </a:r>
          </a:p>
          <a:p>
            <a:r>
              <a:rPr lang="en-IN" dirty="0"/>
              <a:t>Image augmentation techniques allow you to artificially increase the size of your training set, thereby providing much more data to your model for training. This allows you to improve the accuracy of your model by enhancing the ability of your model to recognize new variants of your training data</a:t>
            </a:r>
            <a:r>
              <a:rPr lang="en-IN" dirty="0" smtClean="0"/>
              <a:t>.</a:t>
            </a:r>
            <a:endParaRPr lang="en-US" dirty="0"/>
          </a:p>
          <a:p>
            <a:pPr marL="0" lvl="0" indent="0">
              <a:buNone/>
            </a:pPr>
            <a:r>
              <a:rPr lang="en-IN" dirty="0"/>
              <a:t>Data Sources and their formats</a:t>
            </a:r>
            <a:endParaRPr lang="en-US" dirty="0"/>
          </a:p>
          <a:p>
            <a:r>
              <a:rPr lang="en-IN" dirty="0"/>
              <a:t>I will first demonstrate the various image augmentation techniques using Python and </a:t>
            </a:r>
            <a:r>
              <a:rPr lang="en-IN" dirty="0" err="1"/>
              <a:t>Keras</a:t>
            </a:r>
            <a:r>
              <a:rPr lang="en-IN" dirty="0"/>
              <a:t>. If you want to try along, make sure you have the following software and packages installed</a:t>
            </a:r>
            <a:r>
              <a:rPr lang="en-IN" dirty="0" smtClean="0"/>
              <a:t>:</a:t>
            </a:r>
            <a:endParaRPr lang="en-US" dirty="0"/>
          </a:p>
          <a:p>
            <a:r>
              <a:rPr lang="en-IN" b="1" dirty="0" err="1"/>
              <a:t>TensorFlow</a:t>
            </a:r>
            <a:r>
              <a:rPr lang="en-IN" dirty="0"/>
              <a:t>. You can install </a:t>
            </a:r>
            <a:r>
              <a:rPr lang="en-IN" dirty="0" err="1"/>
              <a:t>TensorFlow</a:t>
            </a:r>
            <a:r>
              <a:rPr lang="en-IN" dirty="0"/>
              <a:t> using the command </a:t>
            </a:r>
            <a:endParaRPr lang="en-US" dirty="0"/>
          </a:p>
          <a:p>
            <a:r>
              <a:rPr lang="en-IN" dirty="0"/>
              <a:t>!pip install </a:t>
            </a:r>
            <a:r>
              <a:rPr lang="en-IN" dirty="0" err="1"/>
              <a:t>tensorflow</a:t>
            </a:r>
            <a:r>
              <a:rPr lang="en-IN" dirty="0"/>
              <a:t> </a:t>
            </a:r>
            <a:endParaRPr lang="en-US" dirty="0"/>
          </a:p>
          <a:p>
            <a:r>
              <a:rPr lang="en-IN" dirty="0"/>
              <a:t>Once selenium and </a:t>
            </a:r>
            <a:r>
              <a:rPr lang="en-IN" dirty="0" err="1"/>
              <a:t>tensorflow</a:t>
            </a:r>
            <a:r>
              <a:rPr lang="en-IN" dirty="0"/>
              <a:t> are installed, create a new </a:t>
            </a:r>
            <a:r>
              <a:rPr lang="en-IN" dirty="0" err="1"/>
              <a:t>Jupyter</a:t>
            </a:r>
            <a:r>
              <a:rPr lang="en-IN" dirty="0"/>
              <a:t> Notebook</a:t>
            </a:r>
            <a:r>
              <a:rPr lang="en-IN" dirty="0" smtClean="0"/>
              <a:t>.</a:t>
            </a:r>
            <a:endParaRPr lang="en-US" dirty="0"/>
          </a:p>
        </p:txBody>
      </p:sp>
    </p:spTree>
    <p:extLst>
      <p:ext uri="{BB962C8B-B14F-4D97-AF65-F5344CB8AC3E}">
        <p14:creationId xmlns:p14="http://schemas.microsoft.com/office/powerpoint/2010/main" val="3134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Analytical Problem Framing</a:t>
            </a:r>
            <a:endParaRPr lang="en-US" dirty="0"/>
          </a:p>
        </p:txBody>
      </p:sp>
      <p:sp>
        <p:nvSpPr>
          <p:cNvPr id="3" name="Content Placeholder 2"/>
          <p:cNvSpPr>
            <a:spLocks noGrp="1"/>
          </p:cNvSpPr>
          <p:nvPr>
            <p:ph idx="1"/>
          </p:nvPr>
        </p:nvSpPr>
        <p:spPr/>
        <p:txBody>
          <a:bodyPr>
            <a:normAutofit fontScale="92500" lnSpcReduction="20000"/>
          </a:bodyPr>
          <a:lstStyle/>
          <a:p>
            <a:r>
              <a:rPr lang="en-IN" dirty="0"/>
              <a:t>Data Collection Phase: In this section, you need to scrape images from e-commerce portal, Amazon.com. The clothing categories used for scraping will be:</a:t>
            </a:r>
            <a:endParaRPr lang="en-US" dirty="0"/>
          </a:p>
          <a:p>
            <a:pPr marL="0" lvl="0" indent="0">
              <a:buNone/>
            </a:pPr>
            <a:r>
              <a:rPr lang="en-IN" dirty="0" smtClean="0"/>
              <a:t>	Sarees </a:t>
            </a:r>
            <a:r>
              <a:rPr lang="en-IN" dirty="0"/>
              <a:t>(women)</a:t>
            </a:r>
            <a:endParaRPr lang="en-US" dirty="0"/>
          </a:p>
          <a:p>
            <a:pPr marL="0" lvl="0" indent="0">
              <a:buNone/>
            </a:pPr>
            <a:r>
              <a:rPr lang="en-IN" dirty="0" smtClean="0"/>
              <a:t>	Trousers </a:t>
            </a:r>
            <a:r>
              <a:rPr lang="en-IN" dirty="0"/>
              <a:t>(men)</a:t>
            </a:r>
            <a:endParaRPr lang="en-US" dirty="0"/>
          </a:p>
          <a:p>
            <a:pPr marL="0" lvl="0" indent="0">
              <a:buNone/>
            </a:pPr>
            <a:r>
              <a:rPr lang="en-IN" dirty="0"/>
              <a:t>	</a:t>
            </a:r>
            <a:r>
              <a:rPr lang="en-IN" dirty="0" smtClean="0"/>
              <a:t>Jeans </a:t>
            </a:r>
            <a:r>
              <a:rPr lang="en-IN" dirty="0"/>
              <a:t>(men)</a:t>
            </a:r>
            <a:endParaRPr lang="en-US" dirty="0"/>
          </a:p>
          <a:p>
            <a:r>
              <a:rPr lang="en-IN" dirty="0"/>
              <a:t>You need to scrape images of these 3 categories and build your data from it. That data will be provided as an input to your deep learning problem. You need to scrape minimum 200 images of each categories. There is no maximum limit to the data collection.  You are free to apply image augmentation techniques to increase the size of your data but make sure the quality of data is not compromised. </a:t>
            </a:r>
            <a:endParaRPr lang="en-US" dirty="0"/>
          </a:p>
          <a:p>
            <a:r>
              <a:rPr lang="en-IN" dirty="0"/>
              <a:t>Importing the Libraries:</a:t>
            </a:r>
            <a:endParaRPr lang="en-US" dirty="0"/>
          </a:p>
          <a:p>
            <a:r>
              <a:rPr lang="en-IN" dirty="0"/>
              <a:t>!pip install </a:t>
            </a:r>
            <a:r>
              <a:rPr lang="en-IN" dirty="0" smtClean="0"/>
              <a:t>selenium</a:t>
            </a:r>
            <a:endParaRPr lang="en-US" dirty="0"/>
          </a:p>
        </p:txBody>
      </p:sp>
    </p:spTree>
    <p:extLst>
      <p:ext uri="{BB962C8B-B14F-4D97-AF65-F5344CB8AC3E}">
        <p14:creationId xmlns:p14="http://schemas.microsoft.com/office/powerpoint/2010/main" val="391620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&amp; Formats</a:t>
            </a:r>
            <a:endParaRPr lang="en-US" dirty="0"/>
          </a:p>
        </p:txBody>
      </p:sp>
      <p:sp>
        <p:nvSpPr>
          <p:cNvPr id="5" name="Content Placeholder 4"/>
          <p:cNvSpPr>
            <a:spLocks noGrp="1"/>
          </p:cNvSpPr>
          <p:nvPr>
            <p:ph idx="1"/>
          </p:nvPr>
        </p:nvSpPr>
        <p:spPr/>
        <p:txBody>
          <a:bodyPr/>
          <a:lstStyle/>
          <a:p>
            <a:pPr marL="0" indent="0">
              <a:buNone/>
            </a:pPr>
            <a:r>
              <a:rPr lang="en-US" dirty="0" smtClean="0"/>
              <a:t>Collected dataset using scrapping the data as below</a:t>
            </a:r>
            <a:r>
              <a:rPr lang="en-US" dirty="0" smtClean="0"/>
              <a:t>:</a:t>
            </a:r>
          </a:p>
          <a:p>
            <a:pPr marL="0" indent="0">
              <a:buNone/>
            </a:pPr>
            <a:r>
              <a:rPr lang="en-IN" dirty="0"/>
              <a:t>Downloading the Sarees (women) images in the given path using </a:t>
            </a:r>
            <a:r>
              <a:rPr lang="en-IN" dirty="0" err="1"/>
              <a:t>webscrapping</a:t>
            </a:r>
            <a:r>
              <a:rPr lang="en-IN" dirty="0"/>
              <a:t> - </a:t>
            </a:r>
            <a:endParaRPr lang="en-US" dirty="0"/>
          </a:p>
          <a:p>
            <a:pPr marL="0" indent="0">
              <a:buNone/>
            </a:pPr>
            <a:endParaRPr lang="en-US" dirty="0" smtClean="0"/>
          </a:p>
          <a:p>
            <a:pPr marL="0" indent="0">
              <a:buNone/>
            </a:pPr>
            <a:endParaRPr lang="en-US" dirty="0"/>
          </a:p>
        </p:txBody>
      </p:sp>
      <p:pic>
        <p:nvPicPr>
          <p:cNvPr id="6" name="Picture 5"/>
          <p:cNvPicPr/>
          <p:nvPr/>
        </p:nvPicPr>
        <p:blipFill>
          <a:blip r:embed="rId2"/>
          <a:stretch>
            <a:fillRect/>
          </a:stretch>
        </p:blipFill>
        <p:spPr>
          <a:xfrm>
            <a:off x="926991" y="3209026"/>
            <a:ext cx="5396171" cy="3338422"/>
          </a:xfrm>
          <a:prstGeom prst="rect">
            <a:avLst/>
          </a:prstGeom>
        </p:spPr>
      </p:pic>
      <p:pic>
        <p:nvPicPr>
          <p:cNvPr id="7" name="Picture 6"/>
          <p:cNvPicPr/>
          <p:nvPr/>
        </p:nvPicPr>
        <p:blipFill>
          <a:blip r:embed="rId3"/>
          <a:stretch>
            <a:fillRect/>
          </a:stretch>
        </p:blipFill>
        <p:spPr>
          <a:xfrm>
            <a:off x="6460490" y="3209026"/>
            <a:ext cx="5487095" cy="3338422"/>
          </a:xfrm>
          <a:prstGeom prst="rect">
            <a:avLst/>
          </a:prstGeom>
        </p:spPr>
      </p:pic>
    </p:spTree>
    <p:extLst>
      <p:ext uri="{BB962C8B-B14F-4D97-AF65-F5344CB8AC3E}">
        <p14:creationId xmlns:p14="http://schemas.microsoft.com/office/powerpoint/2010/main" val="2142817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Downloading the Sarees (women) images in the given path using </a:t>
            </a:r>
            <a:r>
              <a:rPr lang="en-IN" dirty="0" err="1"/>
              <a:t>webscrapping</a:t>
            </a:r>
            <a:r>
              <a:rPr lang="en-IN" dirty="0"/>
              <a:t> -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pic>
        <p:nvPicPr>
          <p:cNvPr id="9" name="Picture 8"/>
          <p:cNvPicPr/>
          <p:nvPr/>
        </p:nvPicPr>
        <p:blipFill>
          <a:blip r:embed="rId2"/>
          <a:stretch>
            <a:fillRect/>
          </a:stretch>
        </p:blipFill>
        <p:spPr>
          <a:xfrm>
            <a:off x="478418" y="2615564"/>
            <a:ext cx="5731510" cy="3632835"/>
          </a:xfrm>
          <a:prstGeom prst="rect">
            <a:avLst/>
          </a:prstGeom>
        </p:spPr>
      </p:pic>
      <p:pic>
        <p:nvPicPr>
          <p:cNvPr id="10" name="Picture 9"/>
          <p:cNvPicPr/>
          <p:nvPr/>
        </p:nvPicPr>
        <p:blipFill>
          <a:blip r:embed="rId3"/>
          <a:stretch>
            <a:fillRect/>
          </a:stretch>
        </p:blipFill>
        <p:spPr>
          <a:xfrm>
            <a:off x="6327128" y="2625387"/>
            <a:ext cx="5731510" cy="3623011"/>
          </a:xfrm>
          <a:prstGeom prst="rect">
            <a:avLst/>
          </a:prstGeom>
        </p:spPr>
      </p:pic>
    </p:spTree>
    <p:extLst>
      <p:ext uri="{BB962C8B-B14F-4D97-AF65-F5344CB8AC3E}">
        <p14:creationId xmlns:p14="http://schemas.microsoft.com/office/powerpoint/2010/main" val="176434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Downloading the Trousers(men) images in the given path using </a:t>
            </a:r>
            <a:r>
              <a:rPr lang="en-IN" dirty="0" err="1" smtClean="0"/>
              <a:t>webscrapping</a:t>
            </a:r>
            <a:r>
              <a:rPr lang="en-US" dirty="0"/>
              <a:t/>
            </a:r>
            <a:br>
              <a:rPr lang="en-US" dirty="0"/>
            </a:br>
            <a:endParaRPr lang="en-US" dirty="0"/>
          </a:p>
        </p:txBody>
      </p:sp>
      <p:sp>
        <p:nvSpPr>
          <p:cNvPr id="3" name="Content Placeholder 2"/>
          <p:cNvSpPr>
            <a:spLocks noGrp="1"/>
          </p:cNvSpPr>
          <p:nvPr>
            <p:ph idx="1"/>
          </p:nvPr>
        </p:nvSpPr>
        <p:spPr/>
        <p:txBody>
          <a:bodyPr>
            <a:normAutofit/>
          </a:bodyPr>
          <a:lstStyle/>
          <a:p>
            <a:endParaRPr lang="en-US" dirty="0" smtClean="0"/>
          </a:p>
        </p:txBody>
      </p:sp>
      <p:pic>
        <p:nvPicPr>
          <p:cNvPr id="5" name="Picture 4"/>
          <p:cNvPicPr/>
          <p:nvPr/>
        </p:nvPicPr>
        <p:blipFill>
          <a:blip r:embed="rId2"/>
          <a:stretch>
            <a:fillRect/>
          </a:stretch>
        </p:blipFill>
        <p:spPr>
          <a:xfrm>
            <a:off x="426660" y="2456832"/>
            <a:ext cx="5689468" cy="3791567"/>
          </a:xfrm>
          <a:prstGeom prst="rect">
            <a:avLst/>
          </a:prstGeom>
        </p:spPr>
      </p:pic>
      <p:pic>
        <p:nvPicPr>
          <p:cNvPr id="7" name="Picture 6"/>
          <p:cNvPicPr/>
          <p:nvPr/>
        </p:nvPicPr>
        <p:blipFill>
          <a:blip r:embed="rId3"/>
          <a:stretch>
            <a:fillRect/>
          </a:stretch>
        </p:blipFill>
        <p:spPr>
          <a:xfrm>
            <a:off x="6206358" y="2456831"/>
            <a:ext cx="5731510" cy="3791567"/>
          </a:xfrm>
          <a:prstGeom prst="rect">
            <a:avLst/>
          </a:prstGeom>
        </p:spPr>
      </p:pic>
    </p:spTree>
    <p:extLst>
      <p:ext uri="{BB962C8B-B14F-4D97-AF65-F5344CB8AC3E}">
        <p14:creationId xmlns:p14="http://schemas.microsoft.com/office/powerpoint/2010/main" val="1450479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Downloading the Jeans(men) images in the given path using </a:t>
            </a:r>
            <a:r>
              <a:rPr lang="en-IN" dirty="0" err="1" smtClean="0"/>
              <a:t>webscrapping</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0" name="Picture 9"/>
          <p:cNvPicPr/>
          <p:nvPr/>
        </p:nvPicPr>
        <p:blipFill>
          <a:blip r:embed="rId2"/>
          <a:stretch>
            <a:fillRect/>
          </a:stretch>
        </p:blipFill>
        <p:spPr>
          <a:xfrm>
            <a:off x="418034" y="2479896"/>
            <a:ext cx="5731510" cy="3899535"/>
          </a:xfrm>
          <a:prstGeom prst="rect">
            <a:avLst/>
          </a:prstGeom>
        </p:spPr>
      </p:pic>
      <p:pic>
        <p:nvPicPr>
          <p:cNvPr id="11" name="Picture 10"/>
          <p:cNvPicPr/>
          <p:nvPr/>
        </p:nvPicPr>
        <p:blipFill>
          <a:blip r:embed="rId3"/>
          <a:stretch>
            <a:fillRect/>
          </a:stretch>
        </p:blipFill>
        <p:spPr>
          <a:xfrm>
            <a:off x="6301249" y="2479896"/>
            <a:ext cx="5731510" cy="3899535"/>
          </a:xfrm>
          <a:prstGeom prst="rect">
            <a:avLst/>
          </a:prstGeom>
        </p:spPr>
      </p:pic>
    </p:spTree>
    <p:extLst>
      <p:ext uri="{BB962C8B-B14F-4D97-AF65-F5344CB8AC3E}">
        <p14:creationId xmlns:p14="http://schemas.microsoft.com/office/powerpoint/2010/main" val="2894729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2458</TotalTime>
  <Words>482</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vt:lpstr>
      <vt:lpstr> </vt:lpstr>
      <vt:lpstr>ACKNOWLEDGMENT</vt:lpstr>
      <vt:lpstr>INTRODUCTION</vt:lpstr>
      <vt:lpstr>Analytical Problem Framing</vt:lpstr>
      <vt:lpstr>Analytical Problem Framing</vt:lpstr>
      <vt:lpstr>Data Sources &amp; Formats</vt:lpstr>
      <vt:lpstr>Downloading the Sarees (women) images in the given path using webscrapping -   </vt:lpstr>
      <vt:lpstr>Downloading the Trousers(men) images in the given path using webscrapping </vt:lpstr>
      <vt:lpstr>Downloading the Jeans(men) images in the given path using webscrapping </vt:lpstr>
      <vt:lpstr>PowerPoint Presentation</vt:lpstr>
      <vt:lpstr>Hardware and Software Requirements and Tools Used</vt:lpstr>
      <vt:lpstr>Model/s Development and Evaluation</vt:lpstr>
      <vt:lpstr>Using data augmentation</vt:lpstr>
      <vt:lpstr>Using data augmentation</vt:lpstr>
      <vt:lpstr>Using algo vgg16etc  </vt:lpstr>
      <vt:lpstr>Using algo vgg16etc </vt:lpstr>
      <vt:lpstr>Using algo vgg16etc</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COTMAC</dc:creator>
  <cp:lastModifiedBy>COTMAC</cp:lastModifiedBy>
  <cp:revision>50</cp:revision>
  <dcterms:created xsi:type="dcterms:W3CDTF">2022-08-15T16:33:20Z</dcterms:created>
  <dcterms:modified xsi:type="dcterms:W3CDTF">2022-11-11T17:20:46Z</dcterms:modified>
</cp:coreProperties>
</file>