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58" r:id="rId3"/>
    <p:sldId id="257" r:id="rId4"/>
    <p:sldId id="259" r:id="rId5"/>
    <p:sldId id="274" r:id="rId6"/>
    <p:sldId id="272" r:id="rId7"/>
    <p:sldId id="261" r:id="rId8"/>
    <p:sldId id="262" r:id="rId9"/>
    <p:sldId id="260" r:id="rId10"/>
    <p:sldId id="263" r:id="rId11"/>
    <p:sldId id="264" r:id="rId12"/>
    <p:sldId id="265" r:id="rId13"/>
    <p:sldId id="266" r:id="rId14"/>
    <p:sldId id="267" r:id="rId15"/>
    <p:sldId id="273" r:id="rId16"/>
    <p:sldId id="275" r:id="rId17"/>
    <p:sldId id="280" r:id="rId18"/>
    <p:sldId id="279" r:id="rId19"/>
    <p:sldId id="278" r:id="rId20"/>
    <p:sldId id="277" r:id="rId21"/>
    <p:sldId id="276" r:id="rId22"/>
    <p:sldId id="283" r:id="rId23"/>
    <p:sldId id="282" r:id="rId24"/>
    <p:sldId id="281" r:id="rId25"/>
    <p:sldId id="268"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404" autoAdjust="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912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7670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45703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193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9059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38069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4257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396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4114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407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5795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E9179-F1E3-43BB-B9C0-7CBD51703B71}"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1915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E9179-F1E3-43BB-B9C0-7CBD51703B71}"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8972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3436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84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D2E9179-F1E3-43BB-B9C0-7CBD51703B71}" type="datetimeFigureOut">
              <a:rPr lang="en-US" smtClean="0"/>
              <a:t>10/4/2022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9015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6823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2E9179-F1E3-43BB-B9C0-7CBD51703B71}" type="datetimeFigureOut">
              <a:rPr lang="en-US" smtClean="0"/>
              <a:t>10/4/2022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88549-2494-40CB-A833-6DDDDF86131B}" type="slidenum">
              <a:rPr lang="en-US" smtClean="0"/>
              <a:t>‹#›</a:t>
            </a:fld>
            <a:endParaRPr lang="en-US"/>
          </a:p>
        </p:txBody>
      </p:sp>
    </p:spTree>
    <p:extLst>
      <p:ext uri="{BB962C8B-B14F-4D97-AF65-F5344CB8AC3E}">
        <p14:creationId xmlns:p14="http://schemas.microsoft.com/office/powerpoint/2010/main" val="3884466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IN" sz="4000" dirty="0" smtClean="0"/>
              <a:t>MELIGNANT-COMMENTS CLASSIFIER</a:t>
            </a:r>
            <a:endParaRPr lang="en-US" sz="4000" dirty="0"/>
          </a:p>
        </p:txBody>
      </p:sp>
    </p:spTree>
    <p:extLst>
      <p:ext uri="{BB962C8B-B14F-4D97-AF65-F5344CB8AC3E}">
        <p14:creationId xmlns:p14="http://schemas.microsoft.com/office/powerpoint/2010/main" val="35903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the model </a:t>
            </a:r>
            <a:endParaRPr lang="en-US" dirty="0"/>
          </a:p>
        </p:txBody>
      </p:sp>
      <p:sp>
        <p:nvSpPr>
          <p:cNvPr id="3" name="Content Placeholder 2"/>
          <p:cNvSpPr>
            <a:spLocks noGrp="1"/>
          </p:cNvSpPr>
          <p:nvPr>
            <p:ph idx="1"/>
          </p:nvPr>
        </p:nvSpPr>
        <p:spPr/>
        <p:txBody>
          <a:bodyPr/>
          <a:lstStyle/>
          <a:p>
            <a:r>
              <a:rPr lang="en-IN" dirty="0"/>
              <a:t>For Training &amp; Testing data using </a:t>
            </a:r>
            <a:r>
              <a:rPr lang="en-IN" dirty="0" err="1" smtClean="0"/>
              <a:t>LogisticRegression</a:t>
            </a:r>
            <a:r>
              <a:rPr lang="en-IN" dirty="0" smtClean="0"/>
              <a:t> model.</a:t>
            </a:r>
          </a:p>
          <a:p>
            <a:endParaRPr lang="en-US" dirty="0" smtClean="0"/>
          </a:p>
        </p:txBody>
      </p:sp>
      <p:pic>
        <p:nvPicPr>
          <p:cNvPr id="5" name="Picture 4"/>
          <p:cNvPicPr/>
          <p:nvPr/>
        </p:nvPicPr>
        <p:blipFill>
          <a:blip r:embed="rId2"/>
          <a:stretch>
            <a:fillRect/>
          </a:stretch>
        </p:blipFill>
        <p:spPr>
          <a:xfrm>
            <a:off x="3141432" y="2660851"/>
            <a:ext cx="5354176" cy="3587548"/>
          </a:xfrm>
          <a:prstGeom prst="rect">
            <a:avLst/>
          </a:prstGeom>
        </p:spPr>
      </p:pic>
    </p:spTree>
    <p:extLst>
      <p:ext uri="{BB962C8B-B14F-4D97-AF65-F5344CB8AC3E}">
        <p14:creationId xmlns:p14="http://schemas.microsoft.com/office/powerpoint/2010/main" val="187852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Model</a:t>
            </a:r>
            <a:endParaRPr lang="en-US" dirty="0"/>
          </a:p>
        </p:txBody>
      </p:sp>
      <p:sp>
        <p:nvSpPr>
          <p:cNvPr id="3" name="Content Placeholder 2"/>
          <p:cNvSpPr>
            <a:spLocks noGrp="1"/>
          </p:cNvSpPr>
          <p:nvPr>
            <p:ph idx="1"/>
          </p:nvPr>
        </p:nvSpPr>
        <p:spPr/>
        <p:txBody>
          <a:bodyPr/>
          <a:lstStyle/>
          <a:p>
            <a:r>
              <a:rPr lang="en-US" dirty="0" smtClean="0"/>
              <a:t>After Scaling the data need to build a model.</a:t>
            </a:r>
          </a:p>
          <a:p>
            <a:r>
              <a:rPr lang="en-US" dirty="0" smtClean="0"/>
              <a:t>For model building using </a:t>
            </a:r>
            <a:r>
              <a:rPr lang="en-IN" dirty="0" err="1"/>
              <a:t>DecisionTreeClassifier</a:t>
            </a:r>
            <a:r>
              <a:rPr lang="en-IN" dirty="0"/>
              <a:t>,  </a:t>
            </a:r>
            <a:r>
              <a:rPr lang="en-IN" dirty="0" err="1"/>
              <a:t>RandomForestClassifier</a:t>
            </a:r>
            <a:r>
              <a:rPr lang="en-IN" dirty="0"/>
              <a:t>, SVC, </a:t>
            </a:r>
            <a:r>
              <a:rPr lang="en-IN" dirty="0" err="1"/>
              <a:t>ExtraTreesClassifier</a:t>
            </a:r>
            <a:r>
              <a:rPr lang="en-IN" dirty="0"/>
              <a:t> , </a:t>
            </a:r>
            <a:r>
              <a:rPr lang="en-IN" dirty="0" err="1"/>
              <a:t>KNeighborsClassifier</a:t>
            </a:r>
            <a:r>
              <a:rPr lang="en-IN" dirty="0"/>
              <a:t>, </a:t>
            </a:r>
            <a:r>
              <a:rPr lang="en-IN" dirty="0" err="1"/>
              <a:t>XGBClassifier</a:t>
            </a:r>
            <a:r>
              <a:rPr lang="en-IN" dirty="0"/>
              <a:t> , </a:t>
            </a:r>
            <a:r>
              <a:rPr lang="en-IN" dirty="0" err="1"/>
              <a:t>AdaBoostClassifier</a:t>
            </a:r>
            <a:r>
              <a:rPr lang="en-US" dirty="0" smtClean="0"/>
              <a:t>.</a:t>
            </a:r>
          </a:p>
          <a:p>
            <a:r>
              <a:rPr lang="en-US" dirty="0" smtClean="0"/>
              <a:t>In this used </a:t>
            </a:r>
            <a:r>
              <a:rPr lang="en-IN" dirty="0" err="1"/>
              <a:t>RandomForestClassifier</a:t>
            </a:r>
            <a:r>
              <a:rPr lang="en-US" dirty="0" smtClean="0"/>
              <a:t> method to build the model.</a:t>
            </a:r>
          </a:p>
          <a:p>
            <a:r>
              <a:rPr lang="en-US" dirty="0" smtClean="0"/>
              <a:t>After that splitting the </a:t>
            </a:r>
            <a:r>
              <a:rPr lang="en-US" dirty="0" err="1" smtClean="0"/>
              <a:t>dataframe</a:t>
            </a:r>
            <a:r>
              <a:rPr lang="en-US" dirty="0" smtClean="0"/>
              <a:t> using Train test split method.</a:t>
            </a:r>
          </a:p>
          <a:p>
            <a:r>
              <a:rPr lang="en-US" dirty="0" smtClean="0"/>
              <a:t>In train test split method finding the trained data &amp; testing data and also finding predicted data.</a:t>
            </a:r>
            <a:endParaRPr lang="en-US" dirty="0"/>
          </a:p>
        </p:txBody>
      </p:sp>
      <p:pic>
        <p:nvPicPr>
          <p:cNvPr id="4" name="Picture 3"/>
          <p:cNvPicPr/>
          <p:nvPr/>
        </p:nvPicPr>
        <p:blipFill>
          <a:blip r:embed="rId2"/>
          <a:stretch>
            <a:fillRect/>
          </a:stretch>
        </p:blipFill>
        <p:spPr>
          <a:xfrm>
            <a:off x="7448203" y="149628"/>
            <a:ext cx="4489508" cy="2725709"/>
          </a:xfrm>
          <a:prstGeom prst="rect">
            <a:avLst/>
          </a:prstGeom>
        </p:spPr>
      </p:pic>
    </p:spTree>
    <p:extLst>
      <p:ext uri="{BB962C8B-B14F-4D97-AF65-F5344CB8AC3E}">
        <p14:creationId xmlns:p14="http://schemas.microsoft.com/office/powerpoint/2010/main" val="19996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For this project  </a:t>
            </a:r>
            <a:r>
              <a:rPr lang="en-IN" dirty="0" err="1" smtClean="0"/>
              <a:t>RandomForestClassifier</a:t>
            </a:r>
            <a:r>
              <a:rPr lang="en-US" dirty="0" smtClean="0"/>
              <a:t> best method to built the model.</a:t>
            </a:r>
          </a:p>
          <a:p>
            <a:r>
              <a:rPr lang="en-IN" dirty="0"/>
              <a:t>We have achieved approximately </a:t>
            </a:r>
            <a:r>
              <a:rPr lang="en-IN" dirty="0" smtClean="0"/>
              <a:t>95% using </a:t>
            </a:r>
            <a:r>
              <a:rPr lang="en-IN" dirty="0" err="1" smtClean="0"/>
              <a:t>RandomForestClassifier</a:t>
            </a:r>
            <a:r>
              <a:rPr lang="en-IN" dirty="0" smtClean="0"/>
              <a:t> </a:t>
            </a:r>
            <a:r>
              <a:rPr lang="en-IN" dirty="0" err="1"/>
              <a:t>H</a:t>
            </a:r>
            <a:r>
              <a:rPr lang="en-IN" dirty="0" err="1" smtClean="0"/>
              <a:t>yperparameter</a:t>
            </a:r>
            <a:r>
              <a:rPr lang="en-IN" dirty="0" smtClean="0"/>
              <a:t> tuning.</a:t>
            </a:r>
            <a:endParaRPr lang="en-US" dirty="0"/>
          </a:p>
        </p:txBody>
      </p:sp>
      <p:pic>
        <p:nvPicPr>
          <p:cNvPr id="6" name="Picture 5"/>
          <p:cNvPicPr/>
          <p:nvPr/>
        </p:nvPicPr>
        <p:blipFill>
          <a:blip r:embed="rId2"/>
          <a:stretch>
            <a:fillRect/>
          </a:stretch>
        </p:blipFill>
        <p:spPr>
          <a:xfrm>
            <a:off x="1176078" y="3745404"/>
            <a:ext cx="4552950" cy="2991924"/>
          </a:xfrm>
          <a:prstGeom prst="rect">
            <a:avLst/>
          </a:prstGeom>
        </p:spPr>
      </p:pic>
      <p:pic>
        <p:nvPicPr>
          <p:cNvPr id="7" name="Picture 6"/>
          <p:cNvPicPr/>
          <p:nvPr/>
        </p:nvPicPr>
        <p:blipFill>
          <a:blip r:embed="rId3"/>
          <a:stretch>
            <a:fillRect/>
          </a:stretch>
        </p:blipFill>
        <p:spPr>
          <a:xfrm>
            <a:off x="5906106" y="3745405"/>
            <a:ext cx="4486275" cy="2991924"/>
          </a:xfrm>
          <a:prstGeom prst="rect">
            <a:avLst/>
          </a:prstGeom>
        </p:spPr>
      </p:pic>
    </p:spTree>
    <p:extLst>
      <p:ext uri="{BB962C8B-B14F-4D97-AF65-F5344CB8AC3E}">
        <p14:creationId xmlns:p14="http://schemas.microsoft.com/office/powerpoint/2010/main" val="104117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&amp; </a:t>
            </a:r>
            <a:r>
              <a:rPr lang="en-US" dirty="0" err="1" smtClean="0"/>
              <a:t>gridSearchCV</a:t>
            </a:r>
            <a:endParaRPr lang="en-US" dirty="0"/>
          </a:p>
        </p:txBody>
      </p:sp>
      <p:sp>
        <p:nvSpPr>
          <p:cNvPr id="3" name="Content Placeholder 2"/>
          <p:cNvSpPr>
            <a:spLocks noGrp="1"/>
          </p:cNvSpPr>
          <p:nvPr>
            <p:ph idx="1"/>
          </p:nvPr>
        </p:nvSpPr>
        <p:spPr/>
        <p:txBody>
          <a:bodyPr/>
          <a:lstStyle/>
          <a:p>
            <a:r>
              <a:rPr lang="en-US" dirty="0" smtClean="0"/>
              <a:t>Using cross validation method checking model performance.</a:t>
            </a:r>
          </a:p>
          <a:p>
            <a:r>
              <a:rPr lang="en-US" dirty="0" smtClean="0"/>
              <a:t>After cross validation need to find the best classifier.</a:t>
            </a:r>
          </a:p>
          <a:p>
            <a:r>
              <a:rPr lang="en-US" dirty="0" smtClean="0"/>
              <a:t>For </a:t>
            </a:r>
            <a:r>
              <a:rPr lang="en-US" dirty="0" err="1" smtClean="0"/>
              <a:t>findout</a:t>
            </a:r>
            <a:r>
              <a:rPr lang="en-US" dirty="0" smtClean="0"/>
              <a:t> best classifier using </a:t>
            </a:r>
            <a:r>
              <a:rPr lang="en-US" dirty="0" err="1" smtClean="0"/>
              <a:t>RandomizedSerachCV</a:t>
            </a:r>
            <a:r>
              <a:rPr lang="en-US" dirty="0" smtClean="0"/>
              <a:t> method</a:t>
            </a:r>
          </a:p>
          <a:p>
            <a:r>
              <a:rPr lang="en-US" dirty="0" smtClean="0"/>
              <a:t>Using </a:t>
            </a:r>
            <a:r>
              <a:rPr lang="en-US" dirty="0" err="1" smtClean="0"/>
              <a:t>RandomizedSearchCV</a:t>
            </a:r>
            <a:r>
              <a:rPr lang="en-US" dirty="0" smtClean="0"/>
              <a:t> to find out </a:t>
            </a:r>
            <a:r>
              <a:rPr lang="en-US" dirty="0" err="1" smtClean="0"/>
              <a:t>best_params</a:t>
            </a:r>
            <a:r>
              <a:rPr lang="en-US" dirty="0" smtClean="0"/>
              <a:t>_ value</a:t>
            </a:r>
          </a:p>
          <a:p>
            <a:r>
              <a:rPr lang="en-US" dirty="0" smtClean="0"/>
              <a:t>After that need to find out best estimator</a:t>
            </a:r>
          </a:p>
          <a:p>
            <a:r>
              <a:rPr lang="en-US" dirty="0" smtClean="0"/>
              <a:t>Best estimator value is “</a:t>
            </a:r>
            <a:r>
              <a:rPr lang="en-IN" dirty="0" err="1" smtClean="0"/>
              <a:t>RandomForestClassifier</a:t>
            </a:r>
            <a:r>
              <a:rPr lang="en-IN" dirty="0" smtClean="0"/>
              <a:t>” Accuracy Score.</a:t>
            </a:r>
            <a:endParaRPr lang="en-US" dirty="0"/>
          </a:p>
        </p:txBody>
      </p:sp>
      <p:pic>
        <p:nvPicPr>
          <p:cNvPr id="4" name="Picture 3"/>
          <p:cNvPicPr/>
          <p:nvPr/>
        </p:nvPicPr>
        <p:blipFill>
          <a:blip r:embed="rId2"/>
          <a:stretch>
            <a:fillRect/>
          </a:stretch>
        </p:blipFill>
        <p:spPr>
          <a:xfrm>
            <a:off x="1305554" y="4623760"/>
            <a:ext cx="3697767" cy="2061712"/>
          </a:xfrm>
          <a:prstGeom prst="rect">
            <a:avLst/>
          </a:prstGeom>
        </p:spPr>
      </p:pic>
      <p:pic>
        <p:nvPicPr>
          <p:cNvPr id="5" name="Picture 4"/>
          <p:cNvPicPr/>
          <p:nvPr/>
        </p:nvPicPr>
        <p:blipFill>
          <a:blip r:embed="rId3"/>
          <a:stretch>
            <a:fillRect/>
          </a:stretch>
        </p:blipFill>
        <p:spPr>
          <a:xfrm>
            <a:off x="5205563" y="4623760"/>
            <a:ext cx="4146699" cy="2061712"/>
          </a:xfrm>
          <a:prstGeom prst="rect">
            <a:avLst/>
          </a:prstGeom>
        </p:spPr>
      </p:pic>
    </p:spTree>
    <p:extLst>
      <p:ext uri="{BB962C8B-B14F-4D97-AF65-F5344CB8AC3E}">
        <p14:creationId xmlns:p14="http://schemas.microsoft.com/office/powerpoint/2010/main" val="94971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 ROC Curve</a:t>
            </a:r>
            <a:endParaRPr lang="en-US" dirty="0"/>
          </a:p>
        </p:txBody>
      </p:sp>
      <p:sp>
        <p:nvSpPr>
          <p:cNvPr id="3" name="Content Placeholder 2"/>
          <p:cNvSpPr>
            <a:spLocks noGrp="1"/>
          </p:cNvSpPr>
          <p:nvPr>
            <p:ph idx="1"/>
          </p:nvPr>
        </p:nvSpPr>
        <p:spPr/>
        <p:txBody>
          <a:bodyPr/>
          <a:lstStyle/>
          <a:p>
            <a:r>
              <a:rPr lang="en-US" dirty="0" smtClean="0"/>
              <a:t>After completing the steps and process draw the AUC ROC curve.</a:t>
            </a:r>
          </a:p>
          <a:p>
            <a:r>
              <a:rPr lang="en-US" dirty="0" smtClean="0"/>
              <a:t>In AUC ROC Curve its showing the False Positive Rate &amp; True Positive Rate.</a:t>
            </a:r>
          </a:p>
          <a:p>
            <a:r>
              <a:rPr lang="en-IN" dirty="0" smtClean="0"/>
              <a:t>Below </a:t>
            </a:r>
            <a:r>
              <a:rPr lang="en-IN" dirty="0"/>
              <a:t>drawing AUC ROC Curve for </a:t>
            </a:r>
            <a:r>
              <a:rPr lang="en-US" dirty="0"/>
              <a:t>False Positive Rate &amp; True Positive </a:t>
            </a:r>
            <a:r>
              <a:rPr lang="en-US" dirty="0" smtClean="0"/>
              <a:t>Rate </a:t>
            </a:r>
            <a:r>
              <a:rPr lang="en-IN" dirty="0" smtClean="0"/>
              <a:t>using </a:t>
            </a:r>
            <a:r>
              <a:rPr lang="en-IN" dirty="0" err="1" smtClean="0"/>
              <a:t>RandomForestClassifier</a:t>
            </a:r>
            <a:r>
              <a:rPr lang="en-IN" dirty="0" smtClean="0"/>
              <a:t> </a:t>
            </a:r>
            <a:r>
              <a:rPr lang="en-IN" dirty="0"/>
              <a:t>method.</a:t>
            </a:r>
            <a:endParaRPr lang="en-US" dirty="0"/>
          </a:p>
          <a:p>
            <a:endParaRPr lang="en-US" dirty="0"/>
          </a:p>
        </p:txBody>
      </p:sp>
      <p:pic>
        <p:nvPicPr>
          <p:cNvPr id="5" name="Picture 4"/>
          <p:cNvPicPr>
            <a:picLocks noChangeAspect="1"/>
          </p:cNvPicPr>
          <p:nvPr/>
        </p:nvPicPr>
        <p:blipFill>
          <a:blip r:embed="rId2"/>
          <a:stretch>
            <a:fillRect/>
          </a:stretch>
        </p:blipFill>
        <p:spPr>
          <a:xfrm>
            <a:off x="2398503" y="3879910"/>
            <a:ext cx="3771900" cy="2876550"/>
          </a:xfrm>
          <a:prstGeom prst="rect">
            <a:avLst/>
          </a:prstGeom>
        </p:spPr>
      </p:pic>
      <p:pic>
        <p:nvPicPr>
          <p:cNvPr id="6" name="Picture 5"/>
          <p:cNvPicPr>
            <a:picLocks noChangeAspect="1"/>
          </p:cNvPicPr>
          <p:nvPr/>
        </p:nvPicPr>
        <p:blipFill>
          <a:blip r:embed="rId3"/>
          <a:stretch>
            <a:fillRect/>
          </a:stretch>
        </p:blipFill>
        <p:spPr>
          <a:xfrm>
            <a:off x="6336821" y="3879910"/>
            <a:ext cx="4181475" cy="2876550"/>
          </a:xfrm>
          <a:prstGeom prst="rect">
            <a:avLst/>
          </a:prstGeom>
        </p:spPr>
      </p:pic>
    </p:spTree>
    <p:extLst>
      <p:ext uri="{BB962C8B-B14F-4D97-AF65-F5344CB8AC3E}">
        <p14:creationId xmlns:p14="http://schemas.microsoft.com/office/powerpoint/2010/main" val="318847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Interpretation of the Results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After Building a model need to Regularization technique for model </a:t>
            </a:r>
            <a:r>
              <a:rPr lang="en-IN" dirty="0" smtClean="0"/>
              <a:t>checking.</a:t>
            </a:r>
          </a:p>
          <a:p>
            <a:r>
              <a:rPr lang="en-IN" dirty="0"/>
              <a:t>After Regularization a model need to Ensemble technique for model checking</a:t>
            </a:r>
            <a:endParaRPr lang="en-US" dirty="0"/>
          </a:p>
        </p:txBody>
      </p:sp>
      <p:pic>
        <p:nvPicPr>
          <p:cNvPr id="4" name="Picture 3"/>
          <p:cNvPicPr/>
          <p:nvPr/>
        </p:nvPicPr>
        <p:blipFill>
          <a:blip r:embed="rId2"/>
          <a:stretch>
            <a:fillRect/>
          </a:stretch>
        </p:blipFill>
        <p:spPr>
          <a:xfrm>
            <a:off x="1221290" y="3588326"/>
            <a:ext cx="4127182" cy="2859743"/>
          </a:xfrm>
          <a:prstGeom prst="rect">
            <a:avLst/>
          </a:prstGeom>
        </p:spPr>
      </p:pic>
      <p:pic>
        <p:nvPicPr>
          <p:cNvPr id="5" name="Picture 4"/>
          <p:cNvPicPr/>
          <p:nvPr/>
        </p:nvPicPr>
        <p:blipFill>
          <a:blip r:embed="rId3"/>
          <a:stretch>
            <a:fillRect/>
          </a:stretch>
        </p:blipFill>
        <p:spPr>
          <a:xfrm>
            <a:off x="5719156" y="3588326"/>
            <a:ext cx="3915296" cy="2859743"/>
          </a:xfrm>
          <a:prstGeom prst="rect">
            <a:avLst/>
          </a:prstGeom>
        </p:spPr>
      </p:pic>
    </p:spTree>
    <p:extLst>
      <p:ext uri="{BB962C8B-B14F-4D97-AF65-F5344CB8AC3E}">
        <p14:creationId xmlns:p14="http://schemas.microsoft.com/office/powerpoint/2010/main" val="71622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Model Building for Test Data:-</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Importing the Libraries</a:t>
            </a:r>
            <a:r>
              <a:rPr lang="en-IN" dirty="0" smtClean="0"/>
              <a:t>:</a:t>
            </a:r>
          </a:p>
          <a:p>
            <a:endParaRPr lang="en-IN" dirty="0"/>
          </a:p>
          <a:p>
            <a:endParaRPr lang="en-IN" dirty="0" smtClean="0"/>
          </a:p>
          <a:p>
            <a:r>
              <a:rPr lang="en-IN" dirty="0"/>
              <a:t>Loading the Dataset:</a:t>
            </a:r>
            <a:endParaRPr lang="en-US" dirty="0"/>
          </a:p>
          <a:p>
            <a:pPr marL="0" indent="0">
              <a:buNone/>
            </a:pPr>
            <a:endParaRPr lang="en-US" dirty="0"/>
          </a:p>
          <a:p>
            <a:endParaRPr lang="en-US" dirty="0"/>
          </a:p>
        </p:txBody>
      </p:sp>
      <p:pic>
        <p:nvPicPr>
          <p:cNvPr id="4" name="Picture 3"/>
          <p:cNvPicPr/>
          <p:nvPr/>
        </p:nvPicPr>
        <p:blipFill>
          <a:blip r:embed="rId2"/>
          <a:stretch>
            <a:fillRect/>
          </a:stretch>
        </p:blipFill>
        <p:spPr>
          <a:xfrm>
            <a:off x="1564077" y="2514061"/>
            <a:ext cx="3905250" cy="742950"/>
          </a:xfrm>
          <a:prstGeom prst="rect">
            <a:avLst/>
          </a:prstGeom>
        </p:spPr>
      </p:pic>
      <p:pic>
        <p:nvPicPr>
          <p:cNvPr id="5" name="Picture 4"/>
          <p:cNvPicPr/>
          <p:nvPr/>
        </p:nvPicPr>
        <p:blipFill>
          <a:blip r:embed="rId3"/>
          <a:stretch>
            <a:fillRect/>
          </a:stretch>
        </p:blipFill>
        <p:spPr>
          <a:xfrm>
            <a:off x="1737875" y="3881707"/>
            <a:ext cx="5731510" cy="1924050"/>
          </a:xfrm>
          <a:prstGeom prst="rect">
            <a:avLst/>
          </a:prstGeom>
        </p:spPr>
      </p:pic>
    </p:spTree>
    <p:extLst>
      <p:ext uri="{BB962C8B-B14F-4D97-AF65-F5344CB8AC3E}">
        <p14:creationId xmlns:p14="http://schemas.microsoft.com/office/powerpoint/2010/main" val="162840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 for Test Data</a:t>
            </a:r>
            <a:r>
              <a:rPr lang="en-IN" dirty="0" smtClean="0"/>
              <a:t>:-</a:t>
            </a:r>
            <a:endParaRPr lang="en-US" dirty="0"/>
          </a:p>
        </p:txBody>
      </p:sp>
      <p:sp>
        <p:nvSpPr>
          <p:cNvPr id="3" name="Content Placeholder 2"/>
          <p:cNvSpPr>
            <a:spLocks noGrp="1"/>
          </p:cNvSpPr>
          <p:nvPr>
            <p:ph idx="1"/>
          </p:nvPr>
        </p:nvSpPr>
        <p:spPr/>
        <p:txBody>
          <a:bodyPr/>
          <a:lstStyle/>
          <a:p>
            <a:r>
              <a:rPr lang="en-IN" dirty="0"/>
              <a:t>After that we are checking shape of values &amp; describing the data:</a:t>
            </a:r>
            <a:endParaRPr lang="en-US" dirty="0"/>
          </a:p>
          <a:p>
            <a:endParaRPr lang="en-US" dirty="0"/>
          </a:p>
        </p:txBody>
      </p:sp>
      <p:pic>
        <p:nvPicPr>
          <p:cNvPr id="4" name="Picture 3"/>
          <p:cNvPicPr/>
          <p:nvPr/>
        </p:nvPicPr>
        <p:blipFill>
          <a:blip r:embed="rId2"/>
          <a:stretch>
            <a:fillRect/>
          </a:stretch>
        </p:blipFill>
        <p:spPr>
          <a:xfrm>
            <a:off x="1477274" y="2533112"/>
            <a:ext cx="4648200" cy="3979832"/>
          </a:xfrm>
          <a:prstGeom prst="rect">
            <a:avLst/>
          </a:prstGeom>
        </p:spPr>
      </p:pic>
      <p:pic>
        <p:nvPicPr>
          <p:cNvPr id="5" name="Picture 4"/>
          <p:cNvPicPr/>
          <p:nvPr/>
        </p:nvPicPr>
        <p:blipFill>
          <a:blip r:embed="rId3"/>
          <a:stretch>
            <a:fillRect/>
          </a:stretch>
        </p:blipFill>
        <p:spPr>
          <a:xfrm>
            <a:off x="6246782" y="2533112"/>
            <a:ext cx="5581650" cy="3979832"/>
          </a:xfrm>
          <a:prstGeom prst="rect">
            <a:avLst/>
          </a:prstGeom>
        </p:spPr>
      </p:pic>
    </p:spTree>
    <p:extLst>
      <p:ext uri="{BB962C8B-B14F-4D97-AF65-F5344CB8AC3E}">
        <p14:creationId xmlns:p14="http://schemas.microsoft.com/office/powerpoint/2010/main" val="119473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 for Test Data:-</a:t>
            </a:r>
            <a:endParaRPr lang="en-US" dirty="0"/>
          </a:p>
        </p:txBody>
      </p:sp>
      <p:sp>
        <p:nvSpPr>
          <p:cNvPr id="3" name="Content Placeholder 2"/>
          <p:cNvSpPr>
            <a:spLocks noGrp="1"/>
          </p:cNvSpPr>
          <p:nvPr>
            <p:ph idx="1"/>
          </p:nvPr>
        </p:nvSpPr>
        <p:spPr/>
        <p:txBody>
          <a:bodyPr/>
          <a:lstStyle/>
          <a:p>
            <a:r>
              <a:rPr lang="en-IN" dirty="0"/>
              <a:t>After that we are checking if Null values are present in </a:t>
            </a:r>
            <a:r>
              <a:rPr lang="en-IN" dirty="0" smtClean="0"/>
              <a:t>datasets.</a:t>
            </a:r>
            <a:endParaRPr lang="en-US" dirty="0"/>
          </a:p>
        </p:txBody>
      </p:sp>
      <p:pic>
        <p:nvPicPr>
          <p:cNvPr id="4" name="Picture 3"/>
          <p:cNvPicPr/>
          <p:nvPr/>
        </p:nvPicPr>
        <p:blipFill>
          <a:blip r:embed="rId2"/>
          <a:stretch>
            <a:fillRect/>
          </a:stretch>
        </p:blipFill>
        <p:spPr>
          <a:xfrm>
            <a:off x="3681107" y="2562044"/>
            <a:ext cx="3790950" cy="2936755"/>
          </a:xfrm>
          <a:prstGeom prst="rect">
            <a:avLst/>
          </a:prstGeom>
        </p:spPr>
      </p:pic>
    </p:spTree>
    <p:extLst>
      <p:ext uri="{BB962C8B-B14F-4D97-AF65-F5344CB8AC3E}">
        <p14:creationId xmlns:p14="http://schemas.microsoft.com/office/powerpoint/2010/main" val="422186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Identification of possible problem-solving approaches (methods)</a:t>
            </a:r>
            <a:endParaRPr lang="en-US" dirty="0"/>
          </a:p>
          <a:p>
            <a:r>
              <a:rPr lang="en-IN" dirty="0"/>
              <a:t>Checking correlation &amp; skewness of the data:</a:t>
            </a:r>
            <a:endParaRPr lang="en-US" dirty="0"/>
          </a:p>
        </p:txBody>
      </p:sp>
      <p:pic>
        <p:nvPicPr>
          <p:cNvPr id="4" name="Picture 3"/>
          <p:cNvPicPr/>
          <p:nvPr/>
        </p:nvPicPr>
        <p:blipFill>
          <a:blip r:embed="rId2"/>
          <a:stretch>
            <a:fillRect/>
          </a:stretch>
        </p:blipFill>
        <p:spPr>
          <a:xfrm>
            <a:off x="1300792" y="2868372"/>
            <a:ext cx="7515404" cy="3730835"/>
          </a:xfrm>
          <a:prstGeom prst="rect">
            <a:avLst/>
          </a:prstGeom>
        </p:spPr>
      </p:pic>
    </p:spTree>
    <p:extLst>
      <p:ext uri="{BB962C8B-B14F-4D97-AF65-F5344CB8AC3E}">
        <p14:creationId xmlns:p14="http://schemas.microsoft.com/office/powerpoint/2010/main" val="280891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US" dirty="0"/>
          </a:p>
        </p:txBody>
      </p:sp>
      <p:sp>
        <p:nvSpPr>
          <p:cNvPr id="3" name="Content Placeholder 2"/>
          <p:cNvSpPr>
            <a:spLocks noGrp="1"/>
          </p:cNvSpPr>
          <p:nvPr>
            <p:ph idx="1"/>
          </p:nvPr>
        </p:nvSpPr>
        <p:spPr/>
        <p:txBody>
          <a:bodyPr/>
          <a:lstStyle/>
          <a:p>
            <a:r>
              <a:rPr lang="en-IN" dirty="0"/>
              <a:t>I take great pleasure to thank and acknowledgement the allowance by Data Trained Education and permission by Flip </a:t>
            </a:r>
            <a:r>
              <a:rPr lang="en-IN" dirty="0" err="1"/>
              <a:t>Robo</a:t>
            </a:r>
            <a:r>
              <a:rPr lang="en-IN" dirty="0"/>
              <a:t>. I extend whole hearted thanks to them I worked and learned a lot and sharing me the knowledge and experience</a:t>
            </a:r>
            <a:r>
              <a:rPr lang="en-IN" dirty="0" smtClean="0"/>
              <a:t>.</a:t>
            </a:r>
            <a:r>
              <a:rPr lang="en-IN" dirty="0"/>
              <a:t> </a:t>
            </a:r>
            <a:endParaRPr lang="en-US" dirty="0"/>
          </a:p>
          <a:p>
            <a:r>
              <a:rPr lang="en-IN" dirty="0"/>
              <a:t>Data Trained Education and Flip </a:t>
            </a:r>
            <a:r>
              <a:rPr lang="en-IN" dirty="0" err="1"/>
              <a:t>Robo</a:t>
            </a:r>
            <a:r>
              <a:rPr lang="en-IN" dirty="0"/>
              <a:t> provided training is the very important to completion of </a:t>
            </a:r>
            <a:r>
              <a:rPr lang="en-IN"/>
              <a:t>project</a:t>
            </a:r>
            <a:r>
              <a:rPr lang="en-IN" smtClean="0"/>
              <a:t>.</a:t>
            </a:r>
            <a:endParaRPr lang="en-US" dirty="0"/>
          </a:p>
        </p:txBody>
      </p:sp>
    </p:spTree>
    <p:extLst>
      <p:ext uri="{BB962C8B-B14F-4D97-AF65-F5344CB8AC3E}">
        <p14:creationId xmlns:p14="http://schemas.microsoft.com/office/powerpoint/2010/main" val="68505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a:t>
            </a:r>
            <a:endParaRPr lang="en-US" dirty="0"/>
          </a:p>
        </p:txBody>
      </p:sp>
      <p:sp>
        <p:nvSpPr>
          <p:cNvPr id="3" name="Content Placeholder 2"/>
          <p:cNvSpPr>
            <a:spLocks noGrp="1"/>
          </p:cNvSpPr>
          <p:nvPr>
            <p:ph idx="1"/>
          </p:nvPr>
        </p:nvSpPr>
        <p:spPr/>
        <p:txBody>
          <a:bodyPr/>
          <a:lstStyle/>
          <a:p>
            <a:r>
              <a:rPr lang="en-IN" dirty="0"/>
              <a:t>After that Checking EDA Part:</a:t>
            </a:r>
            <a:endParaRPr lang="en-US" dirty="0"/>
          </a:p>
          <a:p>
            <a:endParaRPr lang="en-US" dirty="0"/>
          </a:p>
        </p:txBody>
      </p:sp>
      <p:pic>
        <p:nvPicPr>
          <p:cNvPr id="4" name="Picture 3"/>
          <p:cNvPicPr/>
          <p:nvPr/>
        </p:nvPicPr>
        <p:blipFill>
          <a:blip r:embed="rId2"/>
          <a:stretch>
            <a:fillRect/>
          </a:stretch>
        </p:blipFill>
        <p:spPr>
          <a:xfrm>
            <a:off x="1591291" y="2597677"/>
            <a:ext cx="2298065" cy="1628140"/>
          </a:xfrm>
          <a:prstGeom prst="rect">
            <a:avLst/>
          </a:prstGeom>
        </p:spPr>
      </p:pic>
      <p:pic>
        <p:nvPicPr>
          <p:cNvPr id="5" name="Picture 4"/>
          <p:cNvPicPr/>
          <p:nvPr/>
        </p:nvPicPr>
        <p:blipFill>
          <a:blip r:embed="rId3"/>
          <a:stretch>
            <a:fillRect/>
          </a:stretch>
        </p:blipFill>
        <p:spPr>
          <a:xfrm>
            <a:off x="4377335" y="2597677"/>
            <a:ext cx="2609850" cy="1567180"/>
          </a:xfrm>
          <a:prstGeom prst="rect">
            <a:avLst/>
          </a:prstGeom>
        </p:spPr>
      </p:pic>
      <p:pic>
        <p:nvPicPr>
          <p:cNvPr id="6" name="Picture 5"/>
          <p:cNvPicPr/>
          <p:nvPr/>
        </p:nvPicPr>
        <p:blipFill>
          <a:blip r:embed="rId4"/>
          <a:stretch>
            <a:fillRect/>
          </a:stretch>
        </p:blipFill>
        <p:spPr>
          <a:xfrm>
            <a:off x="7475164" y="2597677"/>
            <a:ext cx="2286000" cy="1567180"/>
          </a:xfrm>
          <a:prstGeom prst="rect">
            <a:avLst/>
          </a:prstGeom>
        </p:spPr>
      </p:pic>
      <p:pic>
        <p:nvPicPr>
          <p:cNvPr id="7" name="Picture 6"/>
          <p:cNvPicPr/>
          <p:nvPr/>
        </p:nvPicPr>
        <p:blipFill>
          <a:blip r:embed="rId5"/>
          <a:stretch>
            <a:fillRect/>
          </a:stretch>
        </p:blipFill>
        <p:spPr>
          <a:xfrm>
            <a:off x="1591291" y="4425487"/>
            <a:ext cx="2298065" cy="1440475"/>
          </a:xfrm>
          <a:prstGeom prst="rect">
            <a:avLst/>
          </a:prstGeom>
        </p:spPr>
      </p:pic>
      <p:pic>
        <p:nvPicPr>
          <p:cNvPr id="8" name="Picture 7"/>
          <p:cNvPicPr/>
          <p:nvPr/>
        </p:nvPicPr>
        <p:blipFill>
          <a:blip r:embed="rId6"/>
          <a:stretch>
            <a:fillRect/>
          </a:stretch>
        </p:blipFill>
        <p:spPr>
          <a:xfrm>
            <a:off x="4377335" y="4425486"/>
            <a:ext cx="2609850" cy="1440475"/>
          </a:xfrm>
          <a:prstGeom prst="rect">
            <a:avLst/>
          </a:prstGeom>
        </p:spPr>
      </p:pic>
      <p:pic>
        <p:nvPicPr>
          <p:cNvPr id="9" name="Picture 8"/>
          <p:cNvPicPr/>
          <p:nvPr/>
        </p:nvPicPr>
        <p:blipFill>
          <a:blip r:embed="rId7"/>
          <a:stretch>
            <a:fillRect/>
          </a:stretch>
        </p:blipFill>
        <p:spPr>
          <a:xfrm>
            <a:off x="7475164" y="4364527"/>
            <a:ext cx="2286000" cy="1501434"/>
          </a:xfrm>
          <a:prstGeom prst="rect">
            <a:avLst/>
          </a:prstGeom>
        </p:spPr>
      </p:pic>
    </p:spTree>
    <p:extLst>
      <p:ext uri="{BB962C8B-B14F-4D97-AF65-F5344CB8AC3E}">
        <p14:creationId xmlns:p14="http://schemas.microsoft.com/office/powerpoint/2010/main" val="3502498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US" dirty="0"/>
          </a:p>
        </p:txBody>
      </p:sp>
      <p:sp>
        <p:nvSpPr>
          <p:cNvPr id="3" name="Content Placeholder 2"/>
          <p:cNvSpPr>
            <a:spLocks noGrp="1"/>
          </p:cNvSpPr>
          <p:nvPr>
            <p:ph idx="1"/>
          </p:nvPr>
        </p:nvSpPr>
        <p:spPr/>
        <p:txBody>
          <a:bodyPr>
            <a:normAutofit fontScale="55000" lnSpcReduction="20000"/>
          </a:bodyPr>
          <a:lstStyle/>
          <a:p>
            <a:pPr lvl="0"/>
            <a:r>
              <a:rPr lang="en-IN" dirty="0"/>
              <a:t>Data </a:t>
            </a:r>
            <a:r>
              <a:rPr lang="en-IN" dirty="0" err="1"/>
              <a:t>Preprocessing</a:t>
            </a:r>
            <a:r>
              <a:rPr lang="en-IN" dirty="0"/>
              <a:t> </a:t>
            </a:r>
            <a:endParaRPr lang="en-US" dirty="0"/>
          </a:p>
          <a:p>
            <a:r>
              <a:rPr lang="en-IN" dirty="0"/>
              <a:t>The following steps were taken to process the data</a:t>
            </a:r>
            <a:r>
              <a:rPr lang="en-IN" dirty="0" smtClean="0"/>
              <a:t>:</a:t>
            </a:r>
          </a:p>
          <a:p>
            <a:r>
              <a:rPr lang="en-IN" dirty="0"/>
              <a:t>→ A string without all punctuations to be </a:t>
            </a:r>
            <a:r>
              <a:rPr lang="en-IN" dirty="0" smtClean="0"/>
              <a:t>prepared</a:t>
            </a:r>
            <a:r>
              <a:rPr lang="en-IN" dirty="0"/>
              <a:t>: </a:t>
            </a:r>
            <a:endParaRPr lang="en-US" dirty="0"/>
          </a:p>
          <a:p>
            <a:pPr marL="0" indent="0">
              <a:buNone/>
            </a:pPr>
            <a:r>
              <a:rPr lang="en-IN" dirty="0" smtClean="0"/>
              <a:t>1</a:t>
            </a:r>
            <a:r>
              <a:rPr lang="en-IN" dirty="0"/>
              <a:t>. The string library contains punctuation characters. This is imported and all numbers are appended to this string. Our </a:t>
            </a:r>
            <a:r>
              <a:rPr lang="en-IN" dirty="0" err="1"/>
              <a:t>comment_text</a:t>
            </a:r>
            <a:r>
              <a:rPr lang="en-IN" dirty="0"/>
              <a:t> field contains strings such as won't, didn't, etc. which contain apostrophe character('). To prevent these words from being converted to wont or didn't, the character ' represented as \' in escape sequence notation is replaced by empty character in the punctuation string. </a:t>
            </a:r>
            <a:endParaRPr lang="en-US" dirty="0"/>
          </a:p>
          <a:p>
            <a:r>
              <a:rPr lang="en-IN" dirty="0"/>
              <a:t>→ Updating the list of stop words: </a:t>
            </a:r>
            <a:endParaRPr lang="en-US" dirty="0"/>
          </a:p>
          <a:p>
            <a:pPr marL="0" indent="0">
              <a:buNone/>
            </a:pPr>
            <a:r>
              <a:rPr lang="en-IN" dirty="0"/>
              <a:t>1. Stop words are those words that are frequently used in both written and verbal communication and thereby do not have either a positive or negative impact on our statement like “is, this, us, etc.”. </a:t>
            </a:r>
            <a:endParaRPr lang="en-US" dirty="0"/>
          </a:p>
          <a:p>
            <a:pPr marL="0" indent="0">
              <a:buNone/>
            </a:pPr>
            <a:r>
              <a:rPr lang="en-IN" dirty="0"/>
              <a:t>2. Single letter words if existing or created due to any </a:t>
            </a:r>
            <a:r>
              <a:rPr lang="en-IN" dirty="0" err="1"/>
              <a:t>preprocessing</a:t>
            </a:r>
            <a:r>
              <a:rPr lang="en-IN" dirty="0"/>
              <a:t> step do not convey any useful meaning and so they can be directly removed. Hence letters from b to z, will be added to the list of stop words imported directly. </a:t>
            </a:r>
            <a:endParaRPr lang="en-US" dirty="0"/>
          </a:p>
          <a:p>
            <a:r>
              <a:rPr lang="en-IN" dirty="0"/>
              <a:t>→ Stemming and Lemmatizing: </a:t>
            </a:r>
            <a:endParaRPr lang="en-US" dirty="0"/>
          </a:p>
          <a:p>
            <a:pPr marL="0" indent="0">
              <a:buNone/>
            </a:pPr>
            <a:r>
              <a:rPr lang="en-IN" dirty="0"/>
              <a:t>1. The process of converting inflected/derived words to their word stem or the root form is called stemming. Many similar origin words are converted to the same word e.g. words like "stems", "stemmer", "stemming", "stemmed" as based on "stem". </a:t>
            </a:r>
            <a:endParaRPr lang="en-US" dirty="0"/>
          </a:p>
          <a:p>
            <a:pPr marL="0" indent="0">
              <a:buNone/>
            </a:pPr>
            <a:r>
              <a:rPr lang="en-IN" dirty="0"/>
              <a:t>2. Lemmatizing is the process of grouping together the inflected forms of a word so they can be </a:t>
            </a:r>
            <a:r>
              <a:rPr lang="en-IN" dirty="0" err="1"/>
              <a:t>analyzed</a:t>
            </a:r>
            <a:r>
              <a:rPr lang="en-IN" dirty="0"/>
              <a:t> as a single item. This is quite similar to stemming in its working but differs since it depends on correctly identifying the intended part of speech and meaning of a word in a sentence, as well as within the larger context surrounding that sentence, such as </a:t>
            </a:r>
            <a:r>
              <a:rPr lang="en-IN" dirty="0" err="1"/>
              <a:t>neighboring</a:t>
            </a:r>
            <a:r>
              <a:rPr lang="en-IN" dirty="0"/>
              <a:t> sentences or even an entire document. </a:t>
            </a:r>
            <a:endParaRPr lang="en-US" dirty="0"/>
          </a:p>
          <a:p>
            <a:pPr marL="0" indent="0">
              <a:buNone/>
            </a:pPr>
            <a:r>
              <a:rPr lang="en-IN" dirty="0"/>
              <a:t>3. The </a:t>
            </a:r>
            <a:r>
              <a:rPr lang="en-IN" dirty="0" err="1"/>
              <a:t>wordnet</a:t>
            </a:r>
            <a:r>
              <a:rPr lang="en-IN" dirty="0"/>
              <a:t> library in </a:t>
            </a:r>
            <a:r>
              <a:rPr lang="en-IN" dirty="0" err="1"/>
              <a:t>nltk</a:t>
            </a:r>
            <a:r>
              <a:rPr lang="en-IN" dirty="0"/>
              <a:t> will be used for this purpose. Stemmer and </a:t>
            </a:r>
            <a:r>
              <a:rPr lang="en-IN" dirty="0" err="1"/>
              <a:t>Lemmatizer</a:t>
            </a:r>
            <a:r>
              <a:rPr lang="en-IN" dirty="0"/>
              <a:t> are also imported from </a:t>
            </a:r>
            <a:r>
              <a:rPr lang="en-IN" dirty="0" err="1"/>
              <a:t>nltk</a:t>
            </a:r>
            <a:r>
              <a:rPr lang="en-IN" dirty="0"/>
              <a:t>. </a:t>
            </a:r>
            <a:endParaRPr lang="en-US" dirty="0"/>
          </a:p>
        </p:txBody>
      </p:sp>
    </p:spTree>
    <p:extLst>
      <p:ext uri="{BB962C8B-B14F-4D97-AF65-F5344CB8AC3E}">
        <p14:creationId xmlns:p14="http://schemas.microsoft.com/office/powerpoint/2010/main" val="213733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Punctuations, </a:t>
            </a:r>
            <a:r>
              <a:rPr lang="en-US" dirty="0" err="1" smtClean="0"/>
              <a:t>stopwords,WordNetLemmatizer</a:t>
            </a:r>
            <a:endParaRPr lang="en-US" dirty="0"/>
          </a:p>
        </p:txBody>
      </p:sp>
      <p:sp>
        <p:nvSpPr>
          <p:cNvPr id="3" name="Content Placeholder 2"/>
          <p:cNvSpPr>
            <a:spLocks noGrp="1"/>
          </p:cNvSpPr>
          <p:nvPr>
            <p:ph idx="1"/>
          </p:nvPr>
        </p:nvSpPr>
        <p:spPr/>
        <p:txBody>
          <a:bodyPr/>
          <a:lstStyle/>
          <a:p>
            <a:r>
              <a:rPr lang="en-US" dirty="0"/>
              <a:t>We have performed the following preprocessing on the data:</a:t>
            </a:r>
          </a:p>
          <a:p>
            <a:pPr lvl="0"/>
            <a:r>
              <a:rPr lang="en-US" dirty="0"/>
              <a:t>Removed punctuations</a:t>
            </a:r>
          </a:p>
          <a:p>
            <a:pPr lvl="0"/>
            <a:r>
              <a:rPr lang="en-US" dirty="0"/>
              <a:t>Removed the stop words</a:t>
            </a:r>
          </a:p>
          <a:p>
            <a:pPr lvl="0"/>
            <a:r>
              <a:rPr lang="en-US" dirty="0"/>
              <a:t>Stemming and lemmatization</a:t>
            </a:r>
          </a:p>
          <a:p>
            <a:pPr lvl="0"/>
            <a:r>
              <a:rPr lang="en-US" dirty="0"/>
              <a:t>Applied counter </a:t>
            </a:r>
            <a:r>
              <a:rPr lang="en-US" dirty="0" err="1"/>
              <a:t>vectorizer</a:t>
            </a:r>
            <a:endParaRPr lang="en-US" dirty="0"/>
          </a:p>
          <a:p>
            <a:endParaRPr lang="en-US" dirty="0"/>
          </a:p>
        </p:txBody>
      </p:sp>
      <p:pic>
        <p:nvPicPr>
          <p:cNvPr id="4" name="Picture 3"/>
          <p:cNvPicPr/>
          <p:nvPr/>
        </p:nvPicPr>
        <p:blipFill>
          <a:blip r:embed="rId2"/>
          <a:stretch>
            <a:fillRect/>
          </a:stretch>
        </p:blipFill>
        <p:spPr>
          <a:xfrm>
            <a:off x="5417389" y="2805412"/>
            <a:ext cx="3312637" cy="1904329"/>
          </a:xfrm>
          <a:prstGeom prst="rect">
            <a:avLst/>
          </a:prstGeom>
        </p:spPr>
      </p:pic>
      <p:pic>
        <p:nvPicPr>
          <p:cNvPr id="5" name="Picture 4"/>
          <p:cNvPicPr/>
          <p:nvPr/>
        </p:nvPicPr>
        <p:blipFill>
          <a:blip r:embed="rId3"/>
          <a:stretch>
            <a:fillRect/>
          </a:stretch>
        </p:blipFill>
        <p:spPr>
          <a:xfrm>
            <a:off x="8816196" y="2805412"/>
            <a:ext cx="3222722" cy="1904329"/>
          </a:xfrm>
          <a:prstGeom prst="rect">
            <a:avLst/>
          </a:prstGeom>
        </p:spPr>
      </p:pic>
      <p:pic>
        <p:nvPicPr>
          <p:cNvPr id="6" name="Picture 5"/>
          <p:cNvPicPr/>
          <p:nvPr/>
        </p:nvPicPr>
        <p:blipFill>
          <a:blip r:embed="rId4"/>
          <a:stretch>
            <a:fillRect/>
          </a:stretch>
        </p:blipFill>
        <p:spPr>
          <a:xfrm>
            <a:off x="5417389" y="4934309"/>
            <a:ext cx="3312637" cy="1655773"/>
          </a:xfrm>
          <a:prstGeom prst="rect">
            <a:avLst/>
          </a:prstGeom>
        </p:spPr>
      </p:pic>
      <p:pic>
        <p:nvPicPr>
          <p:cNvPr id="7" name="Picture 6"/>
          <p:cNvPicPr/>
          <p:nvPr/>
        </p:nvPicPr>
        <p:blipFill>
          <a:blip r:embed="rId5"/>
          <a:stretch>
            <a:fillRect/>
          </a:stretch>
        </p:blipFill>
        <p:spPr>
          <a:xfrm>
            <a:off x="8816196" y="4934309"/>
            <a:ext cx="3222722" cy="1655773"/>
          </a:xfrm>
          <a:prstGeom prst="rect">
            <a:avLst/>
          </a:prstGeom>
        </p:spPr>
      </p:pic>
    </p:spTree>
    <p:extLst>
      <p:ext uri="{BB962C8B-B14F-4D97-AF65-F5344CB8AC3E}">
        <p14:creationId xmlns:p14="http://schemas.microsoft.com/office/powerpoint/2010/main" val="275075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Splitting </a:t>
            </a:r>
            <a:r>
              <a:rPr lang="en-IN" dirty="0"/>
              <a:t>dataset into Training and Testing</a:t>
            </a:r>
            <a:endParaRPr lang="en-US" dirty="0"/>
          </a:p>
        </p:txBody>
      </p:sp>
      <p:sp>
        <p:nvSpPr>
          <p:cNvPr id="3" name="Content Placeholder 2"/>
          <p:cNvSpPr>
            <a:spLocks noGrp="1"/>
          </p:cNvSpPr>
          <p:nvPr>
            <p:ph idx="1"/>
          </p:nvPr>
        </p:nvSpPr>
        <p:spPr/>
        <p:txBody>
          <a:bodyPr/>
          <a:lstStyle/>
          <a:p>
            <a:r>
              <a:rPr lang="en-IN" dirty="0"/>
              <a:t>1. Since the system was going out of memory using </a:t>
            </a:r>
            <a:r>
              <a:rPr lang="en-IN" dirty="0" err="1"/>
              <a:t>train_test_split</a:t>
            </a:r>
            <a:r>
              <a:rPr lang="en-IN" dirty="0"/>
              <a:t>, I had jumbled all the indexes in the beginning itself. </a:t>
            </a:r>
            <a:endParaRPr lang="en-US" dirty="0"/>
          </a:p>
          <a:p>
            <a:r>
              <a:rPr lang="en-IN" dirty="0"/>
              <a:t>2. The shuffle function defined here performs the task of assigning first 2/3rd values to train and remaining 1/3rd values to the test </a:t>
            </a:r>
            <a:r>
              <a:rPr lang="en-IN" dirty="0" smtClean="0"/>
              <a:t>set</a:t>
            </a:r>
          </a:p>
          <a:p>
            <a:r>
              <a:rPr lang="en-IN" dirty="0"/>
              <a:t>As </a:t>
            </a:r>
            <a:r>
              <a:rPr lang="en-IN" dirty="0" smtClean="0"/>
              <a:t>below </a:t>
            </a:r>
            <a:r>
              <a:rPr lang="en-IN" dirty="0"/>
              <a:t>checked algorithm Random Forest Classifier accuracy is good</a:t>
            </a:r>
            <a:endParaRPr lang="en-US" dirty="0"/>
          </a:p>
        </p:txBody>
      </p:sp>
      <p:pic>
        <p:nvPicPr>
          <p:cNvPr id="4" name="Picture 3"/>
          <p:cNvPicPr/>
          <p:nvPr/>
        </p:nvPicPr>
        <p:blipFill>
          <a:blip r:embed="rId2"/>
          <a:stretch>
            <a:fillRect/>
          </a:stretch>
        </p:blipFill>
        <p:spPr>
          <a:xfrm>
            <a:off x="711141" y="4174912"/>
            <a:ext cx="3576188" cy="2539312"/>
          </a:xfrm>
          <a:prstGeom prst="rect">
            <a:avLst/>
          </a:prstGeom>
        </p:spPr>
      </p:pic>
      <p:pic>
        <p:nvPicPr>
          <p:cNvPr id="5" name="Picture 4"/>
          <p:cNvPicPr/>
          <p:nvPr/>
        </p:nvPicPr>
        <p:blipFill>
          <a:blip r:embed="rId3"/>
          <a:stretch>
            <a:fillRect/>
          </a:stretch>
        </p:blipFill>
        <p:spPr>
          <a:xfrm>
            <a:off x="4422655" y="4174912"/>
            <a:ext cx="3246228" cy="2539312"/>
          </a:xfrm>
          <a:prstGeom prst="rect">
            <a:avLst/>
          </a:prstGeom>
        </p:spPr>
      </p:pic>
      <p:pic>
        <p:nvPicPr>
          <p:cNvPr id="6" name="Picture 5"/>
          <p:cNvPicPr/>
          <p:nvPr/>
        </p:nvPicPr>
        <p:blipFill>
          <a:blip r:embed="rId4"/>
          <a:stretch>
            <a:fillRect/>
          </a:stretch>
        </p:blipFill>
        <p:spPr>
          <a:xfrm>
            <a:off x="7804209" y="4174913"/>
            <a:ext cx="3332493" cy="2539312"/>
          </a:xfrm>
          <a:prstGeom prst="rect">
            <a:avLst/>
          </a:prstGeom>
        </p:spPr>
      </p:pic>
    </p:spTree>
    <p:extLst>
      <p:ext uri="{BB962C8B-B14F-4D97-AF65-F5344CB8AC3E}">
        <p14:creationId xmlns:p14="http://schemas.microsoft.com/office/powerpoint/2010/main" val="952096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Visualizations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AUC ROC Plot:</a:t>
            </a:r>
            <a:endParaRPr lang="en-US" dirty="0"/>
          </a:p>
          <a:p>
            <a:endParaRPr lang="en-US" dirty="0"/>
          </a:p>
        </p:txBody>
      </p:sp>
      <p:pic>
        <p:nvPicPr>
          <p:cNvPr id="4" name="Picture 3"/>
          <p:cNvPicPr/>
          <p:nvPr/>
        </p:nvPicPr>
        <p:blipFill>
          <a:blip r:embed="rId2"/>
          <a:stretch>
            <a:fillRect/>
          </a:stretch>
        </p:blipFill>
        <p:spPr>
          <a:xfrm>
            <a:off x="2255460" y="2837478"/>
            <a:ext cx="5731510" cy="2626360"/>
          </a:xfrm>
          <a:prstGeom prst="rect">
            <a:avLst/>
          </a:prstGeom>
        </p:spPr>
      </p:pic>
    </p:spTree>
    <p:extLst>
      <p:ext uri="{BB962C8B-B14F-4D97-AF65-F5344CB8AC3E}">
        <p14:creationId xmlns:p14="http://schemas.microsoft.com/office/powerpoint/2010/main" val="1015726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pPr marL="0" lvl="0" indent="0">
              <a:buNone/>
            </a:pPr>
            <a:r>
              <a:rPr lang="en-IN" dirty="0"/>
              <a:t>Key Findings and Conclusions of the Study</a:t>
            </a:r>
            <a:endParaRPr lang="en-US" dirty="0"/>
          </a:p>
          <a:p>
            <a:r>
              <a:rPr lang="en-IN" dirty="0"/>
              <a:t>Using different models for Malignant Comments Classifier prediction. Seven different types of Machine Learning methods including </a:t>
            </a:r>
            <a:r>
              <a:rPr lang="en-IN" dirty="0" err="1"/>
              <a:t>DecisionTreeClassifier</a:t>
            </a:r>
            <a:r>
              <a:rPr lang="en-IN" dirty="0"/>
              <a:t>,  </a:t>
            </a:r>
            <a:r>
              <a:rPr lang="en-IN" dirty="0" err="1"/>
              <a:t>RandomForestClassifier</a:t>
            </a:r>
            <a:r>
              <a:rPr lang="en-IN" dirty="0"/>
              <a:t>, SVC, </a:t>
            </a:r>
            <a:r>
              <a:rPr lang="en-IN" dirty="0" err="1"/>
              <a:t>ExtraTreesClassifier</a:t>
            </a:r>
            <a:r>
              <a:rPr lang="en-IN" dirty="0"/>
              <a:t> , </a:t>
            </a:r>
            <a:r>
              <a:rPr lang="en-IN" dirty="0" err="1"/>
              <a:t>KNeighborsClassifier</a:t>
            </a:r>
            <a:r>
              <a:rPr lang="en-IN" dirty="0"/>
              <a:t>, </a:t>
            </a:r>
            <a:r>
              <a:rPr lang="en-IN" dirty="0" err="1"/>
              <a:t>XGBClassifier</a:t>
            </a:r>
            <a:r>
              <a:rPr lang="en-IN" dirty="0"/>
              <a:t> , </a:t>
            </a:r>
            <a:r>
              <a:rPr lang="en-IN" dirty="0" err="1"/>
              <a:t>AdaBoostClassifier</a:t>
            </a:r>
            <a:r>
              <a:rPr lang="en-IN" dirty="0"/>
              <a:t> are compared and </a:t>
            </a:r>
            <a:r>
              <a:rPr lang="en-IN" dirty="0" err="1"/>
              <a:t>analyzed</a:t>
            </a:r>
            <a:r>
              <a:rPr lang="en-IN" dirty="0"/>
              <a:t> for optimal solutions. Even though all of those methods achieved desirable results, different models have their own pros and cons. The Random Forest method has the lowest error on the training set but is prone to be overfitting. So using </a:t>
            </a:r>
            <a:r>
              <a:rPr lang="en-IN" dirty="0" err="1"/>
              <a:t>RandomForestClassifier</a:t>
            </a:r>
            <a:r>
              <a:rPr lang="en-IN" dirty="0"/>
              <a:t> method draw the AUC ROC Curve</a:t>
            </a:r>
            <a:r>
              <a:rPr lang="en-IN" dirty="0" smtClean="0"/>
              <a:t>. </a:t>
            </a:r>
            <a:endParaRPr lang="en-US" dirty="0"/>
          </a:p>
          <a:p>
            <a:pPr marL="0" lvl="0" indent="0">
              <a:buNone/>
            </a:pPr>
            <a:r>
              <a:rPr lang="en-IN" dirty="0"/>
              <a:t>Learning Outcomes of the Study in respect of Data Science</a:t>
            </a:r>
            <a:endParaRPr lang="en-US" dirty="0"/>
          </a:p>
          <a:p>
            <a:r>
              <a:rPr lang="en-IN" dirty="0"/>
              <a:t>As we checked in dataset not present null values.</a:t>
            </a:r>
            <a:endParaRPr lang="en-US" dirty="0"/>
          </a:p>
          <a:p>
            <a:r>
              <a:rPr lang="en-IN" dirty="0"/>
              <a:t>Visualizing the categorical data using </a:t>
            </a:r>
            <a:r>
              <a:rPr lang="en-IN" dirty="0" err="1"/>
              <a:t>countplot</a:t>
            </a:r>
            <a:r>
              <a:rPr lang="en-IN" dirty="0"/>
              <a:t>.</a:t>
            </a:r>
            <a:endParaRPr lang="en-US" dirty="0"/>
          </a:p>
          <a:p>
            <a:r>
              <a:rPr lang="en-IN" dirty="0"/>
              <a:t>Converted Categorical data into numerical data using Encoder method</a:t>
            </a:r>
            <a:r>
              <a:rPr lang="en-IN" dirty="0" smtClean="0"/>
              <a:t>.</a:t>
            </a:r>
            <a:endParaRPr lang="en-US" dirty="0"/>
          </a:p>
          <a:p>
            <a:pPr marL="0" indent="0">
              <a:buNone/>
            </a:pPr>
            <a:endParaRPr lang="en-US" dirty="0"/>
          </a:p>
        </p:txBody>
      </p:sp>
    </p:spTree>
    <p:extLst>
      <p:ext uri="{BB962C8B-B14F-4D97-AF65-F5344CB8AC3E}">
        <p14:creationId xmlns:p14="http://schemas.microsoft.com/office/powerpoint/2010/main" val="2858573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4096"/>
            <a:ext cx="9404723" cy="1400530"/>
          </a:xfrm>
        </p:spPr>
        <p:txBody>
          <a:bodyPr/>
          <a:lstStyle/>
          <a:p>
            <a:r>
              <a:rPr lang="en-US" dirty="0"/>
              <a:t>Conclusion</a:t>
            </a:r>
          </a:p>
        </p:txBody>
      </p:sp>
      <p:sp>
        <p:nvSpPr>
          <p:cNvPr id="3" name="Content Placeholder 2"/>
          <p:cNvSpPr>
            <a:spLocks noGrp="1"/>
          </p:cNvSpPr>
          <p:nvPr>
            <p:ph idx="1"/>
          </p:nvPr>
        </p:nvSpPr>
        <p:spPr/>
        <p:txBody>
          <a:bodyPr/>
          <a:lstStyle/>
          <a:p>
            <a:r>
              <a:rPr lang="en-IN" dirty="0"/>
              <a:t>As checked dataset we used </a:t>
            </a:r>
            <a:r>
              <a:rPr lang="en-IN" dirty="0" smtClean="0"/>
              <a:t>Classification </a:t>
            </a:r>
            <a:r>
              <a:rPr lang="en-IN" dirty="0"/>
              <a:t>method due </a:t>
            </a:r>
            <a:r>
              <a:rPr lang="en-IN" dirty="0" smtClean="0"/>
              <a:t>classification </a:t>
            </a:r>
            <a:r>
              <a:rPr lang="en-IN" dirty="0"/>
              <a:t>data &amp; more independent columns are related to </a:t>
            </a:r>
            <a:r>
              <a:rPr lang="en-IN" dirty="0" err="1"/>
              <a:t>depedent</a:t>
            </a:r>
            <a:r>
              <a:rPr lang="en-IN" dirty="0"/>
              <a:t> column.</a:t>
            </a:r>
            <a:endParaRPr lang="en-US" dirty="0"/>
          </a:p>
          <a:p>
            <a:r>
              <a:rPr lang="en-IN" dirty="0"/>
              <a:t>After we applied </a:t>
            </a:r>
            <a:r>
              <a:rPr lang="en-IN" dirty="0" smtClean="0"/>
              <a:t>Regression </a:t>
            </a:r>
            <a:r>
              <a:rPr lang="en-IN" dirty="0"/>
              <a:t>methods like </a:t>
            </a:r>
            <a:r>
              <a:rPr lang="en-IN" dirty="0" err="1"/>
              <a:t>DecisionTreeClassifier</a:t>
            </a:r>
            <a:r>
              <a:rPr lang="en-IN" dirty="0"/>
              <a:t>,  </a:t>
            </a:r>
            <a:r>
              <a:rPr lang="en-IN" dirty="0" err="1"/>
              <a:t>RandomForestClassifier</a:t>
            </a:r>
            <a:r>
              <a:rPr lang="en-IN" dirty="0"/>
              <a:t>, SVC, </a:t>
            </a:r>
            <a:r>
              <a:rPr lang="en-IN" dirty="0" err="1"/>
              <a:t>ExtraTreesClassifier</a:t>
            </a:r>
            <a:r>
              <a:rPr lang="en-IN" dirty="0"/>
              <a:t> , </a:t>
            </a:r>
            <a:r>
              <a:rPr lang="en-IN" dirty="0" err="1"/>
              <a:t>KNeighborsClassifier</a:t>
            </a:r>
            <a:r>
              <a:rPr lang="en-IN" dirty="0"/>
              <a:t>, </a:t>
            </a:r>
            <a:r>
              <a:rPr lang="en-IN" dirty="0" err="1"/>
              <a:t>XGBClassifier</a:t>
            </a:r>
            <a:r>
              <a:rPr lang="en-IN" dirty="0"/>
              <a:t> , </a:t>
            </a:r>
            <a:r>
              <a:rPr lang="en-IN" dirty="0" err="1"/>
              <a:t>AdaBoostClassifier</a:t>
            </a:r>
            <a:r>
              <a:rPr lang="en-IN" dirty="0" smtClean="0"/>
              <a:t>.</a:t>
            </a:r>
            <a:endParaRPr lang="en-US" dirty="0"/>
          </a:p>
          <a:p>
            <a:r>
              <a:rPr lang="en-IN" dirty="0"/>
              <a:t>After checked Cross validation train &amp; test accuracy is good for </a:t>
            </a:r>
            <a:r>
              <a:rPr lang="en-IN" dirty="0" err="1"/>
              <a:t>RandomForestClassifier</a:t>
            </a:r>
            <a:r>
              <a:rPr lang="en-IN" dirty="0"/>
              <a:t> method.</a:t>
            </a:r>
            <a:endParaRPr lang="en-US" dirty="0"/>
          </a:p>
          <a:p>
            <a:pPr marL="0" indent="0">
              <a:buNone/>
            </a:pPr>
            <a:endParaRPr lang="en-US" dirty="0"/>
          </a:p>
        </p:txBody>
      </p:sp>
    </p:spTree>
    <p:extLst>
      <p:ext uri="{BB962C8B-B14F-4D97-AF65-F5344CB8AC3E}">
        <p14:creationId xmlns:p14="http://schemas.microsoft.com/office/powerpoint/2010/main" val="227259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lvl="0" indent="0">
              <a:buNone/>
            </a:pPr>
            <a:r>
              <a:rPr lang="en-IN" dirty="0"/>
              <a:t>Limitations of this work and Scope for Future Work</a:t>
            </a:r>
            <a:endParaRPr lang="en-US" dirty="0"/>
          </a:p>
          <a:p>
            <a:r>
              <a:rPr lang="en-IN" dirty="0"/>
              <a:t>The used pre-processing methods do help in the prediction accuracy. However, experimenting with different combination of pre-processing methods to achieve better prediction accuracy.</a:t>
            </a:r>
            <a:endParaRPr lang="en-US" dirty="0"/>
          </a:p>
          <a:p>
            <a:r>
              <a:rPr lang="en-IN" dirty="0"/>
              <a:t>Make available features in combining the features and predict it may be improved performance</a:t>
            </a:r>
            <a:r>
              <a:rPr lang="en-IN" dirty="0" smtClean="0"/>
              <a:t>.</a:t>
            </a:r>
            <a:endParaRPr lang="en-US" dirty="0"/>
          </a:p>
        </p:txBody>
      </p:sp>
      <p:pic>
        <p:nvPicPr>
          <p:cNvPr id="4" name="Picture 3"/>
          <p:cNvPicPr/>
          <p:nvPr/>
        </p:nvPicPr>
        <p:blipFill>
          <a:blip r:embed="rId2"/>
          <a:stretch>
            <a:fillRect/>
          </a:stretch>
        </p:blipFill>
        <p:spPr>
          <a:xfrm>
            <a:off x="6401898" y="4061162"/>
            <a:ext cx="4489508" cy="2493501"/>
          </a:xfrm>
          <a:prstGeom prst="rect">
            <a:avLst/>
          </a:prstGeom>
        </p:spPr>
      </p:pic>
    </p:spTree>
    <p:extLst>
      <p:ext uri="{BB962C8B-B14F-4D97-AF65-F5344CB8AC3E}">
        <p14:creationId xmlns:p14="http://schemas.microsoft.com/office/powerpoint/2010/main" val="210608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dirty="0"/>
          </a:p>
        </p:txBody>
      </p:sp>
      <p:sp>
        <p:nvSpPr>
          <p:cNvPr id="3" name="Content Placeholder 2"/>
          <p:cNvSpPr>
            <a:spLocks noGrp="1"/>
          </p:cNvSpPr>
          <p:nvPr>
            <p:ph idx="1"/>
          </p:nvPr>
        </p:nvSpPr>
        <p:spPr/>
        <p:txBody>
          <a:bodyPr>
            <a:normAutofit fontScale="55000" lnSpcReduction="20000"/>
          </a:bodyPr>
          <a:lstStyle/>
          <a:p>
            <a:pPr marL="0" lvl="0" indent="0">
              <a:buNone/>
            </a:pPr>
            <a:r>
              <a:rPr lang="en-IN" dirty="0"/>
              <a:t>Business Problem Framing</a:t>
            </a:r>
            <a:endParaRPr lang="en-US" dirty="0"/>
          </a:p>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IN" dirty="0" smtClean="0"/>
              <a:t>.</a:t>
            </a:r>
            <a:endParaRPr lang="en-US" dirty="0"/>
          </a:p>
          <a:p>
            <a:pPr marL="0" lvl="0" indent="0">
              <a:buNone/>
            </a:pPr>
            <a:r>
              <a:rPr lang="en-IN" dirty="0"/>
              <a:t>Conceptual Background of the Domain Problem</a:t>
            </a:r>
            <a:endParaRPr lang="en-US" dirty="0"/>
          </a:p>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r>
              <a:rPr lang="en-IN" dirty="0" smtClean="0"/>
              <a:t>. </a:t>
            </a:r>
            <a:endParaRPr lang="en-US" dirty="0"/>
          </a:p>
          <a:p>
            <a:pPr marL="0" lvl="0" indent="0">
              <a:buNone/>
            </a:pPr>
            <a:r>
              <a:rPr lang="en-IN" dirty="0"/>
              <a:t>Review of Literature</a:t>
            </a:r>
            <a:endParaRPr lang="en-US" dirty="0"/>
          </a:p>
          <a:p>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t>unoffensive</a:t>
            </a:r>
            <a:r>
              <a:rPr lang="en-IN" dirty="0"/>
              <a:t>, but “u are an idiot” is clearly </a:t>
            </a:r>
            <a:r>
              <a:rPr lang="en-IN" dirty="0" smtClean="0"/>
              <a:t>offensive. </a:t>
            </a:r>
            <a:endParaRPr lang="en-US" dirty="0"/>
          </a:p>
          <a:p>
            <a:pPr marL="0" lvl="0" indent="0">
              <a:buNone/>
            </a:pPr>
            <a:r>
              <a:rPr lang="en-IN" dirty="0"/>
              <a:t>Motivation for the Problem </a:t>
            </a:r>
            <a:r>
              <a:rPr lang="en-IN" dirty="0" smtClean="0"/>
              <a:t>Undertaken</a:t>
            </a:r>
            <a:endParaRPr lang="en-US" dirty="0"/>
          </a:p>
          <a:p>
            <a:r>
              <a:rPr lang="en-IN" dirty="0"/>
              <a:t>Our goal is to build a prototype of online hate and abuse comment classifier which can used to classify hate and offensive comments so that it can be controlled and restricted from spreading hatred and cyberbullying</a:t>
            </a:r>
            <a:r>
              <a:rPr lang="en-IN" dirty="0" smtClean="0"/>
              <a:t>.</a:t>
            </a:r>
            <a:endParaRPr lang="en-US" dirty="0"/>
          </a:p>
        </p:txBody>
      </p:sp>
    </p:spTree>
    <p:extLst>
      <p:ext uri="{BB962C8B-B14F-4D97-AF65-F5344CB8AC3E}">
        <p14:creationId xmlns:p14="http://schemas.microsoft.com/office/powerpoint/2010/main" val="15895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IN" dirty="0"/>
              <a:t>Mathematical/ Analytical </a:t>
            </a:r>
            <a:r>
              <a:rPr lang="en-IN" dirty="0" err="1"/>
              <a:t>Modeling</a:t>
            </a:r>
            <a:r>
              <a:rPr lang="en-IN" dirty="0"/>
              <a:t> of the Problem</a:t>
            </a:r>
            <a:endParaRPr lang="en-US" dirty="0"/>
          </a:p>
          <a:p>
            <a:r>
              <a:rPr lang="en-IN" dirty="0"/>
              <a:t>This dataset contains information about Malignant comments classifier listed on train dataset. This data can be used for a lot of purposes such as Malignant  prediction to exemplify the use of Random Forest regression in Machine Learning</a:t>
            </a:r>
            <a:r>
              <a:rPr lang="en-IN" dirty="0" smtClean="0"/>
              <a:t>.</a:t>
            </a:r>
            <a:endParaRPr lang="en-US" dirty="0"/>
          </a:p>
          <a:p>
            <a:pPr marL="0" lvl="0" indent="0">
              <a:buNone/>
            </a:pPr>
            <a:r>
              <a:rPr lang="en-IN" dirty="0"/>
              <a:t>Data Sources and their formats</a:t>
            </a:r>
            <a:endParaRPr lang="en-US" dirty="0"/>
          </a:p>
          <a:p>
            <a:r>
              <a:rPr lang="en-IN" dirty="0"/>
              <a:t>The columns in the given dataset is as follows:..</a:t>
            </a:r>
            <a:endParaRPr lang="en-US" dirty="0"/>
          </a:p>
          <a:p>
            <a:r>
              <a:rPr lang="en-IN" dirty="0"/>
              <a:t>The data set contains the training set, which has approximately 1,59,000 samples and the test set which contains nearly 1,53,000 samples. All the data samples contain 8 fields which includes ‘Id’, ‘Comments’, ‘Malignant’, ‘Highly malignant’, ‘Rude’, ‘Threat’, ‘Abuse’ and ‘Loathe’</a:t>
            </a:r>
            <a:r>
              <a:rPr lang="en-IN" dirty="0" smtClean="0"/>
              <a:t>.</a:t>
            </a:r>
            <a:endParaRPr lang="en-US" dirty="0"/>
          </a:p>
        </p:txBody>
      </p:sp>
    </p:spTree>
    <p:extLst>
      <p:ext uri="{BB962C8B-B14F-4D97-AF65-F5344CB8AC3E}">
        <p14:creationId xmlns:p14="http://schemas.microsoft.com/office/powerpoint/2010/main" val="313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normAutofit fontScale="85000" lnSpcReduction="10000"/>
          </a:bodyPr>
          <a:lstStyle/>
          <a:p>
            <a:r>
              <a:rPr lang="en-IN" dirty="0"/>
              <a:t>The data set includes:</a:t>
            </a:r>
            <a:endParaRPr lang="en-US" dirty="0"/>
          </a:p>
          <a:p>
            <a:pPr lvl="0"/>
            <a:r>
              <a:rPr lang="en-IN" b="1" dirty="0"/>
              <a:t>Malignant: </a:t>
            </a:r>
            <a:r>
              <a:rPr lang="en-IN" dirty="0"/>
              <a:t>It is the Label column, which includes values 0 and 1, denoting if the comment is malignant or not. </a:t>
            </a:r>
            <a:endParaRPr lang="en-US" dirty="0"/>
          </a:p>
          <a:p>
            <a:pPr lvl="0"/>
            <a:r>
              <a:rPr lang="en-IN" b="1" dirty="0"/>
              <a:t>Highly Malignant:</a:t>
            </a:r>
            <a:r>
              <a:rPr lang="en-IN" dirty="0"/>
              <a:t> It denotes comments that are highly malignant and hurtful. </a:t>
            </a:r>
            <a:endParaRPr lang="en-US" dirty="0"/>
          </a:p>
          <a:p>
            <a:pPr lvl="0"/>
            <a:r>
              <a:rPr lang="en-IN" b="1" dirty="0"/>
              <a:t>Rude: </a:t>
            </a:r>
            <a:r>
              <a:rPr lang="en-IN" dirty="0"/>
              <a:t>It denotes comments that are very rude and offensive.</a:t>
            </a:r>
            <a:endParaRPr lang="en-US" dirty="0"/>
          </a:p>
          <a:p>
            <a:pPr lvl="0"/>
            <a:r>
              <a:rPr lang="en-IN" b="1" dirty="0"/>
              <a:t>Threat:</a:t>
            </a:r>
            <a:r>
              <a:rPr lang="en-IN" dirty="0"/>
              <a:t> It contains indication of the comments that are giving any threat to someone. 	</a:t>
            </a:r>
            <a:endParaRPr lang="en-US" dirty="0"/>
          </a:p>
          <a:p>
            <a:pPr lvl="0"/>
            <a:r>
              <a:rPr lang="en-IN" b="1" dirty="0"/>
              <a:t>Abuse:</a:t>
            </a:r>
            <a:r>
              <a:rPr lang="en-IN" dirty="0"/>
              <a:t> It is for comments that are abusive in nature. </a:t>
            </a:r>
            <a:endParaRPr lang="en-US" dirty="0"/>
          </a:p>
          <a:p>
            <a:pPr lvl="0"/>
            <a:r>
              <a:rPr lang="en-IN" b="1" dirty="0"/>
              <a:t>Loathe:</a:t>
            </a:r>
            <a:r>
              <a:rPr lang="en-IN" dirty="0"/>
              <a:t> It describes the comments which are hateful and loathing in nature.  </a:t>
            </a:r>
            <a:endParaRPr lang="en-US" dirty="0"/>
          </a:p>
          <a:p>
            <a:pPr lvl="0"/>
            <a:r>
              <a:rPr lang="en-IN" b="1" dirty="0"/>
              <a:t>ID: </a:t>
            </a:r>
            <a:r>
              <a:rPr lang="en-IN" dirty="0"/>
              <a:t>It includes unique Ids associated with each comment text given. </a:t>
            </a:r>
            <a:r>
              <a:rPr lang="en-IN" b="1" dirty="0"/>
              <a:t> </a:t>
            </a:r>
            <a:r>
              <a:rPr lang="en-IN" dirty="0"/>
              <a:t> </a:t>
            </a:r>
            <a:endParaRPr lang="en-US" dirty="0"/>
          </a:p>
          <a:p>
            <a:r>
              <a:rPr lang="en-IN" b="1" dirty="0"/>
              <a:t>Comment text: </a:t>
            </a:r>
            <a:r>
              <a:rPr lang="en-IN" dirty="0"/>
              <a:t>This column contains the comments extracted from various social media platforms</a:t>
            </a:r>
            <a:endParaRPr lang="en-US" dirty="0"/>
          </a:p>
        </p:txBody>
      </p:sp>
    </p:spTree>
    <p:extLst>
      <p:ext uri="{BB962C8B-B14F-4D97-AF65-F5344CB8AC3E}">
        <p14:creationId xmlns:p14="http://schemas.microsoft.com/office/powerpoint/2010/main" val="391620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US" dirty="0"/>
          </a:p>
        </p:txBody>
      </p:sp>
      <p:sp>
        <p:nvSpPr>
          <p:cNvPr id="5" name="Content Placeholder 4"/>
          <p:cNvSpPr>
            <a:spLocks noGrp="1"/>
          </p:cNvSpPr>
          <p:nvPr>
            <p:ph idx="1"/>
          </p:nvPr>
        </p:nvSpPr>
        <p:spPr/>
        <p:txBody>
          <a:bodyPr/>
          <a:lstStyle/>
          <a:p>
            <a:pPr marL="0" indent="0">
              <a:buNone/>
            </a:pPr>
            <a:r>
              <a:rPr lang="en-US" dirty="0" smtClean="0"/>
              <a:t>Collected dataset using scrapping the data as below:</a:t>
            </a:r>
          </a:p>
          <a:p>
            <a:pPr marL="0" indent="0">
              <a:buNone/>
            </a:pPr>
            <a:endParaRPr lang="en-US" dirty="0"/>
          </a:p>
        </p:txBody>
      </p:sp>
      <p:pic>
        <p:nvPicPr>
          <p:cNvPr id="4" name="Picture 3"/>
          <p:cNvPicPr>
            <a:picLocks noChangeAspect="1"/>
          </p:cNvPicPr>
          <p:nvPr/>
        </p:nvPicPr>
        <p:blipFill>
          <a:blip r:embed="rId2"/>
          <a:stretch>
            <a:fillRect/>
          </a:stretch>
        </p:blipFill>
        <p:spPr>
          <a:xfrm>
            <a:off x="1500794" y="2469495"/>
            <a:ext cx="6896100" cy="3362325"/>
          </a:xfrm>
          <a:prstGeom prst="rect">
            <a:avLst/>
          </a:prstGeom>
        </p:spPr>
      </p:pic>
    </p:spTree>
    <p:extLst>
      <p:ext uri="{BB962C8B-B14F-4D97-AF65-F5344CB8AC3E}">
        <p14:creationId xmlns:p14="http://schemas.microsoft.com/office/powerpoint/2010/main" val="214281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br>
              <a:rPr lang="en-US" dirty="0"/>
            </a:br>
            <a:endParaRPr lang="en-US" dirty="0"/>
          </a:p>
        </p:txBody>
      </p:sp>
      <p:sp>
        <p:nvSpPr>
          <p:cNvPr id="3" name="Content Placeholder 2"/>
          <p:cNvSpPr>
            <a:spLocks noGrp="1"/>
          </p:cNvSpPr>
          <p:nvPr>
            <p:ph idx="1"/>
          </p:nvPr>
        </p:nvSpPr>
        <p:spPr/>
        <p:txBody>
          <a:bodyPr/>
          <a:lstStyle/>
          <a:p>
            <a:r>
              <a:rPr lang="en-US" dirty="0"/>
              <a:t>After null values and encoding the data moving to the EDA steps and visualization.</a:t>
            </a:r>
          </a:p>
          <a:p>
            <a:r>
              <a:rPr lang="en-US" dirty="0"/>
              <a:t>In visualization it visualize the data in easy format.</a:t>
            </a:r>
          </a:p>
          <a:p>
            <a:r>
              <a:rPr lang="en-US" dirty="0"/>
              <a:t>In visualization, comparing the feature and target value in a plot.</a:t>
            </a:r>
          </a:p>
          <a:p>
            <a:r>
              <a:rPr lang="en-US" dirty="0"/>
              <a:t>For plotting the data in this project used </a:t>
            </a:r>
            <a:r>
              <a:rPr lang="en-US" dirty="0" smtClean="0"/>
              <a:t>Count </a:t>
            </a:r>
            <a:r>
              <a:rPr lang="en-US" dirty="0"/>
              <a:t>plot &amp; scatter plot</a:t>
            </a:r>
            <a:r>
              <a:rPr lang="en-US" dirty="0" smtClean="0"/>
              <a:t>.</a:t>
            </a:r>
          </a:p>
          <a:p>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929986" y="4552387"/>
            <a:ext cx="2019300" cy="1323975"/>
          </a:xfrm>
          <a:prstGeom prst="rect">
            <a:avLst/>
          </a:prstGeom>
        </p:spPr>
      </p:pic>
      <p:pic>
        <p:nvPicPr>
          <p:cNvPr id="7" name="Picture 6"/>
          <p:cNvPicPr>
            <a:picLocks noChangeAspect="1"/>
          </p:cNvPicPr>
          <p:nvPr/>
        </p:nvPicPr>
        <p:blipFill>
          <a:blip r:embed="rId3"/>
          <a:stretch>
            <a:fillRect/>
          </a:stretch>
        </p:blipFill>
        <p:spPr>
          <a:xfrm>
            <a:off x="3302750" y="4271096"/>
            <a:ext cx="2876550" cy="1724025"/>
          </a:xfrm>
          <a:prstGeom prst="rect">
            <a:avLst/>
          </a:prstGeom>
        </p:spPr>
      </p:pic>
      <p:pic>
        <p:nvPicPr>
          <p:cNvPr id="8" name="Picture 7"/>
          <p:cNvPicPr>
            <a:picLocks noChangeAspect="1"/>
          </p:cNvPicPr>
          <p:nvPr/>
        </p:nvPicPr>
        <p:blipFill>
          <a:blip r:embed="rId4"/>
          <a:stretch>
            <a:fillRect/>
          </a:stretch>
        </p:blipFill>
        <p:spPr>
          <a:xfrm>
            <a:off x="6352626" y="4150658"/>
            <a:ext cx="3162300" cy="2266950"/>
          </a:xfrm>
          <a:prstGeom prst="rect">
            <a:avLst/>
          </a:prstGeom>
        </p:spPr>
      </p:pic>
    </p:spTree>
    <p:extLst>
      <p:ext uri="{BB962C8B-B14F-4D97-AF65-F5344CB8AC3E}">
        <p14:creationId xmlns:p14="http://schemas.microsoft.com/office/powerpoint/2010/main" val="176434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After visualizing the data checking correlation between the feature and target variable data.</a:t>
            </a:r>
          </a:p>
          <a:p>
            <a:r>
              <a:rPr lang="en-US" dirty="0" smtClean="0"/>
              <a:t>In this some of the variables are highly correlated target variable.</a:t>
            </a:r>
          </a:p>
          <a:p>
            <a:r>
              <a:rPr lang="en-US" dirty="0" smtClean="0"/>
              <a:t>For correlation checking using </a:t>
            </a:r>
            <a:r>
              <a:rPr lang="en-US" dirty="0" err="1" smtClean="0"/>
              <a:t>heatmap</a:t>
            </a:r>
            <a:r>
              <a:rPr lang="en-US" dirty="0" smtClean="0"/>
              <a:t> correlation method</a:t>
            </a:r>
          </a:p>
          <a:p>
            <a:pPr lvl="0"/>
            <a:r>
              <a:rPr lang="en-US" dirty="0" err="1"/>
              <a:t>comment_text</a:t>
            </a:r>
            <a:r>
              <a:rPr lang="en-US" dirty="0"/>
              <a:t> and malignant features are highly correlated with each other</a:t>
            </a:r>
            <a:r>
              <a:rPr lang="en-US" dirty="0" smtClean="0"/>
              <a:t>.</a:t>
            </a:r>
            <a:endParaRPr lang="en-US" dirty="0"/>
          </a:p>
          <a:p>
            <a:pPr lvl="0"/>
            <a:r>
              <a:rPr lang="en-US" dirty="0" err="1"/>
              <a:t>highly_malignant</a:t>
            </a:r>
            <a:r>
              <a:rPr lang="en-US" dirty="0"/>
              <a:t> and malignant features are highly correlated with each other</a:t>
            </a:r>
            <a:r>
              <a:rPr lang="en-US" dirty="0" smtClean="0"/>
              <a:t>.</a:t>
            </a:r>
            <a:endParaRPr lang="en-US" dirty="0"/>
          </a:p>
          <a:p>
            <a:pPr lvl="0"/>
            <a:r>
              <a:rPr lang="en-US" dirty="0"/>
              <a:t>threat and malignant columns features are highly correlated with each other</a:t>
            </a:r>
            <a:r>
              <a:rPr lang="en-US" dirty="0" smtClean="0"/>
              <a:t>.</a:t>
            </a:r>
            <a:endParaRPr lang="en-US" dirty="0"/>
          </a:p>
          <a:p>
            <a:pPr lvl="0"/>
            <a:r>
              <a:rPr lang="en-US" dirty="0"/>
              <a:t>loathe and malignant is also highly correlated with Price column</a:t>
            </a:r>
            <a:r>
              <a:rPr lang="en-US" dirty="0" smtClean="0"/>
              <a:t>.</a:t>
            </a:r>
            <a:endParaRPr lang="en-US" dirty="0"/>
          </a:p>
          <a:p>
            <a:r>
              <a:rPr lang="en-US" dirty="0"/>
              <a:t>abuse and malignant is highly correlated with each </a:t>
            </a:r>
            <a:r>
              <a:rPr lang="en-US" dirty="0" smtClean="0"/>
              <a:t>other</a:t>
            </a:r>
          </a:p>
          <a:p>
            <a:r>
              <a:rPr lang="en-US" dirty="0"/>
              <a:t>rude  and malignant is highly correlated with each </a:t>
            </a:r>
            <a:r>
              <a:rPr lang="en-US" dirty="0" smtClean="0"/>
              <a:t>other</a:t>
            </a:r>
          </a:p>
        </p:txBody>
      </p:sp>
      <p:pic>
        <p:nvPicPr>
          <p:cNvPr id="6" name="Picture 5"/>
          <p:cNvPicPr/>
          <p:nvPr/>
        </p:nvPicPr>
        <p:blipFill>
          <a:blip r:embed="rId2"/>
          <a:stretch>
            <a:fillRect/>
          </a:stretch>
        </p:blipFill>
        <p:spPr>
          <a:xfrm>
            <a:off x="8334259" y="42804"/>
            <a:ext cx="3752446" cy="2403966"/>
          </a:xfrm>
          <a:prstGeom prst="rect">
            <a:avLst/>
          </a:prstGeom>
        </p:spPr>
      </p:pic>
    </p:spTree>
    <p:extLst>
      <p:ext uri="{BB962C8B-B14F-4D97-AF65-F5344CB8AC3E}">
        <p14:creationId xmlns:p14="http://schemas.microsoft.com/office/powerpoint/2010/main" val="145047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smtClean="0"/>
              <a:t>Checking skewness </a:t>
            </a:r>
            <a:r>
              <a:rPr lang="en-IN" dirty="0"/>
              <a:t>&amp; outliers </a:t>
            </a:r>
            <a:r>
              <a:rPr lang="en-IN" dirty="0" smtClean="0"/>
              <a:t>for given data</a:t>
            </a:r>
            <a:r>
              <a:rPr lang="en-IN" dirty="0"/>
              <a:t>.</a:t>
            </a:r>
            <a:endParaRPr lang="en-US" dirty="0"/>
          </a:p>
          <a:p>
            <a:pPr marL="0" indent="0">
              <a:buNone/>
            </a:pPr>
            <a:endParaRPr lang="en-US" dirty="0"/>
          </a:p>
        </p:txBody>
      </p:sp>
      <p:pic>
        <p:nvPicPr>
          <p:cNvPr id="6" name="Picture 5"/>
          <p:cNvPicPr/>
          <p:nvPr/>
        </p:nvPicPr>
        <p:blipFill>
          <a:blip r:embed="rId2"/>
          <a:stretch>
            <a:fillRect/>
          </a:stretch>
        </p:blipFill>
        <p:spPr>
          <a:xfrm>
            <a:off x="263140" y="3439649"/>
            <a:ext cx="2781387" cy="2911273"/>
          </a:xfrm>
          <a:prstGeom prst="rect">
            <a:avLst/>
          </a:prstGeom>
        </p:spPr>
      </p:pic>
      <p:pic>
        <p:nvPicPr>
          <p:cNvPr id="7" name="Picture 6"/>
          <p:cNvPicPr/>
          <p:nvPr/>
        </p:nvPicPr>
        <p:blipFill>
          <a:blip r:embed="rId3"/>
          <a:stretch>
            <a:fillRect/>
          </a:stretch>
        </p:blipFill>
        <p:spPr>
          <a:xfrm>
            <a:off x="3113009" y="3439648"/>
            <a:ext cx="2783638" cy="2911273"/>
          </a:xfrm>
          <a:prstGeom prst="rect">
            <a:avLst/>
          </a:prstGeom>
        </p:spPr>
      </p:pic>
      <p:pic>
        <p:nvPicPr>
          <p:cNvPr id="8" name="Picture 7"/>
          <p:cNvPicPr/>
          <p:nvPr/>
        </p:nvPicPr>
        <p:blipFill>
          <a:blip r:embed="rId4"/>
          <a:stretch>
            <a:fillRect/>
          </a:stretch>
        </p:blipFill>
        <p:spPr>
          <a:xfrm>
            <a:off x="5965129" y="3439647"/>
            <a:ext cx="2914910" cy="2911273"/>
          </a:xfrm>
          <a:prstGeom prst="rect">
            <a:avLst/>
          </a:prstGeom>
        </p:spPr>
      </p:pic>
      <p:pic>
        <p:nvPicPr>
          <p:cNvPr id="9" name="Picture 8"/>
          <p:cNvPicPr/>
          <p:nvPr/>
        </p:nvPicPr>
        <p:blipFill>
          <a:blip r:embed="rId5"/>
          <a:stretch>
            <a:fillRect/>
          </a:stretch>
        </p:blipFill>
        <p:spPr>
          <a:xfrm>
            <a:off x="8948521" y="3439647"/>
            <a:ext cx="2979362" cy="2911273"/>
          </a:xfrm>
          <a:prstGeom prst="rect">
            <a:avLst/>
          </a:prstGeom>
        </p:spPr>
      </p:pic>
    </p:spTree>
    <p:extLst>
      <p:ext uri="{BB962C8B-B14F-4D97-AF65-F5344CB8AC3E}">
        <p14:creationId xmlns:p14="http://schemas.microsoft.com/office/powerpoint/2010/main" val="289472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2425</TotalTime>
  <Words>1608</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 </vt:lpstr>
      <vt:lpstr>ACKNOWLEDGMENT</vt:lpstr>
      <vt:lpstr>INTRODUCTION</vt:lpstr>
      <vt:lpstr>Analytical Problem Framing</vt:lpstr>
      <vt:lpstr>Analytical Problem Framing</vt:lpstr>
      <vt:lpstr>Data Sources &amp; Formats</vt:lpstr>
      <vt:lpstr>EDA steps and visualizations </vt:lpstr>
      <vt:lpstr>Steps </vt:lpstr>
      <vt:lpstr>Steps </vt:lpstr>
      <vt:lpstr>Scaling the model </vt:lpstr>
      <vt:lpstr>Building the Model</vt:lpstr>
      <vt:lpstr>Model Selection</vt:lpstr>
      <vt:lpstr>Cross Validation &amp; gridSearchCV</vt:lpstr>
      <vt:lpstr>AUC ROC Curve</vt:lpstr>
      <vt:lpstr>Interpretation of the Results </vt:lpstr>
      <vt:lpstr>Model Building for Test Data:- </vt:lpstr>
      <vt:lpstr>Model Building for Test Data:-</vt:lpstr>
      <vt:lpstr>Model Building for Test Data:-</vt:lpstr>
      <vt:lpstr>Model/s Development and Evaluation </vt:lpstr>
      <vt:lpstr>Model/s Development and Evaluation</vt:lpstr>
      <vt:lpstr>Methodology</vt:lpstr>
      <vt:lpstr>Removing Punctuations, stopwords,WordNetLemmatizer</vt:lpstr>
      <vt:lpstr>Splitting dataset into Training and Testing</vt:lpstr>
      <vt:lpstr>Visualizations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COTMAC</dc:creator>
  <cp:lastModifiedBy>COTMAC</cp:lastModifiedBy>
  <cp:revision>46</cp:revision>
  <dcterms:created xsi:type="dcterms:W3CDTF">2022-08-15T16:33:20Z</dcterms:created>
  <dcterms:modified xsi:type="dcterms:W3CDTF">2022-10-04T20:38:29Z</dcterms:modified>
</cp:coreProperties>
</file>