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8" r:id="rId3"/>
    <p:sldId id="257" r:id="rId4"/>
    <p:sldId id="259" r:id="rId5"/>
    <p:sldId id="274" r:id="rId6"/>
    <p:sldId id="272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73" r:id="rId16"/>
    <p:sldId id="281" r:id="rId17"/>
    <p:sldId id="27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04" autoAdjust="0"/>
  </p:normalViewPr>
  <p:slideViewPr>
    <p:cSldViewPr snapToGrid="0">
      <p:cViewPr varScale="1">
        <p:scale>
          <a:sx n="104" d="100"/>
          <a:sy n="104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9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2E9179-F1E3-43BB-B9C0-7CBD51703B7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4000" dirty="0" smtClean="0"/>
              <a:t>RATING PREDICTION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</a:t>
            </a:r>
            <a:r>
              <a:rPr lang="en-IN" dirty="0" err="1"/>
              <a:t>preprocessing</a:t>
            </a:r>
            <a:r>
              <a:rPr lang="en-IN" dirty="0"/>
              <a:t> is an important step for any natural language processing task. It transforms text from its raw format into something that is more </a:t>
            </a:r>
            <a:r>
              <a:rPr lang="en-IN" dirty="0" err="1"/>
              <a:t>processable</a:t>
            </a:r>
            <a:r>
              <a:rPr lang="en-IN" dirty="0"/>
              <a:t> for computer algorithms</a:t>
            </a:r>
            <a:r>
              <a:rPr lang="en-IN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83596" y="3063369"/>
            <a:ext cx="5447929" cy="33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  <a:r>
              <a:rPr lang="en-US" b="1" dirty="0" err="1"/>
              <a:t>Stopwords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Stop words are common words that structure a sentence. Words such as “I”, “are”, and “here” do not contribute to the sentiment — the rating in our case — of reviews. Hence, we decided to remove </a:t>
            </a:r>
            <a:r>
              <a:rPr lang="en-IN" dirty="0" err="1"/>
              <a:t>stopwords</a:t>
            </a:r>
            <a:r>
              <a:rPr lang="en-IN" dirty="0"/>
              <a:t> to further </a:t>
            </a:r>
            <a:r>
              <a:rPr lang="en-IN" dirty="0" err="1"/>
              <a:t>denoise</a:t>
            </a:r>
            <a:r>
              <a:rPr lang="en-IN" dirty="0"/>
              <a:t> the input. We used NLTK’s </a:t>
            </a:r>
            <a:r>
              <a:rPr lang="en-IN" dirty="0" err="1"/>
              <a:t>stopwords</a:t>
            </a:r>
            <a:r>
              <a:rPr lang="en-IN" dirty="0"/>
              <a:t> package to provide us with the list of </a:t>
            </a:r>
            <a:r>
              <a:rPr lang="en-IN" dirty="0" err="1"/>
              <a:t>stopwords</a:t>
            </a:r>
            <a:r>
              <a:rPr lang="en-IN" dirty="0"/>
              <a:t>. Here, we made an adjustment to avoid the removal of certain negation stop words, </a:t>
            </a:r>
            <a:r>
              <a:rPr lang="en-IN" dirty="0" err="1"/>
              <a:t>namely“not</a:t>
            </a:r>
            <a:r>
              <a:rPr lang="en-IN" dirty="0"/>
              <a:t>” and “no”, since they do indeed influence sentence meaning. A product that is “not good” is certainly different from a “good” product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  <a:r>
              <a:rPr lang="en-US" b="1" dirty="0" err="1"/>
              <a:t>Stopwords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90" y="2018132"/>
            <a:ext cx="480450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Testing of Identified Approaches (Algorithms)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chose to consider only a small subset of the dataset, as the amazon dataset reviews. We performed an 80:30 train/test split uniformly sampled reviews based on rating, ensuring a stratified split to preserve a balanced dataset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23358" y="3355677"/>
            <a:ext cx="4968815" cy="32694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60490" y="3355677"/>
            <a:ext cx="5409457" cy="13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SVM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31868"/>
            <a:ext cx="5789195" cy="41957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56909" y="1931868"/>
            <a:ext cx="4972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Using </a:t>
            </a:r>
            <a:r>
              <a:rPr lang="en-IN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0" y="1336646"/>
            <a:ext cx="3210879" cy="419576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56990" y="1336645"/>
            <a:ext cx="3053751" cy="419576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185803" y="1336645"/>
            <a:ext cx="3199310" cy="41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879" y="1669181"/>
            <a:ext cx="3153302" cy="40544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63158" y="1669181"/>
            <a:ext cx="3343083" cy="4054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79218" y="1669180"/>
            <a:ext cx="3389091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5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Key Findings and Conclusions of the Study</a:t>
            </a:r>
            <a:endParaRPr lang="en-US" dirty="0"/>
          </a:p>
          <a:p>
            <a:r>
              <a:rPr lang="en-IN" dirty="0"/>
              <a:t>As compare multiple model Logistic Regression is better accuracy 0.63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lvl="0"/>
            <a:r>
              <a:rPr lang="en-IN" dirty="0"/>
              <a:t>Learning Outcomes of the Study in respect of Data Science</a:t>
            </a:r>
            <a:endParaRPr lang="en-US" dirty="0"/>
          </a:p>
          <a:p>
            <a:r>
              <a:rPr lang="en-IN" dirty="0"/>
              <a:t>As we checked in dataset present null values &amp; the removed null values from dataset.</a:t>
            </a:r>
            <a:endParaRPr lang="en-US" dirty="0"/>
          </a:p>
          <a:p>
            <a:r>
              <a:rPr lang="en-IN" dirty="0"/>
              <a:t>Pre-processing is done.</a:t>
            </a:r>
            <a:endParaRPr lang="en-US" dirty="0"/>
          </a:p>
          <a:p>
            <a:r>
              <a:rPr lang="en-IN" dirty="0"/>
              <a:t>After all this split the data into train &amp; test split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97731" y="258622"/>
            <a:ext cx="5206390" cy="17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this work and Scope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used pre-processing methods do help in the prediction accuracy. However, experimenting with different combination of pre-processing methods to achieve better prediction accuracy.</a:t>
            </a:r>
            <a:endParaRPr lang="en-US" dirty="0"/>
          </a:p>
          <a:p>
            <a:r>
              <a:rPr lang="en-IN" dirty="0"/>
              <a:t>Make available features in combining the features and predict it may be improved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take great pleasure to thank and acknowledgement the allowance by Data Trained Education and permission by Flip </a:t>
            </a:r>
            <a:r>
              <a:rPr lang="en-IN" dirty="0" err="1"/>
              <a:t>Robo</a:t>
            </a:r>
            <a:r>
              <a:rPr lang="en-IN" dirty="0"/>
              <a:t>. I extend whole hearted thanks to them I worked and learned a lot and sharing me the knowledge and experience</a:t>
            </a:r>
            <a:r>
              <a:rPr lang="en-IN" dirty="0" smtClean="0"/>
              <a:t>.</a:t>
            </a: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Data Trained Education and Flip </a:t>
            </a:r>
            <a:r>
              <a:rPr lang="en-IN" dirty="0" err="1"/>
              <a:t>Robo</a:t>
            </a:r>
            <a:r>
              <a:rPr lang="en-IN" dirty="0"/>
              <a:t> provided training is the very important to completion of </a:t>
            </a:r>
            <a:r>
              <a:rPr lang="en-IN"/>
              <a:t>project</a:t>
            </a:r>
            <a:r>
              <a:rPr lang="en-IN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IN" dirty="0"/>
              <a:t>Business Problem Framing</a:t>
            </a:r>
            <a:endParaRPr lang="en-US" dirty="0"/>
          </a:p>
          <a:p>
            <a:r>
              <a:rPr lang="en-IN" dirty="0"/>
              <a:t>It describes the application of a range of supervised and unsupervised machine learning models to a dataset of Amazon product reviews in an effort to predict rating value. The desired output to an input of a text review is a “star” rating on a continuum from 1 to 5. Because we wish to produce a continuum of sentiment rather than just polarity, this project could be categorized as a regression variation of sentiment analysis</a:t>
            </a:r>
            <a:r>
              <a:rPr lang="en-IN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Conceptual Background of the Domain Problem</a:t>
            </a:r>
            <a:endParaRPr lang="en-US" dirty="0"/>
          </a:p>
          <a:p>
            <a:r>
              <a:rPr lang="en-IN" dirty="0"/>
              <a:t>Our goal is to produce the most versatile and accurate model that handles the widest range of mixed and polarized sentiments expressed </a:t>
            </a:r>
            <a:r>
              <a:rPr lang="en-IN" dirty="0" smtClean="0"/>
              <a:t>in reviews.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Review of Literature</a:t>
            </a:r>
            <a:endParaRPr lang="en-US" dirty="0"/>
          </a:p>
          <a:p>
            <a:r>
              <a:rPr lang="en-IN" dirty="0"/>
              <a:t>The article will first describe the curation of the dataset utilized to train and test the models, describing all review selection methodologies, pre-processing steps, and feature engineering</a:t>
            </a:r>
            <a:r>
              <a:rPr lang="en-IN" dirty="0" smtClean="0"/>
              <a:t>. </a:t>
            </a:r>
            <a:endParaRPr lang="en-US" dirty="0" smtClean="0"/>
          </a:p>
          <a:p>
            <a:pPr marL="0" lvl="0" indent="0">
              <a:buNone/>
            </a:pPr>
            <a:r>
              <a:rPr lang="en-IN" dirty="0" smtClean="0"/>
              <a:t>Motivation for the Problem Undertaken</a:t>
            </a:r>
            <a:endParaRPr lang="en-US" dirty="0" smtClean="0"/>
          </a:p>
          <a:p>
            <a:r>
              <a:rPr lang="en-IN" dirty="0"/>
              <a:t>It concludes with overall results, major findings, and recommendations for improvement and future </a:t>
            </a:r>
            <a:r>
              <a:rPr lang="en-IN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Analytical Problem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/>
              <a:t>Mathematical/ Analytical </a:t>
            </a:r>
            <a:r>
              <a:rPr lang="en-IN" dirty="0" err="1"/>
              <a:t>Modeling</a:t>
            </a:r>
            <a:r>
              <a:rPr lang="en-IN" dirty="0"/>
              <a:t> of the Problem</a:t>
            </a:r>
            <a:endParaRPr lang="en-US" dirty="0"/>
          </a:p>
          <a:p>
            <a:r>
              <a:rPr lang="en-IN" dirty="0"/>
              <a:t>This dataset contains information about Rating Prediction listed on train dataset. This data can be used for a lot of purposes such as Rating prediction to exemplify the simpler encoding options like Bag of Words and TF-IDF</a:t>
            </a:r>
            <a:r>
              <a:rPr lang="en-US" dirty="0"/>
              <a:t> in Machine Learning</a:t>
            </a:r>
            <a:r>
              <a:rPr lang="en-IN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Data Sources and their formats</a:t>
            </a:r>
            <a:endParaRPr lang="en-US" dirty="0"/>
          </a:p>
          <a:p>
            <a:r>
              <a:rPr lang="en-IN" dirty="0"/>
              <a:t>The columns in the given dataset is as follows:..</a:t>
            </a:r>
            <a:endParaRPr lang="en-US" dirty="0"/>
          </a:p>
          <a:p>
            <a:r>
              <a:rPr lang="en-IN" dirty="0"/>
              <a:t>The data set contains the training set, which has approximately 32,352 </a:t>
            </a:r>
            <a:r>
              <a:rPr lang="en-IN" dirty="0" smtClean="0"/>
              <a:t>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Analytical Problem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set includes:</a:t>
            </a:r>
            <a:endParaRPr lang="en-US" dirty="0"/>
          </a:p>
          <a:p>
            <a:pPr lvl="0"/>
            <a:r>
              <a:rPr lang="en-IN" b="1" dirty="0"/>
              <a:t>Ratings: </a:t>
            </a:r>
            <a:r>
              <a:rPr lang="en-IN" dirty="0"/>
              <a:t>It contains the rating of amazon data</a:t>
            </a:r>
            <a:r>
              <a:rPr lang="en-IN" dirty="0" smtClean="0"/>
              <a:t>. </a:t>
            </a:r>
            <a:endParaRPr lang="en-US" dirty="0"/>
          </a:p>
          <a:p>
            <a:pPr lvl="0"/>
            <a:r>
              <a:rPr lang="en-IN" b="1" dirty="0"/>
              <a:t>Review:</a:t>
            </a:r>
            <a:r>
              <a:rPr lang="en-IN" dirty="0"/>
              <a:t> It contains the review of amazon data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&amp; 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Collected dataset using scrapping the data as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150" y="2625665"/>
            <a:ext cx="5731510" cy="571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93150" y="3272442"/>
            <a:ext cx="5731510" cy="2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Null Values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IN" dirty="0"/>
              <a:t>After that we are checking if Null values are present in </a:t>
            </a:r>
            <a:r>
              <a:rPr lang="en-IN" dirty="0" smtClean="0"/>
              <a:t>datasets &amp; removing null values from dataset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11844" y="2777706"/>
            <a:ext cx="5686425" cy="16278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06801" y="2777706"/>
            <a:ext cx="3686175" cy="38732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11844" y="4486263"/>
            <a:ext cx="4391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Hardware and Software Requirements and Tools Used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dirty="0"/>
              <a:t>The needed time to train the model depends on the capability of the used system during the experiment. Some libraries use GPU resources over the CPU to take a shorter time to train a </a:t>
            </a:r>
            <a:r>
              <a:rPr lang="en-IN" dirty="0" smtClean="0"/>
              <a:t>model.</a:t>
            </a:r>
          </a:p>
          <a:p>
            <a:r>
              <a:rPr lang="en-IN" dirty="0"/>
              <a:t>Also we are using Jupiter notebook for running the code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39650"/>
              </p:ext>
            </p:extLst>
          </p:nvPr>
        </p:nvGraphicFramePr>
        <p:xfrm>
          <a:off x="2838090" y="4088920"/>
          <a:ext cx="5601378" cy="1155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0689">
                  <a:extLst>
                    <a:ext uri="{9D8B030D-6E8A-4147-A177-3AD203B41FA5}">
                      <a16:colId xmlns:a16="http://schemas.microsoft.com/office/drawing/2014/main" val="405390156"/>
                    </a:ext>
                  </a:extLst>
                </a:gridCol>
                <a:gridCol w="2800689">
                  <a:extLst>
                    <a:ext uri="{9D8B030D-6E8A-4147-A177-3AD203B41FA5}">
                      <a16:colId xmlns:a16="http://schemas.microsoft.com/office/drawing/2014/main" val="1409388966"/>
                    </a:ext>
                  </a:extLst>
                </a:gridCol>
              </a:tblGrid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Operating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Windows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245062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Processor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Core i7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17104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16GB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989635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Graphics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1080 TI OC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85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Model/s Development and Evaluation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Identification of possible problem-solving approaches (methods)</a:t>
            </a:r>
            <a:endParaRPr lang="en-US" dirty="0"/>
          </a:p>
          <a:p>
            <a:r>
              <a:rPr lang="en-IN" dirty="0"/>
              <a:t>consider reviews written by verified purchasers to decrease the risk of fraudulent reviews with dubious ratings. Only </a:t>
            </a:r>
            <a:r>
              <a:rPr lang="en-US" i="1" dirty="0" err="1"/>
              <a:t>star_rating</a:t>
            </a:r>
            <a:r>
              <a:rPr lang="en-US" dirty="0"/>
              <a:t>, </a:t>
            </a:r>
            <a:r>
              <a:rPr lang="en-US" i="1" dirty="0" err="1"/>
              <a:t>review_headline</a:t>
            </a:r>
            <a:r>
              <a:rPr lang="en-US" dirty="0"/>
              <a:t>, and </a:t>
            </a:r>
            <a:r>
              <a:rPr lang="en-US" i="1" dirty="0" err="1"/>
              <a:t>review_body</a:t>
            </a:r>
            <a:r>
              <a:rPr lang="en-US" dirty="0"/>
              <a:t> columns were considered to reduce feature complexity</a:t>
            </a:r>
            <a:r>
              <a:rPr lang="en-IN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2627</TotalTime>
  <Words>708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</vt:lpstr>
      <vt:lpstr> </vt:lpstr>
      <vt:lpstr>ACKNOWLEDGMENT</vt:lpstr>
      <vt:lpstr>INTRODUCTION</vt:lpstr>
      <vt:lpstr>Analytical Problem Framing</vt:lpstr>
      <vt:lpstr>Analytical Problem Framing</vt:lpstr>
      <vt:lpstr>Data Sources &amp; Formats</vt:lpstr>
      <vt:lpstr>Checking Null Values </vt:lpstr>
      <vt:lpstr>Hardware and Software Requirements and Tools Used  </vt:lpstr>
      <vt:lpstr>Model/s Development and Evaluation  </vt:lpstr>
      <vt:lpstr>Data Preprocessing</vt:lpstr>
      <vt:lpstr>Removing Stopwords</vt:lpstr>
      <vt:lpstr>Removing Stopwords</vt:lpstr>
      <vt:lpstr>Testing of Identified Approaches (Algorithms)</vt:lpstr>
      <vt:lpstr>Using SVM</vt:lpstr>
      <vt:lpstr>Using Models </vt:lpstr>
      <vt:lpstr>Using Models</vt:lpstr>
      <vt:lpstr>CONCLUSION </vt:lpstr>
      <vt:lpstr>Limitations of this work and Scope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COTMAC</dc:creator>
  <cp:lastModifiedBy>COTMAC</cp:lastModifiedBy>
  <cp:revision>54</cp:revision>
  <dcterms:created xsi:type="dcterms:W3CDTF">2022-08-15T16:33:20Z</dcterms:created>
  <dcterms:modified xsi:type="dcterms:W3CDTF">2022-10-22T17:31:48Z</dcterms:modified>
</cp:coreProperties>
</file>