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8" r:id="rId3"/>
    <p:sldId id="257" r:id="rId4"/>
    <p:sldId id="259" r:id="rId5"/>
    <p:sldId id="272" r:id="rId6"/>
    <p:sldId id="261" r:id="rId7"/>
    <p:sldId id="262" r:id="rId8"/>
    <p:sldId id="260" r:id="rId9"/>
    <p:sldId id="281" r:id="rId10"/>
    <p:sldId id="264" r:id="rId11"/>
    <p:sldId id="265" r:id="rId12"/>
    <p:sldId id="266" r:id="rId13"/>
    <p:sldId id="267" r:id="rId14"/>
    <p:sldId id="273" r:id="rId15"/>
    <p:sldId id="275" r:id="rId16"/>
    <p:sldId id="280" r:id="rId17"/>
    <p:sldId id="270"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61" autoAdjust="0"/>
  </p:normalViewPr>
  <p:slideViewPr>
    <p:cSldViewPr snapToGrid="0">
      <p:cViewPr varScale="1">
        <p:scale>
          <a:sx n="87" d="100"/>
          <a:sy n="8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91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7670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4570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193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9059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38069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425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396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4114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40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5795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E9179-F1E3-43BB-B9C0-7CBD51703B71}"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191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E9179-F1E3-43BB-B9C0-7CBD51703B71}"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897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343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84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D2E9179-F1E3-43BB-B9C0-7CBD51703B71}" type="datetimeFigureOut">
              <a:rPr lang="en-US" smtClean="0"/>
              <a:t>11/20/2022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9015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6823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E9179-F1E3-43BB-B9C0-7CBD51703B71}" type="datetimeFigureOut">
              <a:rPr lang="en-US" smtClean="0"/>
              <a:t>11/20/2022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88549-2494-40CB-A833-6DDDDF86131B}" type="slidenum">
              <a:rPr lang="en-US" smtClean="0"/>
              <a:t>‹#›</a:t>
            </a:fld>
            <a:endParaRPr lang="en-US"/>
          </a:p>
        </p:txBody>
      </p:sp>
    </p:spTree>
    <p:extLst>
      <p:ext uri="{BB962C8B-B14F-4D97-AF65-F5344CB8AC3E}">
        <p14:creationId xmlns:p14="http://schemas.microsoft.com/office/powerpoint/2010/main" val="3884466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IN" sz="4000" dirty="0" smtClean="0"/>
              <a:t>SMS SPAM DETECTION CLASSIFICATION PROJECT</a:t>
            </a:r>
            <a:endParaRPr lang="en-US" sz="4000" dirty="0"/>
          </a:p>
        </p:txBody>
      </p:sp>
    </p:spTree>
    <p:extLst>
      <p:ext uri="{BB962C8B-B14F-4D97-AF65-F5344CB8AC3E}">
        <p14:creationId xmlns:p14="http://schemas.microsoft.com/office/powerpoint/2010/main" val="3590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11938" y="2052918"/>
            <a:ext cx="8946541" cy="4195481"/>
          </a:xfrm>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fontAlgn="base"/>
            <a:r>
              <a:rPr lang="en-US" dirty="0"/>
              <a:t>It can be seen that ham messages are shorter than spam messages as the distribution of ham and spam message lengths are centered around 30-40 and 155-160 characters, respectively.</a:t>
            </a:r>
          </a:p>
          <a:p>
            <a:pPr fontAlgn="base"/>
            <a:r>
              <a:rPr lang="en-US" dirty="0"/>
              <a:t>Having a view of the most common words used in spams and hams will help us understand the dataset better. A word cloud can give you an idea of what kind of words are dominant in each class.</a:t>
            </a:r>
          </a:p>
          <a:p>
            <a:pPr fontAlgn="base"/>
            <a:r>
              <a:rPr lang="en-IN" dirty="0"/>
              <a:t>To make a word cloud, first separate the classes into two pandas data frames and add a simple word cloud function, as shown below:</a:t>
            </a:r>
            <a:endParaRPr lang="en-US" dirty="0"/>
          </a:p>
          <a:p>
            <a:pPr marL="0" indent="0">
              <a:buNone/>
            </a:pPr>
            <a:endParaRPr lang="en-US" dirty="0" smtClean="0"/>
          </a:p>
        </p:txBody>
      </p:sp>
      <p:pic>
        <p:nvPicPr>
          <p:cNvPr id="5" name="Picture 4"/>
          <p:cNvPicPr/>
          <p:nvPr/>
        </p:nvPicPr>
        <p:blipFill>
          <a:blip r:embed="rId2"/>
          <a:stretch>
            <a:fillRect/>
          </a:stretch>
        </p:blipFill>
        <p:spPr>
          <a:xfrm>
            <a:off x="2910756" y="325314"/>
            <a:ext cx="5731510" cy="3067881"/>
          </a:xfrm>
          <a:prstGeom prst="rect">
            <a:avLst/>
          </a:prstGeom>
        </p:spPr>
      </p:pic>
    </p:spTree>
    <p:extLst>
      <p:ext uri="{BB962C8B-B14F-4D97-AF65-F5344CB8AC3E}">
        <p14:creationId xmlns:p14="http://schemas.microsoft.com/office/powerpoint/2010/main" val="199965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0" indent="0">
              <a:buNone/>
            </a:pPr>
            <a:r>
              <a:rPr lang="en-IN" dirty="0"/>
              <a:t>State the set of assumptions (if any) related to the problem under consideration</a:t>
            </a:r>
            <a:endParaRPr lang="en-US" dirty="0"/>
          </a:p>
          <a:p>
            <a:r>
              <a:rPr lang="en-IN" dirty="0"/>
              <a:t>As given in datasets my assumption is predicting spam or ham messages.</a:t>
            </a:r>
            <a:endParaRPr lang="en-US" dirty="0"/>
          </a:p>
          <a:p>
            <a:pPr marL="0" indent="0">
              <a:buNone/>
            </a:pPr>
            <a:endParaRPr lang="en-US" dirty="0"/>
          </a:p>
        </p:txBody>
      </p:sp>
      <p:pic>
        <p:nvPicPr>
          <p:cNvPr id="4" name="Picture 3"/>
          <p:cNvPicPr/>
          <p:nvPr/>
        </p:nvPicPr>
        <p:blipFill>
          <a:blip r:embed="rId2"/>
          <a:stretch>
            <a:fillRect/>
          </a:stretch>
        </p:blipFill>
        <p:spPr>
          <a:xfrm>
            <a:off x="564163" y="452718"/>
            <a:ext cx="5285793" cy="3483074"/>
          </a:xfrm>
          <a:prstGeom prst="rect">
            <a:avLst/>
          </a:prstGeom>
        </p:spPr>
      </p:pic>
      <p:pic>
        <p:nvPicPr>
          <p:cNvPr id="5" name="Picture 4"/>
          <p:cNvPicPr/>
          <p:nvPr/>
        </p:nvPicPr>
        <p:blipFill>
          <a:blip r:embed="rId3"/>
          <a:stretch>
            <a:fillRect/>
          </a:stretch>
        </p:blipFill>
        <p:spPr>
          <a:xfrm>
            <a:off x="6163258" y="452718"/>
            <a:ext cx="5547672" cy="3483074"/>
          </a:xfrm>
          <a:prstGeom prst="rect">
            <a:avLst/>
          </a:prstGeom>
        </p:spPr>
      </p:pic>
    </p:spTree>
    <p:extLst>
      <p:ext uri="{BB962C8B-B14F-4D97-AF65-F5344CB8AC3E}">
        <p14:creationId xmlns:p14="http://schemas.microsoft.com/office/powerpoint/2010/main" val="10411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Hardware and Software Requirements and Tools Used</a:t>
            </a:r>
            <a:endParaRPr lang="en-US" dirty="0"/>
          </a:p>
        </p:txBody>
      </p:sp>
      <p:sp>
        <p:nvSpPr>
          <p:cNvPr id="3" name="Content Placeholder 2"/>
          <p:cNvSpPr>
            <a:spLocks noGrp="1"/>
          </p:cNvSpPr>
          <p:nvPr>
            <p:ph idx="1"/>
          </p:nvPr>
        </p:nvSpPr>
        <p:spPr/>
        <p:txBody>
          <a:bodyPr/>
          <a:lstStyle/>
          <a:p>
            <a:r>
              <a:rPr lang="en-IN" dirty="0"/>
              <a:t>The needed time to train the model depends on the capability of the used system during the experiment. Some libraries use GPU resources over the CPU to take a shorter time to train a </a:t>
            </a:r>
            <a:r>
              <a:rPr lang="en-IN" dirty="0" smtClean="0"/>
              <a:t>model.</a:t>
            </a:r>
          </a:p>
          <a:p>
            <a:endParaRPr lang="en-US" dirty="0"/>
          </a:p>
        </p:txBody>
      </p:sp>
      <p:graphicFrame>
        <p:nvGraphicFramePr>
          <p:cNvPr id="8" name="Table 7"/>
          <p:cNvGraphicFramePr>
            <a:graphicFrameLocks noGrp="1"/>
          </p:cNvGraphicFramePr>
          <p:nvPr/>
        </p:nvGraphicFramePr>
        <p:xfrm>
          <a:off x="2714308" y="3693953"/>
          <a:ext cx="5725160" cy="866269"/>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187305134"/>
                    </a:ext>
                  </a:extLst>
                </a:gridCol>
                <a:gridCol w="2862580">
                  <a:extLst>
                    <a:ext uri="{9D8B030D-6E8A-4147-A177-3AD203B41FA5}">
                      <a16:colId xmlns:a16="http://schemas.microsoft.com/office/drawing/2014/main" val="1929861259"/>
                    </a:ext>
                  </a:extLst>
                </a:gridCol>
              </a:tblGrid>
              <a:tr h="0">
                <a:tc>
                  <a:txBody>
                    <a:bodyPr/>
                    <a:lstStyle/>
                    <a:p>
                      <a:pPr marL="0" marR="0">
                        <a:lnSpc>
                          <a:spcPct val="107000"/>
                        </a:lnSpc>
                        <a:spcBef>
                          <a:spcPts val="0"/>
                        </a:spcBef>
                        <a:spcAft>
                          <a:spcPts val="0"/>
                        </a:spcAft>
                      </a:pPr>
                      <a:r>
                        <a:rPr lang="en-IN" sz="1400">
                          <a:effectLst/>
                        </a:rPr>
                        <a:t>Operating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Windows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165806"/>
                  </a:ext>
                </a:extLst>
              </a:tr>
              <a:tr h="0">
                <a:tc>
                  <a:txBody>
                    <a:bodyPr/>
                    <a:lstStyle/>
                    <a:p>
                      <a:pPr marL="0" marR="0">
                        <a:lnSpc>
                          <a:spcPct val="107000"/>
                        </a:lnSpc>
                        <a:spcBef>
                          <a:spcPts val="0"/>
                        </a:spcBef>
                        <a:spcAft>
                          <a:spcPts val="0"/>
                        </a:spcAft>
                      </a:pPr>
                      <a:r>
                        <a:rPr lang="en-IN" sz="1400">
                          <a:effectLst/>
                        </a:rPr>
                        <a:t>Processor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Core i7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580176"/>
                  </a:ext>
                </a:extLst>
              </a:tr>
              <a:tr h="0">
                <a:tc>
                  <a:txBody>
                    <a:bodyPr/>
                    <a:lstStyle/>
                    <a:p>
                      <a:pPr marL="0" marR="0">
                        <a:lnSpc>
                          <a:spcPct val="107000"/>
                        </a:lnSpc>
                        <a:spcBef>
                          <a:spcPts val="0"/>
                        </a:spcBef>
                        <a:spcAft>
                          <a:spcPts val="0"/>
                        </a:spcAft>
                      </a:pPr>
                      <a:r>
                        <a:rPr lang="en-IN" sz="14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16GB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401254"/>
                  </a:ext>
                </a:extLst>
              </a:tr>
              <a:tr h="0">
                <a:tc>
                  <a:txBody>
                    <a:bodyPr/>
                    <a:lstStyle/>
                    <a:p>
                      <a:pPr marL="0" marR="0">
                        <a:lnSpc>
                          <a:spcPct val="107000"/>
                        </a:lnSpc>
                        <a:spcBef>
                          <a:spcPts val="0"/>
                        </a:spcBef>
                        <a:spcAft>
                          <a:spcPts val="0"/>
                        </a:spcAft>
                      </a:pPr>
                      <a:r>
                        <a:rPr lang="en-IN" sz="1400">
                          <a:effectLst/>
                        </a:rPr>
                        <a:t>Graphics card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1080 TI OC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011870"/>
                  </a:ext>
                </a:extLst>
              </a:tr>
            </a:tbl>
          </a:graphicData>
        </a:graphic>
      </p:graphicFrame>
    </p:spTree>
    <p:extLst>
      <p:ext uri="{BB962C8B-B14F-4D97-AF65-F5344CB8AC3E}">
        <p14:creationId xmlns:p14="http://schemas.microsoft.com/office/powerpoint/2010/main" val="94971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a:t>
            </a:r>
            <a:endParaRPr lang="en-US" dirty="0"/>
          </a:p>
        </p:txBody>
      </p:sp>
      <p:sp>
        <p:nvSpPr>
          <p:cNvPr id="3" name="Content Placeholder 2"/>
          <p:cNvSpPr>
            <a:spLocks noGrp="1"/>
          </p:cNvSpPr>
          <p:nvPr>
            <p:ph idx="1"/>
          </p:nvPr>
        </p:nvSpPr>
        <p:spPr/>
        <p:txBody>
          <a:bodyPr/>
          <a:lstStyle/>
          <a:p>
            <a:pPr marL="0" indent="0">
              <a:buNone/>
            </a:pPr>
            <a:r>
              <a:rPr lang="en-IN" b="1" dirty="0" err="1"/>
              <a:t>Preprocess</a:t>
            </a:r>
            <a:r>
              <a:rPr lang="en-IN" b="1" dirty="0"/>
              <a:t> the </a:t>
            </a:r>
            <a:r>
              <a:rPr lang="en-IN" b="1" dirty="0" smtClean="0"/>
              <a:t>Data –</a:t>
            </a:r>
          </a:p>
          <a:p>
            <a:r>
              <a:rPr lang="en-IN" dirty="0"/>
              <a:t>The process of converting data to something a computer can understand is referred to as pre-processing. In the context of this article, this involves processes and techniques to prepare our text data for our machine learning algorithm.</a:t>
            </a:r>
            <a:endParaRPr lang="en-US" dirty="0"/>
          </a:p>
          <a:p>
            <a:r>
              <a:rPr lang="en-IN" dirty="0"/>
              <a:t>we’ll convert the label to numeric form-</a:t>
            </a:r>
            <a:endParaRPr lang="en-US" dirty="0"/>
          </a:p>
          <a:p>
            <a:pPr marL="0" indent="0">
              <a:buNone/>
            </a:pPr>
            <a:endParaRPr lang="en-US" dirty="0"/>
          </a:p>
        </p:txBody>
      </p:sp>
      <p:pic>
        <p:nvPicPr>
          <p:cNvPr id="5" name="Picture 4"/>
          <p:cNvPicPr/>
          <p:nvPr/>
        </p:nvPicPr>
        <p:blipFill>
          <a:blip r:embed="rId2"/>
          <a:stretch>
            <a:fillRect/>
          </a:stretch>
        </p:blipFill>
        <p:spPr>
          <a:xfrm>
            <a:off x="3230245" y="4282860"/>
            <a:ext cx="5731510" cy="2297411"/>
          </a:xfrm>
          <a:prstGeom prst="rect">
            <a:avLst/>
          </a:prstGeom>
        </p:spPr>
      </p:pic>
    </p:spTree>
    <p:extLst>
      <p:ext uri="{BB962C8B-B14F-4D97-AF65-F5344CB8AC3E}">
        <p14:creationId xmlns:p14="http://schemas.microsoft.com/office/powerpoint/2010/main" val="31884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IN" dirty="0"/>
              <a:t>we will process the message content with Regular Expressions (Regex) to keep email and web addresses, phone numbers, and numbers uniform, encode symbols, remove punctuation and white spaces, and finally convert all text to lowercase</a:t>
            </a:r>
            <a:endParaRPr lang="en-US" dirty="0"/>
          </a:p>
        </p:txBody>
      </p:sp>
      <p:pic>
        <p:nvPicPr>
          <p:cNvPr id="8" name="Picture 7"/>
          <p:cNvPicPr/>
          <p:nvPr/>
        </p:nvPicPr>
        <p:blipFill>
          <a:blip r:embed="rId2"/>
          <a:stretch>
            <a:fillRect/>
          </a:stretch>
        </p:blipFill>
        <p:spPr>
          <a:xfrm>
            <a:off x="3042958" y="3457815"/>
            <a:ext cx="5731510" cy="2520315"/>
          </a:xfrm>
          <a:prstGeom prst="rect">
            <a:avLst/>
          </a:prstGeom>
        </p:spPr>
      </p:pic>
    </p:spTree>
    <p:extLst>
      <p:ext uri="{BB962C8B-B14F-4D97-AF65-F5344CB8AC3E}">
        <p14:creationId xmlns:p14="http://schemas.microsoft.com/office/powerpoint/2010/main" val="71622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smtClean="0"/>
              <a:t>Using </a:t>
            </a:r>
            <a:r>
              <a:rPr lang="en-IN" b="1" dirty="0" err="1" smtClean="0"/>
              <a:t>algo</a:t>
            </a:r>
            <a:r>
              <a:rPr lang="en-IN" b="1" dirty="0" smtClean="0"/>
              <a:t> vgg16etc</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we'll remove </a:t>
            </a:r>
            <a:r>
              <a:rPr lang="en-IN" dirty="0" err="1"/>
              <a:t>stopwords</a:t>
            </a:r>
            <a:r>
              <a:rPr lang="en-IN" dirty="0"/>
              <a:t> from the message content. Stop words are words that search engines have been programmed to ignore, both when indexing entries for searching and when retrieving them as the result of a search query such as “the”, “a”, “an”, “in”, "but", "because" </a:t>
            </a:r>
            <a:r>
              <a:rPr lang="en-IN" dirty="0" err="1"/>
              <a:t>etc</a:t>
            </a:r>
            <a:endParaRPr lang="en-US" dirty="0"/>
          </a:p>
          <a:p>
            <a:pPr marL="0" indent="0">
              <a:buNone/>
            </a:pPr>
            <a:endParaRPr lang="en-US" dirty="0"/>
          </a:p>
        </p:txBody>
      </p:sp>
      <p:pic>
        <p:nvPicPr>
          <p:cNvPr id="8" name="Picture 7"/>
          <p:cNvPicPr/>
          <p:nvPr/>
        </p:nvPicPr>
        <p:blipFill>
          <a:blip r:embed="rId2"/>
          <a:stretch>
            <a:fillRect/>
          </a:stretch>
        </p:blipFill>
        <p:spPr>
          <a:xfrm>
            <a:off x="2710827" y="3926905"/>
            <a:ext cx="5731510" cy="744855"/>
          </a:xfrm>
          <a:prstGeom prst="rect">
            <a:avLst/>
          </a:prstGeom>
        </p:spPr>
      </p:pic>
    </p:spTree>
    <p:extLst>
      <p:ext uri="{BB962C8B-B14F-4D97-AF65-F5344CB8AC3E}">
        <p14:creationId xmlns:p14="http://schemas.microsoft.com/office/powerpoint/2010/main" val="162840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t>Machine learning algorithms cannot work with raw text directly. The text must be converted into numbers—more specifically, vectors of numbers. Let's split the messages (text data in sentences) into words. This is a requirement in natural language processing tasks where each word needs to be captured and subjected to further analysis.</a:t>
            </a:r>
            <a:endParaRPr lang="en-US" dirty="0"/>
          </a:p>
          <a:p>
            <a:endParaRPr lang="en-US" dirty="0"/>
          </a:p>
        </p:txBody>
      </p:sp>
      <p:pic>
        <p:nvPicPr>
          <p:cNvPr id="5" name="Picture 4"/>
          <p:cNvPicPr/>
          <p:nvPr/>
        </p:nvPicPr>
        <p:blipFill>
          <a:blip r:embed="rId2"/>
          <a:stretch>
            <a:fillRect/>
          </a:stretch>
        </p:blipFill>
        <p:spPr>
          <a:xfrm>
            <a:off x="2293811" y="3758423"/>
            <a:ext cx="5731510" cy="2007235"/>
          </a:xfrm>
          <a:prstGeom prst="rect">
            <a:avLst/>
          </a:prstGeom>
        </p:spPr>
      </p:pic>
    </p:spTree>
    <p:extLst>
      <p:ext uri="{BB962C8B-B14F-4D97-AF65-F5344CB8AC3E}">
        <p14:creationId xmlns:p14="http://schemas.microsoft.com/office/powerpoint/2010/main" val="119473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4096"/>
            <a:ext cx="9404723" cy="1400530"/>
          </a:xfrm>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 The </a:t>
            </a:r>
            <a:r>
              <a:rPr lang="en-IN" dirty="0" err="1"/>
              <a:t>tfidf_model</a:t>
            </a:r>
            <a:r>
              <a:rPr lang="en-IN" dirty="0"/>
              <a:t> created from this NLP </a:t>
            </a:r>
            <a:r>
              <a:rPr lang="en-IN" dirty="0" smtClean="0"/>
              <a:t>technique-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The shape of the resulting </a:t>
            </a:r>
            <a:r>
              <a:rPr lang="en-IN" dirty="0" err="1"/>
              <a:t>dataframe</a:t>
            </a:r>
            <a:r>
              <a:rPr lang="en-IN" dirty="0"/>
              <a:t> is 5572 by 6506. In order to train and validate the performance of our machine learning model, we need to split the data into training and test dataset respectively. The training set should be later split into a train and validation </a:t>
            </a:r>
            <a:r>
              <a:rPr lang="en-IN" dirty="0" smtClean="0"/>
              <a:t>set.</a:t>
            </a:r>
            <a:endParaRPr lang="en-US" dirty="0"/>
          </a:p>
          <a:p>
            <a:pPr marL="0" indent="0">
              <a:buNone/>
            </a:pPr>
            <a:endParaRPr lang="en-US" dirty="0"/>
          </a:p>
        </p:txBody>
      </p:sp>
      <p:pic>
        <p:nvPicPr>
          <p:cNvPr id="4" name="Picture 3"/>
          <p:cNvPicPr/>
          <p:nvPr/>
        </p:nvPicPr>
        <p:blipFill>
          <a:blip r:embed="rId2"/>
          <a:stretch>
            <a:fillRect/>
          </a:stretch>
        </p:blipFill>
        <p:spPr>
          <a:xfrm>
            <a:off x="276100" y="2400391"/>
            <a:ext cx="5731510" cy="2255520"/>
          </a:xfrm>
          <a:prstGeom prst="rect">
            <a:avLst/>
          </a:prstGeom>
        </p:spPr>
      </p:pic>
      <p:pic>
        <p:nvPicPr>
          <p:cNvPr id="5" name="Picture 4"/>
          <p:cNvPicPr/>
          <p:nvPr/>
        </p:nvPicPr>
        <p:blipFill>
          <a:blip r:embed="rId3"/>
          <a:stretch>
            <a:fillRect/>
          </a:stretch>
        </p:blipFill>
        <p:spPr>
          <a:xfrm>
            <a:off x="6215816" y="2400391"/>
            <a:ext cx="5731510" cy="2255520"/>
          </a:xfrm>
          <a:prstGeom prst="rect">
            <a:avLst/>
          </a:prstGeom>
        </p:spPr>
      </p:pic>
    </p:spTree>
    <p:extLst>
      <p:ext uri="{BB962C8B-B14F-4D97-AF65-F5344CB8AC3E}">
        <p14:creationId xmlns:p14="http://schemas.microsoft.com/office/powerpoint/2010/main" val="227259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a:t>
            </a:r>
            <a:r>
              <a:rPr lang="en-IN" b="1" dirty="0" smtClean="0"/>
              <a:t>Building-</a:t>
            </a:r>
            <a:endParaRPr lang="en-US" dirty="0"/>
          </a:p>
        </p:txBody>
      </p:sp>
      <p:sp>
        <p:nvSpPr>
          <p:cNvPr id="3" name="Content Placeholder 2"/>
          <p:cNvSpPr>
            <a:spLocks noGrp="1"/>
          </p:cNvSpPr>
          <p:nvPr>
            <p:ph idx="1"/>
          </p:nvPr>
        </p:nvSpPr>
        <p:spPr/>
        <p:txBody>
          <a:bodyPr/>
          <a:lstStyle/>
          <a:p>
            <a:r>
              <a:rPr lang="en-IN" dirty="0"/>
              <a:t>The performance metric for this project is the F1 score. This metric considers both precision and recall to compute the </a:t>
            </a:r>
            <a:r>
              <a:rPr lang="en-IN" dirty="0" smtClean="0"/>
              <a:t>score.</a:t>
            </a:r>
            <a:endParaRPr lang="en-US" dirty="0"/>
          </a:p>
        </p:txBody>
      </p:sp>
      <p:pic>
        <p:nvPicPr>
          <p:cNvPr id="4" name="Picture 3"/>
          <p:cNvPicPr/>
          <p:nvPr/>
        </p:nvPicPr>
        <p:blipFill>
          <a:blip r:embed="rId2"/>
          <a:stretch>
            <a:fillRect/>
          </a:stretch>
        </p:blipFill>
        <p:spPr>
          <a:xfrm>
            <a:off x="376875" y="2905098"/>
            <a:ext cx="5731510" cy="3343301"/>
          </a:xfrm>
          <a:prstGeom prst="rect">
            <a:avLst/>
          </a:prstGeom>
        </p:spPr>
      </p:pic>
      <p:pic>
        <p:nvPicPr>
          <p:cNvPr id="5" name="Picture 4"/>
          <p:cNvPicPr/>
          <p:nvPr/>
        </p:nvPicPr>
        <p:blipFill>
          <a:blip r:embed="rId3"/>
          <a:stretch>
            <a:fillRect/>
          </a:stretch>
        </p:blipFill>
        <p:spPr>
          <a:xfrm>
            <a:off x="6253653" y="2905098"/>
            <a:ext cx="5731510" cy="3343301"/>
          </a:xfrm>
          <a:prstGeom prst="rect">
            <a:avLst/>
          </a:prstGeom>
        </p:spPr>
      </p:pic>
    </p:spTree>
    <p:extLst>
      <p:ext uri="{BB962C8B-B14F-4D97-AF65-F5344CB8AC3E}">
        <p14:creationId xmlns:p14="http://schemas.microsoft.com/office/powerpoint/2010/main" val="248012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292176" y="2052918"/>
            <a:ext cx="5372100" cy="3290263"/>
          </a:xfrm>
          <a:prstGeom prst="rect">
            <a:avLst/>
          </a:prstGeom>
        </p:spPr>
      </p:pic>
      <p:pic>
        <p:nvPicPr>
          <p:cNvPr id="5" name="Picture 4"/>
          <p:cNvPicPr/>
          <p:nvPr/>
        </p:nvPicPr>
        <p:blipFill>
          <a:blip r:embed="rId3"/>
          <a:stretch>
            <a:fillRect/>
          </a:stretch>
        </p:blipFill>
        <p:spPr>
          <a:xfrm>
            <a:off x="5797175" y="2052918"/>
            <a:ext cx="5731510" cy="3290263"/>
          </a:xfrm>
          <a:prstGeom prst="rect">
            <a:avLst/>
          </a:prstGeom>
        </p:spPr>
      </p:pic>
    </p:spTree>
    <p:extLst>
      <p:ext uri="{BB962C8B-B14F-4D97-AF65-F5344CB8AC3E}">
        <p14:creationId xmlns:p14="http://schemas.microsoft.com/office/powerpoint/2010/main" val="22486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US" dirty="0"/>
          </a:p>
        </p:txBody>
      </p:sp>
      <p:sp>
        <p:nvSpPr>
          <p:cNvPr id="3" name="Content Placeholder 2"/>
          <p:cNvSpPr>
            <a:spLocks noGrp="1"/>
          </p:cNvSpPr>
          <p:nvPr>
            <p:ph idx="1"/>
          </p:nvPr>
        </p:nvSpPr>
        <p:spPr/>
        <p:txBody>
          <a:bodyPr/>
          <a:lstStyle/>
          <a:p>
            <a:r>
              <a:rPr lang="en-IN" dirty="0"/>
              <a:t>I take great pleasure to thank and acknowledgement the allowance by Data Trained Education and permission by Flip </a:t>
            </a:r>
            <a:r>
              <a:rPr lang="en-IN" dirty="0" err="1"/>
              <a:t>Robo</a:t>
            </a:r>
            <a:r>
              <a:rPr lang="en-IN" dirty="0"/>
              <a:t>. I extend whole hearted thanks to them I worked and learned a lot and sharing me the knowledge and experience.</a:t>
            </a:r>
            <a:endParaRPr lang="en-US" dirty="0"/>
          </a:p>
          <a:p>
            <a:pPr marL="0" indent="0">
              <a:buNone/>
            </a:pPr>
            <a:r>
              <a:rPr lang="en-IN" dirty="0"/>
              <a:t> </a:t>
            </a:r>
            <a:endParaRPr lang="en-US" dirty="0"/>
          </a:p>
          <a:p>
            <a:r>
              <a:rPr lang="en-IN" dirty="0"/>
              <a:t>Data Trained Education and Flip </a:t>
            </a:r>
            <a:r>
              <a:rPr lang="en-IN" dirty="0" err="1"/>
              <a:t>Robo</a:t>
            </a:r>
            <a:r>
              <a:rPr lang="en-IN" dirty="0"/>
              <a:t> provided training is the very important to completion of project</a:t>
            </a:r>
            <a:r>
              <a:rPr lang="en-IN" dirty="0" smtClean="0"/>
              <a:t>.</a:t>
            </a:r>
            <a:endParaRPr lang="en-US" dirty="0"/>
          </a:p>
        </p:txBody>
      </p:sp>
    </p:spTree>
    <p:extLst>
      <p:ext uri="{BB962C8B-B14F-4D97-AF65-F5344CB8AC3E}">
        <p14:creationId xmlns:p14="http://schemas.microsoft.com/office/powerpoint/2010/main" val="68505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321793" y="604398"/>
            <a:ext cx="5731510" cy="5384800"/>
          </a:xfrm>
          <a:prstGeom prst="rect">
            <a:avLst/>
          </a:prstGeom>
        </p:spPr>
      </p:pic>
      <p:pic>
        <p:nvPicPr>
          <p:cNvPr id="5" name="Picture 4"/>
          <p:cNvPicPr/>
          <p:nvPr/>
        </p:nvPicPr>
        <p:blipFill>
          <a:blip r:embed="rId3"/>
          <a:stretch>
            <a:fillRect/>
          </a:stretch>
        </p:blipFill>
        <p:spPr>
          <a:xfrm>
            <a:off x="6188570" y="604398"/>
            <a:ext cx="5731510" cy="3667760"/>
          </a:xfrm>
          <a:prstGeom prst="rect">
            <a:avLst/>
          </a:prstGeom>
        </p:spPr>
      </p:pic>
    </p:spTree>
    <p:extLst>
      <p:ext uri="{BB962C8B-B14F-4D97-AF65-F5344CB8AC3E}">
        <p14:creationId xmlns:p14="http://schemas.microsoft.com/office/powerpoint/2010/main" val="2415137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a:t>F1 Score is :- 0.891566</a:t>
            </a:r>
            <a:endParaRPr lang="en-US" dirty="0"/>
          </a:p>
          <a:p>
            <a:endParaRPr lang="en-US" dirty="0"/>
          </a:p>
        </p:txBody>
      </p:sp>
      <p:pic>
        <p:nvPicPr>
          <p:cNvPr id="4" name="Picture 3"/>
          <p:cNvPicPr/>
          <p:nvPr/>
        </p:nvPicPr>
        <p:blipFill>
          <a:blip r:embed="rId2"/>
          <a:stretch>
            <a:fillRect/>
          </a:stretch>
        </p:blipFill>
        <p:spPr>
          <a:xfrm>
            <a:off x="2695759" y="800214"/>
            <a:ext cx="5305425" cy="4133850"/>
          </a:xfrm>
          <a:prstGeom prst="rect">
            <a:avLst/>
          </a:prstGeom>
        </p:spPr>
      </p:pic>
    </p:spTree>
    <p:extLst>
      <p:ext uri="{BB962C8B-B14F-4D97-AF65-F5344CB8AC3E}">
        <p14:creationId xmlns:p14="http://schemas.microsoft.com/office/powerpoint/2010/main" val="97805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172370" y="2052918"/>
            <a:ext cx="6808424" cy="3047892"/>
          </a:xfrm>
          <a:prstGeom prst="rect">
            <a:avLst/>
          </a:prstGeom>
        </p:spPr>
      </p:pic>
    </p:spTree>
    <p:extLst>
      <p:ext uri="{BB962C8B-B14F-4D97-AF65-F5344CB8AC3E}">
        <p14:creationId xmlns:p14="http://schemas.microsoft.com/office/powerpoint/2010/main" val="162830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p:txBody>
          <a:bodyPr>
            <a:normAutofit fontScale="55000" lnSpcReduction="20000"/>
          </a:bodyPr>
          <a:lstStyle/>
          <a:p>
            <a:pPr marL="0" lvl="0" indent="0">
              <a:buNone/>
            </a:pPr>
            <a:r>
              <a:rPr lang="en-IN" dirty="0"/>
              <a:t>Business Problem Framing</a:t>
            </a:r>
            <a:endParaRPr lang="en-US" dirty="0"/>
          </a:p>
          <a:p>
            <a:r>
              <a:rPr lang="en-IN" dirty="0"/>
              <a:t>The SMS Spam Collection is a set of SMS tagged messages that have been collected for SMS Spam research. It contains one set of SMS messages in English of 5,574 messages, tagged according being ham (legitimate) or spam</a:t>
            </a:r>
            <a:r>
              <a:rPr lang="en-IN" dirty="0" smtClean="0"/>
              <a:t>. </a:t>
            </a:r>
            <a:endParaRPr lang="en-US" dirty="0"/>
          </a:p>
          <a:p>
            <a:pPr marL="0" lvl="0" indent="0">
              <a:buNone/>
            </a:pPr>
            <a:r>
              <a:rPr lang="en-IN" dirty="0" smtClean="0"/>
              <a:t>Conceptual </a:t>
            </a:r>
            <a:r>
              <a:rPr lang="en-IN" dirty="0"/>
              <a:t>Background of the Domain Problem</a:t>
            </a:r>
            <a:endParaRPr lang="en-US" dirty="0"/>
          </a:p>
          <a:p>
            <a:r>
              <a:rPr lang="en-IN" dirty="0"/>
              <a:t>Spam Detector is used to detect unwanted, malicious and virus infected texts and helps to separate them from the </a:t>
            </a:r>
            <a:r>
              <a:rPr lang="en-IN" dirty="0" err="1"/>
              <a:t>nonspam</a:t>
            </a:r>
            <a:r>
              <a:rPr lang="en-IN" dirty="0"/>
              <a:t> texts. It uses a binary type of classification containing the labels such as ‘ham’ (</a:t>
            </a:r>
            <a:r>
              <a:rPr lang="en-IN" dirty="0" err="1"/>
              <a:t>nonspam</a:t>
            </a:r>
            <a:r>
              <a:rPr lang="en-IN" dirty="0"/>
              <a:t>) and spam. Application of this can be seen in Google Mail (GMAIL) where it segregates the spam emails in order to prevent them from getting into the user’s inbox</a:t>
            </a:r>
            <a:r>
              <a:rPr lang="en-IN" dirty="0" smtClean="0"/>
              <a:t>.   </a:t>
            </a:r>
            <a:endParaRPr lang="en-US" dirty="0" smtClean="0"/>
          </a:p>
          <a:p>
            <a:pPr marL="0" lvl="0" indent="0">
              <a:buNone/>
            </a:pPr>
            <a:r>
              <a:rPr lang="en-IN" dirty="0" smtClean="0"/>
              <a:t>Review </a:t>
            </a:r>
            <a:r>
              <a:rPr lang="en-IN" dirty="0"/>
              <a:t>of Literature</a:t>
            </a:r>
            <a:endParaRPr lang="en-US" dirty="0"/>
          </a:p>
          <a:p>
            <a:r>
              <a:rPr lang="en-IN" dirty="0"/>
              <a:t>The files contain one message per line. Each line is composed by two columns: v1 contains the label (ham or spam) and v2 contains the raw text</a:t>
            </a:r>
            <a:r>
              <a:rPr lang="en-IN" dirty="0" smtClean="0"/>
              <a:t>. </a:t>
            </a:r>
            <a:endParaRPr lang="en-US" dirty="0"/>
          </a:p>
          <a:p>
            <a:pPr marL="0" lvl="0" indent="0">
              <a:buNone/>
            </a:pPr>
            <a:r>
              <a:rPr lang="en-IN" dirty="0"/>
              <a:t>Motivation for the Problem </a:t>
            </a:r>
            <a:r>
              <a:rPr lang="en-IN" dirty="0" smtClean="0"/>
              <a:t>Undertaken</a:t>
            </a:r>
            <a:endParaRPr lang="en-US" dirty="0"/>
          </a:p>
          <a:p>
            <a:r>
              <a:rPr lang="en-IN" dirty="0"/>
              <a:t>A collection of 5573 rows SMS spam messages was manually extracted from the </a:t>
            </a:r>
            <a:r>
              <a:rPr lang="en-IN" dirty="0" err="1"/>
              <a:t>Grumbletext</a:t>
            </a:r>
            <a:r>
              <a:rPr lang="en-IN" dirty="0"/>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US" dirty="0"/>
          </a:p>
          <a:p>
            <a:r>
              <a:rPr lang="en-IN" dirty="0"/>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r>
              <a:rPr lang="en-IN" dirty="0" smtClean="0"/>
              <a:t>.</a:t>
            </a:r>
            <a:endParaRPr lang="en-US" dirty="0"/>
          </a:p>
        </p:txBody>
      </p:sp>
    </p:spTree>
    <p:extLst>
      <p:ext uri="{BB962C8B-B14F-4D97-AF65-F5344CB8AC3E}">
        <p14:creationId xmlns:p14="http://schemas.microsoft.com/office/powerpoint/2010/main" val="15895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IN" dirty="0"/>
              <a:t>Mathematical/ Analytical </a:t>
            </a:r>
            <a:r>
              <a:rPr lang="en-IN" dirty="0" err="1"/>
              <a:t>Modeling</a:t>
            </a:r>
            <a:r>
              <a:rPr lang="en-IN" dirty="0"/>
              <a:t> of the Problem</a:t>
            </a:r>
            <a:endParaRPr lang="en-US" dirty="0"/>
          </a:p>
          <a:p>
            <a:r>
              <a:rPr lang="en-IN" dirty="0"/>
              <a:t>The main goal of these two parts of article is to show how you could design a spam filtering system from scratch</a:t>
            </a:r>
            <a:r>
              <a:rPr lang="en-US" dirty="0" smtClean="0"/>
              <a:t>.</a:t>
            </a:r>
            <a:endParaRPr lang="en-US" dirty="0"/>
          </a:p>
          <a:p>
            <a:pPr marL="0" lvl="0" indent="0">
              <a:buNone/>
            </a:pPr>
            <a:r>
              <a:rPr lang="en-IN" dirty="0"/>
              <a:t>Data Sources and their formats</a:t>
            </a:r>
            <a:endParaRPr lang="en-US" dirty="0"/>
          </a:p>
          <a:p>
            <a:r>
              <a:rPr lang="en-IN" dirty="0"/>
              <a:t>The datasets contain 5574 messages with respective labels of spam and ham (legitimate). With this data, we will train a machine learning model that can correctly classify SMS as ham or </a:t>
            </a:r>
            <a:r>
              <a:rPr lang="en-IN" dirty="0" smtClean="0"/>
              <a:t>spam.</a:t>
            </a:r>
            <a:endParaRPr lang="en-US" dirty="0"/>
          </a:p>
          <a:p>
            <a:r>
              <a:rPr lang="en-IN" b="1" dirty="0" err="1"/>
              <a:t>TensorFlow</a:t>
            </a:r>
            <a:r>
              <a:rPr lang="en-IN" dirty="0"/>
              <a:t>. You can install </a:t>
            </a:r>
            <a:r>
              <a:rPr lang="en-IN" dirty="0" err="1"/>
              <a:t>TensorFlow</a:t>
            </a:r>
            <a:r>
              <a:rPr lang="en-IN" dirty="0"/>
              <a:t> using the command </a:t>
            </a:r>
            <a:endParaRPr lang="en-US" dirty="0"/>
          </a:p>
          <a:p>
            <a:r>
              <a:rPr lang="en-IN" dirty="0"/>
              <a:t>!pip install </a:t>
            </a:r>
            <a:r>
              <a:rPr lang="en-IN" dirty="0" err="1"/>
              <a:t>tensorflow</a:t>
            </a:r>
            <a:r>
              <a:rPr lang="en-IN" dirty="0"/>
              <a:t> </a:t>
            </a:r>
            <a:endParaRPr lang="en-US" dirty="0"/>
          </a:p>
          <a:p>
            <a:r>
              <a:rPr lang="en-IN" dirty="0"/>
              <a:t>Once selenium and </a:t>
            </a:r>
            <a:r>
              <a:rPr lang="en-IN" dirty="0" err="1"/>
              <a:t>tensorflow</a:t>
            </a:r>
            <a:r>
              <a:rPr lang="en-IN" dirty="0"/>
              <a:t> are installed, create a new </a:t>
            </a:r>
            <a:r>
              <a:rPr lang="en-IN" dirty="0" err="1"/>
              <a:t>Jupyter</a:t>
            </a:r>
            <a:r>
              <a:rPr lang="en-IN" dirty="0"/>
              <a:t> Notebook</a:t>
            </a:r>
            <a:r>
              <a:rPr lang="en-IN" dirty="0" smtClean="0"/>
              <a:t>.</a:t>
            </a:r>
            <a:endParaRPr lang="en-US" dirty="0"/>
          </a:p>
        </p:txBody>
      </p:sp>
    </p:spTree>
    <p:extLst>
      <p:ext uri="{BB962C8B-B14F-4D97-AF65-F5344CB8AC3E}">
        <p14:creationId xmlns:p14="http://schemas.microsoft.com/office/powerpoint/2010/main" val="31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5" name="Content Placeholder 4"/>
          <p:cNvSpPr>
            <a:spLocks noGrp="1"/>
          </p:cNvSpPr>
          <p:nvPr>
            <p:ph idx="1"/>
          </p:nvPr>
        </p:nvSpPr>
        <p:spPr/>
        <p:txBody>
          <a:bodyPr/>
          <a:lstStyle/>
          <a:p>
            <a:pPr marL="0" indent="0">
              <a:buNone/>
            </a:pPr>
            <a:r>
              <a:rPr lang="en-IN" dirty="0"/>
              <a:t>The spam dataset located in the dataset directory named spam.csv can be imported as follows</a:t>
            </a:r>
            <a:r>
              <a:rPr lang="en-IN" dirty="0" smtClean="0"/>
              <a:t>- </a:t>
            </a:r>
            <a:endParaRPr lang="en-US" dirty="0"/>
          </a:p>
          <a:p>
            <a:pPr marL="0" indent="0">
              <a:buNone/>
            </a:pPr>
            <a:endParaRPr lang="en-US" dirty="0" smtClean="0"/>
          </a:p>
          <a:p>
            <a:pPr marL="0" indent="0">
              <a:buNone/>
            </a:pPr>
            <a:endParaRPr lang="en-US" dirty="0"/>
          </a:p>
        </p:txBody>
      </p:sp>
      <p:pic>
        <p:nvPicPr>
          <p:cNvPr id="8" name="Picture 7"/>
          <p:cNvPicPr/>
          <p:nvPr/>
        </p:nvPicPr>
        <p:blipFill>
          <a:blip r:embed="rId2"/>
          <a:stretch>
            <a:fillRect/>
          </a:stretch>
        </p:blipFill>
        <p:spPr>
          <a:xfrm>
            <a:off x="255691" y="3095656"/>
            <a:ext cx="5731510" cy="2561590"/>
          </a:xfrm>
          <a:prstGeom prst="rect">
            <a:avLst/>
          </a:prstGeom>
        </p:spPr>
      </p:pic>
      <p:pic>
        <p:nvPicPr>
          <p:cNvPr id="9" name="Picture 8"/>
          <p:cNvPicPr/>
          <p:nvPr/>
        </p:nvPicPr>
        <p:blipFill>
          <a:blip r:embed="rId3"/>
          <a:stretch>
            <a:fillRect/>
          </a:stretch>
        </p:blipFill>
        <p:spPr>
          <a:xfrm>
            <a:off x="6127681" y="3078460"/>
            <a:ext cx="5731510" cy="2578786"/>
          </a:xfrm>
          <a:prstGeom prst="rect">
            <a:avLst/>
          </a:prstGeom>
        </p:spPr>
      </p:pic>
    </p:spTree>
    <p:extLst>
      <p:ext uri="{BB962C8B-B14F-4D97-AF65-F5344CB8AC3E}">
        <p14:creationId xmlns:p14="http://schemas.microsoft.com/office/powerpoint/2010/main" val="214281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Downloading the Sarees (women) images in the given path using </a:t>
            </a:r>
            <a:r>
              <a:rPr lang="en-IN" dirty="0" err="1"/>
              <a:t>webscrapping</a:t>
            </a:r>
            <a:r>
              <a:rPr lang="en-IN" dirty="0"/>
              <a:t> -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9" name="Picture 8"/>
          <p:cNvPicPr/>
          <p:nvPr/>
        </p:nvPicPr>
        <p:blipFill>
          <a:blip r:embed="rId2"/>
          <a:stretch>
            <a:fillRect/>
          </a:stretch>
        </p:blipFill>
        <p:spPr>
          <a:xfrm>
            <a:off x="478418" y="2615564"/>
            <a:ext cx="5731510" cy="3632835"/>
          </a:xfrm>
          <a:prstGeom prst="rect">
            <a:avLst/>
          </a:prstGeom>
        </p:spPr>
      </p:pic>
      <p:pic>
        <p:nvPicPr>
          <p:cNvPr id="10" name="Picture 9"/>
          <p:cNvPicPr/>
          <p:nvPr/>
        </p:nvPicPr>
        <p:blipFill>
          <a:blip r:embed="rId3"/>
          <a:stretch>
            <a:fillRect/>
          </a:stretch>
        </p:blipFill>
        <p:spPr>
          <a:xfrm>
            <a:off x="6327128" y="2625387"/>
            <a:ext cx="5731510" cy="3623011"/>
          </a:xfrm>
          <a:prstGeom prst="rect">
            <a:avLst/>
          </a:prstGeom>
        </p:spPr>
      </p:pic>
    </p:spTree>
    <p:extLst>
      <p:ext uri="{BB962C8B-B14F-4D97-AF65-F5344CB8AC3E}">
        <p14:creationId xmlns:p14="http://schemas.microsoft.com/office/powerpoint/2010/main" val="17643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IN" dirty="0"/>
              <a:t>The dataset contains 5 columns. Column v1 is the dataset label (“ham” or “spam”) and column v2 contains the text of the SMS message. Columns “Unnamed: 2”, “Unnamed: 3”, and “Unnamed: 4” contain "</a:t>
            </a:r>
            <a:r>
              <a:rPr lang="en-IN" dirty="0" err="1"/>
              <a:t>NaN</a:t>
            </a:r>
            <a:r>
              <a:rPr lang="en-IN" dirty="0"/>
              <a:t>" (not a number) signifying missing values. They are not needed, so they can be dropped as they are not going to be useful in building the model</a:t>
            </a:r>
            <a:endParaRPr lang="en-US" dirty="0" smtClean="0"/>
          </a:p>
        </p:txBody>
      </p:sp>
    </p:spTree>
    <p:extLst>
      <p:ext uri="{BB962C8B-B14F-4D97-AF65-F5344CB8AC3E}">
        <p14:creationId xmlns:p14="http://schemas.microsoft.com/office/powerpoint/2010/main" val="14504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IN" dirty="0"/>
              <a:t>We have an imbalanced dataset, with 747 messages being spam messages and 4825 messages being </a:t>
            </a:r>
            <a:r>
              <a:rPr lang="en-IN" dirty="0" smtClean="0"/>
              <a:t>ham.</a:t>
            </a:r>
            <a:endParaRPr lang="en-US" dirty="0"/>
          </a:p>
        </p:txBody>
      </p:sp>
      <p:pic>
        <p:nvPicPr>
          <p:cNvPr id="6" name="Picture 5"/>
          <p:cNvPicPr/>
          <p:nvPr/>
        </p:nvPicPr>
        <p:blipFill>
          <a:blip r:embed="rId2"/>
          <a:stretch>
            <a:fillRect/>
          </a:stretch>
        </p:blipFill>
        <p:spPr>
          <a:xfrm>
            <a:off x="354842" y="485102"/>
            <a:ext cx="4977322" cy="2786907"/>
          </a:xfrm>
          <a:prstGeom prst="rect">
            <a:avLst/>
          </a:prstGeom>
        </p:spPr>
      </p:pic>
      <p:pic>
        <p:nvPicPr>
          <p:cNvPr id="7" name="Picture 6"/>
          <p:cNvPicPr/>
          <p:nvPr/>
        </p:nvPicPr>
        <p:blipFill>
          <a:blip r:embed="rId3"/>
          <a:stretch>
            <a:fillRect/>
          </a:stretch>
        </p:blipFill>
        <p:spPr>
          <a:xfrm>
            <a:off x="5488703" y="485103"/>
            <a:ext cx="5731510" cy="2786907"/>
          </a:xfrm>
          <a:prstGeom prst="rect">
            <a:avLst/>
          </a:prstGeom>
        </p:spPr>
      </p:pic>
    </p:spTree>
    <p:extLst>
      <p:ext uri="{BB962C8B-B14F-4D97-AF65-F5344CB8AC3E}">
        <p14:creationId xmlns:p14="http://schemas.microsoft.com/office/powerpoint/2010/main" val="289472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IN" dirty="0"/>
              <a:t>The spam makes up 13.4% of the dataset while ham composes 86.6% of the dataset.</a:t>
            </a:r>
            <a:endParaRPr lang="en-US" dirty="0"/>
          </a:p>
        </p:txBody>
      </p:sp>
      <p:pic>
        <p:nvPicPr>
          <p:cNvPr id="6" name="Picture 5"/>
          <p:cNvPicPr/>
          <p:nvPr/>
        </p:nvPicPr>
        <p:blipFill>
          <a:blip r:embed="rId2"/>
          <a:stretch>
            <a:fillRect/>
          </a:stretch>
        </p:blipFill>
        <p:spPr>
          <a:xfrm>
            <a:off x="2710827" y="452718"/>
            <a:ext cx="5731510" cy="3418205"/>
          </a:xfrm>
          <a:prstGeom prst="rect">
            <a:avLst/>
          </a:prstGeom>
        </p:spPr>
      </p:pic>
    </p:spTree>
    <p:extLst>
      <p:ext uri="{BB962C8B-B14F-4D97-AF65-F5344CB8AC3E}">
        <p14:creationId xmlns:p14="http://schemas.microsoft.com/office/powerpoint/2010/main" val="335402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2825</TotalTime>
  <Words>1049</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vt:lpstr>
      <vt:lpstr> </vt:lpstr>
      <vt:lpstr>ACKNOWLEDGMENT</vt:lpstr>
      <vt:lpstr>INTRODUCTION</vt:lpstr>
      <vt:lpstr>Analytical Problem Framing</vt:lpstr>
      <vt:lpstr>Data Sources &amp; Formats</vt:lpstr>
      <vt:lpstr>Downloading the Sarees (women) images in the given path using webscrapping -   </vt:lpstr>
      <vt:lpstr> </vt:lpstr>
      <vt:lpstr>PowerPoint Presentation</vt:lpstr>
      <vt:lpstr>PowerPoint Presentation</vt:lpstr>
      <vt:lpstr>PowerPoint Presentation</vt:lpstr>
      <vt:lpstr>PowerPoint Presentation</vt:lpstr>
      <vt:lpstr>Hardware and Software Requirements and Tools Used</vt:lpstr>
      <vt:lpstr>Model/s Development and Evaluation</vt:lpstr>
      <vt:lpstr>  </vt:lpstr>
      <vt:lpstr>Using algo vgg16etc </vt:lpstr>
      <vt:lpstr>PowerPoint Presentation</vt:lpstr>
      <vt:lpstr>PowerPoint Presentation</vt:lpstr>
      <vt:lpstr>Model Building-</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COTMAC</dc:creator>
  <cp:lastModifiedBy>COTMAC</cp:lastModifiedBy>
  <cp:revision>54</cp:revision>
  <dcterms:created xsi:type="dcterms:W3CDTF">2022-08-15T16:33:20Z</dcterms:created>
  <dcterms:modified xsi:type="dcterms:W3CDTF">2022-11-20T14:38:02Z</dcterms:modified>
</cp:coreProperties>
</file>