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70" r:id="rId13"/>
    <p:sldId id="271" r:id="rId14"/>
    <p:sldId id="272" r:id="rId15"/>
    <p:sldId id="273"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EB3A2-CBB6-460E-B0FD-3A6BB35BA6F7}"/>
              </a:ext>
            </a:extLst>
          </p:cNvPr>
          <p:cNvSpPr>
            <a:spLocks noGrp="1"/>
          </p:cNvSpPr>
          <p:nvPr>
            <p:ph type="ctrTitle"/>
          </p:nvPr>
        </p:nvSpPr>
        <p:spPr>
          <a:xfrm>
            <a:off x="2754775" y="2300140"/>
            <a:ext cx="8881812" cy="648441"/>
          </a:xfrm>
        </p:spPr>
        <p:txBody>
          <a:bodyPr>
            <a:normAutofit fontScale="90000"/>
          </a:bodyPr>
          <a:lstStyle/>
          <a:p>
            <a:r>
              <a:rPr lang="en-US" sz="4200" b="1" dirty="0">
                <a:latin typeface="Times New Roman" panose="02020603050405020304" pitchFamily="18" charset="0"/>
                <a:cs typeface="Times New Roman" panose="02020603050405020304" pitchFamily="18" charset="0"/>
              </a:rPr>
              <a:t>INCOME TAX CALCULATOR</a:t>
            </a:r>
            <a:endParaRPr lang="en-IN" sz="42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21F45F6-07A0-4DAC-9FBB-7238A3D07BA7}"/>
              </a:ext>
            </a:extLst>
          </p:cNvPr>
          <p:cNvSpPr>
            <a:spLocks noGrp="1"/>
          </p:cNvSpPr>
          <p:nvPr>
            <p:ph type="subTitle" idx="1"/>
          </p:nvPr>
        </p:nvSpPr>
        <p:spPr>
          <a:xfrm>
            <a:off x="1640265" y="3582187"/>
            <a:ext cx="10331776" cy="2321476"/>
          </a:xfrm>
        </p:spPr>
        <p:txBody>
          <a:bodyPr>
            <a:normAutofit/>
          </a:bodyPr>
          <a:lstStyle/>
          <a:p>
            <a:pPr>
              <a:spcBef>
                <a:spcPts val="0"/>
              </a:spcBef>
            </a:pPr>
            <a:r>
              <a:rPr lang="en-US" b="1" dirty="0">
                <a:solidFill>
                  <a:srgbClr val="000000"/>
                </a:solidFill>
                <a:latin typeface="Times New Roman" panose="02020603050405020304" pitchFamily="18" charset="0"/>
              </a:rPr>
              <a:t>Guided By :</a:t>
            </a:r>
            <a:r>
              <a:rPr lang="en-US" dirty="0">
                <a:solidFill>
                  <a:srgbClr val="000000"/>
                </a:solidFill>
                <a:latin typeface="Times New Roman" panose="02020603050405020304" pitchFamily="18" charset="0"/>
              </a:rPr>
              <a:t>                                                                                                                          </a:t>
            </a:r>
            <a:r>
              <a:rPr lang="en-US" b="1" dirty="0">
                <a:solidFill>
                  <a:srgbClr val="000000"/>
                </a:solidFill>
                <a:latin typeface="Times New Roman" panose="02020603050405020304" pitchFamily="18" charset="0"/>
              </a:rPr>
              <a:t>Work Done By:</a:t>
            </a:r>
            <a:endParaRPr lang="en-US" dirty="0"/>
          </a:p>
          <a:p>
            <a:pPr>
              <a:spcBef>
                <a:spcPts val="0"/>
              </a:spcBef>
            </a:pPr>
            <a:r>
              <a:rPr lang="en-US" dirty="0">
                <a:solidFill>
                  <a:srgbClr val="000000"/>
                </a:solidFill>
                <a:latin typeface="Times New Roman" panose="02020603050405020304" pitchFamily="18" charset="0"/>
              </a:rPr>
              <a:t> </a:t>
            </a:r>
            <a:r>
              <a:rPr lang="en-US" dirty="0" err="1">
                <a:solidFill>
                  <a:srgbClr val="000000"/>
                </a:solidFill>
                <a:latin typeface="Times New Roman" panose="02020603050405020304" pitchFamily="18" charset="0"/>
              </a:rPr>
              <a:t>Dr.M.Buvanesvari</a:t>
            </a:r>
            <a:r>
              <a:rPr lang="en-US" dirty="0">
                <a:solidFill>
                  <a:srgbClr val="000000"/>
                </a:solidFill>
                <a:latin typeface="Times New Roman" panose="02020603050405020304" pitchFamily="18" charset="0"/>
              </a:rPr>
              <a:t>                                                                                                                 Mahesh </a:t>
            </a:r>
            <a:r>
              <a:rPr lang="en-US" dirty="0" err="1">
                <a:solidFill>
                  <a:srgbClr val="000000"/>
                </a:solidFill>
                <a:latin typeface="Times New Roman" panose="02020603050405020304" pitchFamily="18" charset="0"/>
              </a:rPr>
              <a:t>Babu.K</a:t>
            </a:r>
            <a:endParaRPr lang="en-US" dirty="0">
              <a:solidFill>
                <a:srgbClr val="000000"/>
              </a:solidFill>
              <a:latin typeface="Times New Roman" panose="02020603050405020304" pitchFamily="18" charset="0"/>
            </a:endParaRPr>
          </a:p>
          <a:p>
            <a:pPr>
              <a:spcBef>
                <a:spcPts val="0"/>
              </a:spcBef>
            </a:pPr>
            <a:r>
              <a:rPr lang="en-US" dirty="0">
                <a:solidFill>
                  <a:srgbClr val="000000"/>
                </a:solidFill>
                <a:latin typeface="Times New Roman" panose="02020603050405020304" pitchFamily="18" charset="0"/>
              </a:rPr>
              <a:t>(Course Faculty)                                                                                                                         </a:t>
            </a:r>
            <a:r>
              <a:rPr lang="en-US">
                <a:solidFill>
                  <a:srgbClr val="000000"/>
                </a:solidFill>
                <a:latin typeface="Times New Roman" panose="02020603050405020304" pitchFamily="18" charset="0"/>
              </a:rPr>
              <a:t>(192111329)</a:t>
            </a:r>
            <a:endParaRPr lang="en-US" dirty="0"/>
          </a:p>
          <a:p>
            <a:pPr>
              <a:spcBef>
                <a:spcPts val="0"/>
              </a:spcBef>
            </a:pPr>
            <a:r>
              <a:rPr lang="en-US" dirty="0">
                <a:solidFill>
                  <a:srgbClr val="000000"/>
                </a:solidFill>
                <a:latin typeface="Times New Roman" panose="02020603050405020304" pitchFamily="18" charset="0"/>
              </a:rPr>
              <a:t>Programming in Java                                                                                        Computer science engineering </a:t>
            </a:r>
            <a:endParaRPr lang="en-US" dirty="0"/>
          </a:p>
          <a:p>
            <a:r>
              <a:rPr lang="en-US" dirty="0" err="1">
                <a:solidFill>
                  <a:srgbClr val="000000"/>
                </a:solidFill>
                <a:latin typeface="Times New Roman" panose="02020603050405020304" pitchFamily="18" charset="0"/>
              </a:rPr>
              <a:t>Saveetha</a:t>
            </a:r>
            <a:r>
              <a:rPr lang="en-US" dirty="0">
                <a:solidFill>
                  <a:srgbClr val="000000"/>
                </a:solidFill>
                <a:latin typeface="Times New Roman" panose="02020603050405020304" pitchFamily="18" charset="0"/>
              </a:rPr>
              <a:t> School of Engineering                                                                    </a:t>
            </a:r>
            <a:r>
              <a:rPr lang="en-US" dirty="0" err="1">
                <a:solidFill>
                  <a:srgbClr val="000000"/>
                </a:solidFill>
                <a:latin typeface="Times New Roman" panose="02020603050405020304" pitchFamily="18" charset="0"/>
              </a:rPr>
              <a:t>Saveetha</a:t>
            </a:r>
            <a:r>
              <a:rPr lang="en-US" dirty="0">
                <a:solidFill>
                  <a:srgbClr val="000000"/>
                </a:solidFill>
                <a:latin typeface="Times New Roman" panose="02020603050405020304" pitchFamily="18" charset="0"/>
              </a:rPr>
              <a:t> School of Engineering </a:t>
            </a:r>
            <a:endParaRPr lang="en-IN" dirty="0"/>
          </a:p>
          <a:p>
            <a:endParaRPr lang="en-IN" dirty="0"/>
          </a:p>
        </p:txBody>
      </p:sp>
      <p:pic>
        <p:nvPicPr>
          <p:cNvPr id="5" name="Google Shape;57;p13">
            <a:extLst>
              <a:ext uri="{FF2B5EF4-FFF2-40B4-BE49-F238E27FC236}">
                <a16:creationId xmlns:a16="http://schemas.microsoft.com/office/drawing/2014/main" id="{0179798A-C237-4B07-B13E-7DCEE353923D}"/>
              </a:ext>
            </a:extLst>
          </p:cNvPr>
          <p:cNvPicPr preferRelativeResize="0"/>
          <p:nvPr/>
        </p:nvPicPr>
        <p:blipFill>
          <a:blip r:embed="rId2">
            <a:alphaModFix/>
          </a:blip>
          <a:stretch>
            <a:fillRect/>
          </a:stretch>
        </p:blipFill>
        <p:spPr>
          <a:xfrm>
            <a:off x="9693183" y="337441"/>
            <a:ext cx="1811429" cy="1493105"/>
          </a:xfrm>
          <a:prstGeom prst="rect">
            <a:avLst/>
          </a:prstGeom>
          <a:noFill/>
          <a:ln>
            <a:noFill/>
          </a:ln>
        </p:spPr>
      </p:pic>
      <p:pic>
        <p:nvPicPr>
          <p:cNvPr id="6" name="Picture 5">
            <a:extLst>
              <a:ext uri="{FF2B5EF4-FFF2-40B4-BE49-F238E27FC236}">
                <a16:creationId xmlns:a16="http://schemas.microsoft.com/office/drawing/2014/main" id="{D38D0DF5-CA2D-43B9-BF06-93E3B8078A57}"/>
              </a:ext>
            </a:extLst>
          </p:cNvPr>
          <p:cNvPicPr>
            <a:picLocks noChangeAspect="1"/>
          </p:cNvPicPr>
          <p:nvPr/>
        </p:nvPicPr>
        <p:blipFill>
          <a:blip r:embed="rId3"/>
          <a:stretch>
            <a:fillRect/>
          </a:stretch>
        </p:blipFill>
        <p:spPr>
          <a:xfrm>
            <a:off x="836591" y="213145"/>
            <a:ext cx="8693907" cy="1741696"/>
          </a:xfrm>
          <a:prstGeom prst="rect">
            <a:avLst/>
          </a:prstGeom>
        </p:spPr>
      </p:pic>
    </p:spTree>
    <p:extLst>
      <p:ext uri="{BB962C8B-B14F-4D97-AF65-F5344CB8AC3E}">
        <p14:creationId xmlns:p14="http://schemas.microsoft.com/office/powerpoint/2010/main" val="686662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B07E5-980B-481B-A6B5-CCDAF47324F4}"/>
              </a:ext>
            </a:extLst>
          </p:cNvPr>
          <p:cNvSpPr>
            <a:spLocks noGrp="1"/>
          </p:cNvSpPr>
          <p:nvPr>
            <p:ph type="title"/>
          </p:nvPr>
        </p:nvSpPr>
        <p:spPr>
          <a:xfrm>
            <a:off x="1941816" y="667820"/>
            <a:ext cx="8704957" cy="278957"/>
          </a:xfrm>
        </p:spPr>
        <p:txBody>
          <a:bodyPr>
            <a:normAutofit fontScale="90000"/>
          </a:bodyPr>
          <a:lstStyle/>
          <a:p>
            <a:r>
              <a:rPr lang="en-US" b="1" dirty="0"/>
              <a:t>EXISTING SYSTEM</a:t>
            </a:r>
            <a:endParaRPr lang="en-IN" b="1" dirty="0"/>
          </a:p>
        </p:txBody>
      </p:sp>
      <p:sp>
        <p:nvSpPr>
          <p:cNvPr id="3" name="Content Placeholder 2">
            <a:extLst>
              <a:ext uri="{FF2B5EF4-FFF2-40B4-BE49-F238E27FC236}">
                <a16:creationId xmlns:a16="http://schemas.microsoft.com/office/drawing/2014/main" id="{284D3922-5C5B-4FE9-9DE2-57BFE0A597DA}"/>
              </a:ext>
            </a:extLst>
          </p:cNvPr>
          <p:cNvSpPr>
            <a:spLocks noGrp="1"/>
          </p:cNvSpPr>
          <p:nvPr>
            <p:ph idx="1"/>
          </p:nvPr>
        </p:nvSpPr>
        <p:spPr>
          <a:xfrm>
            <a:off x="1941816" y="1767154"/>
            <a:ext cx="8911687" cy="2578815"/>
          </a:xfrm>
        </p:spPr>
        <p:txBody>
          <a:bodyPr>
            <a:noAutofit/>
          </a:bodyPr>
          <a:lstStyle/>
          <a:p>
            <a:pPr algn="just">
              <a:lnSpc>
                <a:spcPct val="170000"/>
              </a:lnSpc>
            </a:pPr>
            <a:r>
              <a:rPr lang="en-US" dirty="0"/>
              <a:t>The existing system typically consists of separate tools and platforms for each component of the research process, such as problem identification, literature review, methodology development, data collection, analysis, and interpretation. Researchers often rely on a combination of software applications, online databases, and manual methods to conduct their research. </a:t>
            </a:r>
          </a:p>
          <a:p>
            <a:pPr algn="just">
              <a:lnSpc>
                <a:spcPct val="170000"/>
              </a:lnSpc>
            </a:pPr>
            <a:r>
              <a:rPr lang="en-US" dirty="0"/>
              <a:t>This fragmented approach can lead to inefficiencies, inconsistencies, and challenges in managing the research process effectively. Additionally, collaboration and communication among researchers may be limited, leading to coordination issues and potential duplication of efforts. </a:t>
            </a:r>
            <a:endParaRPr lang="en-IN" dirty="0"/>
          </a:p>
        </p:txBody>
      </p:sp>
    </p:spTree>
    <p:extLst>
      <p:ext uri="{BB962C8B-B14F-4D97-AF65-F5344CB8AC3E}">
        <p14:creationId xmlns:p14="http://schemas.microsoft.com/office/powerpoint/2010/main" val="4041139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A29AC-EB08-4205-B6CB-D905E30DF26A}"/>
              </a:ext>
            </a:extLst>
          </p:cNvPr>
          <p:cNvSpPr>
            <a:spLocks noGrp="1"/>
          </p:cNvSpPr>
          <p:nvPr>
            <p:ph type="title"/>
          </p:nvPr>
        </p:nvSpPr>
        <p:spPr>
          <a:xfrm>
            <a:off x="1744512" y="617810"/>
            <a:ext cx="8911687" cy="657935"/>
          </a:xfrm>
        </p:spPr>
        <p:txBody>
          <a:bodyPr/>
          <a:lstStyle/>
          <a:p>
            <a:r>
              <a:rPr lang="en-US" b="1" dirty="0"/>
              <a:t>PROPOSED SYSTEM</a:t>
            </a:r>
            <a:endParaRPr lang="en-IN" b="1" dirty="0"/>
          </a:p>
        </p:txBody>
      </p:sp>
      <p:sp>
        <p:nvSpPr>
          <p:cNvPr id="3" name="Content Placeholder 2">
            <a:extLst>
              <a:ext uri="{FF2B5EF4-FFF2-40B4-BE49-F238E27FC236}">
                <a16:creationId xmlns:a16="http://schemas.microsoft.com/office/drawing/2014/main" id="{5756FC84-3F31-4E75-8A6C-A3DEA45F5D40}"/>
              </a:ext>
            </a:extLst>
          </p:cNvPr>
          <p:cNvSpPr>
            <a:spLocks noGrp="1"/>
          </p:cNvSpPr>
          <p:nvPr>
            <p:ph idx="1"/>
          </p:nvPr>
        </p:nvSpPr>
        <p:spPr>
          <a:xfrm>
            <a:off x="2121584" y="1541125"/>
            <a:ext cx="9128618" cy="4699066"/>
          </a:xfrm>
        </p:spPr>
        <p:txBody>
          <a:bodyPr>
            <a:normAutofit/>
          </a:bodyPr>
          <a:lstStyle/>
          <a:p>
            <a:pPr marL="0" marR="233045" indent="0" algn="just">
              <a:lnSpc>
                <a:spcPct val="150000"/>
              </a:lnSpc>
              <a:spcBef>
                <a:spcPts val="1200"/>
              </a:spcBef>
              <a:spcAft>
                <a:spcPts val="10"/>
              </a:spcAft>
            </a:pPr>
            <a:r>
              <a:rPr lang="en-IN" sz="1800" kern="100" dirty="0">
                <a:solidFill>
                  <a:srgbClr val="000000"/>
                </a:solidFill>
                <a:effectLst/>
                <a:latin typeface="Times New Roman" panose="02020603050405020304" pitchFamily="18" charset="0"/>
                <a:ea typeface="Times New Roman" panose="02020603050405020304" pitchFamily="18" charset="0"/>
              </a:rPr>
              <a:t>1. </a:t>
            </a:r>
            <a:r>
              <a:rPr lang="en-IN" sz="1800" b="1" kern="100" dirty="0">
                <a:solidFill>
                  <a:srgbClr val="000000"/>
                </a:solidFill>
                <a:effectLst/>
                <a:latin typeface="Times New Roman" panose="02020603050405020304" pitchFamily="18" charset="0"/>
                <a:ea typeface="Times New Roman" panose="02020603050405020304" pitchFamily="18" charset="0"/>
              </a:rPr>
              <a:t>Gather Tax Rates and Brackets:</a:t>
            </a:r>
            <a:r>
              <a:rPr lang="en-IN" sz="1800" kern="100" dirty="0">
                <a:solidFill>
                  <a:srgbClr val="000000"/>
                </a:solidFill>
                <a:effectLst/>
                <a:latin typeface="Times New Roman" panose="02020603050405020304" pitchFamily="18" charset="0"/>
                <a:ea typeface="Times New Roman" panose="02020603050405020304" pitchFamily="18" charset="0"/>
              </a:rPr>
              <a:t> Research and gather accurate tax rates and brackets for the relevant tax year. This includes federal, state, and local tax rates if applicable.</a:t>
            </a:r>
          </a:p>
          <a:p>
            <a:pPr marL="0" marR="233045" indent="0" algn="just">
              <a:lnSpc>
                <a:spcPct val="150000"/>
              </a:lnSpc>
              <a:spcBef>
                <a:spcPts val="1200"/>
              </a:spcBef>
              <a:spcAft>
                <a:spcPts val="10"/>
              </a:spcAft>
            </a:pPr>
            <a:r>
              <a:rPr lang="en-IN" sz="1800" kern="100" dirty="0">
                <a:solidFill>
                  <a:srgbClr val="000000"/>
                </a:solidFill>
                <a:effectLst/>
                <a:latin typeface="Times New Roman" panose="02020603050405020304" pitchFamily="18" charset="0"/>
                <a:ea typeface="Times New Roman" panose="02020603050405020304" pitchFamily="18" charset="0"/>
              </a:rPr>
              <a:t>2. </a:t>
            </a:r>
            <a:r>
              <a:rPr lang="en-IN" sz="1800" b="1" kern="100" dirty="0">
                <a:solidFill>
                  <a:srgbClr val="000000"/>
                </a:solidFill>
                <a:effectLst/>
                <a:latin typeface="Times New Roman" panose="02020603050405020304" pitchFamily="18" charset="0"/>
                <a:ea typeface="Times New Roman" panose="02020603050405020304" pitchFamily="18" charset="0"/>
              </a:rPr>
              <a:t>Understand Taxable Income:</a:t>
            </a:r>
            <a:r>
              <a:rPr lang="en-IN" sz="1800" kern="100" dirty="0">
                <a:solidFill>
                  <a:srgbClr val="000000"/>
                </a:solidFill>
                <a:effectLst/>
                <a:latin typeface="Times New Roman" panose="02020603050405020304" pitchFamily="18" charset="0"/>
                <a:ea typeface="Times New Roman" panose="02020603050405020304" pitchFamily="18" charset="0"/>
              </a:rPr>
              <a:t> Understand what constitutes taxable income, including wages, interest, dividends, capital gains, and other sources of income. Consider deductions and credits that can reduce taxable income.</a:t>
            </a:r>
          </a:p>
          <a:p>
            <a:pPr marL="0" marR="233045" indent="0" algn="just">
              <a:lnSpc>
                <a:spcPct val="150000"/>
              </a:lnSpc>
              <a:spcBef>
                <a:spcPts val="1200"/>
              </a:spcBef>
              <a:spcAft>
                <a:spcPts val="10"/>
              </a:spcAft>
            </a:pPr>
            <a:r>
              <a:rPr lang="en-IN" sz="1800" kern="100" dirty="0">
                <a:solidFill>
                  <a:srgbClr val="000000"/>
                </a:solidFill>
                <a:effectLst/>
                <a:latin typeface="Times New Roman" panose="02020603050405020304" pitchFamily="18" charset="0"/>
                <a:ea typeface="Times New Roman" panose="02020603050405020304" pitchFamily="18" charset="0"/>
              </a:rPr>
              <a:t>3. </a:t>
            </a:r>
            <a:r>
              <a:rPr lang="en-IN" sz="1800" b="1" kern="100" dirty="0">
                <a:solidFill>
                  <a:srgbClr val="000000"/>
                </a:solidFill>
                <a:effectLst/>
                <a:latin typeface="Times New Roman" panose="02020603050405020304" pitchFamily="18" charset="0"/>
                <a:ea typeface="Times New Roman" panose="02020603050405020304" pitchFamily="18" charset="0"/>
              </a:rPr>
              <a:t>Consider Filing Status:</a:t>
            </a:r>
            <a:r>
              <a:rPr lang="en-IN" sz="1800" kern="100" dirty="0">
                <a:solidFill>
                  <a:srgbClr val="000000"/>
                </a:solidFill>
                <a:effectLst/>
                <a:latin typeface="Times New Roman" panose="02020603050405020304" pitchFamily="18" charset="0"/>
                <a:ea typeface="Times New Roman" panose="02020603050405020304" pitchFamily="18" charset="0"/>
              </a:rPr>
              <a:t> Incorporate options for different filing statuses such as single, married filing jointly, married filing separately, and head of household. Each status has different tax brackets and deductions.</a:t>
            </a:r>
          </a:p>
          <a:p>
            <a:pPr marL="0" marR="233045" indent="0" algn="just">
              <a:lnSpc>
                <a:spcPct val="150000"/>
              </a:lnSpc>
              <a:spcBef>
                <a:spcPts val="1200"/>
              </a:spcBef>
              <a:spcAft>
                <a:spcPts val="10"/>
              </a:spcAft>
            </a:pPr>
            <a:r>
              <a:rPr lang="en-IN" sz="1800" kern="100" dirty="0">
                <a:solidFill>
                  <a:srgbClr val="000000"/>
                </a:solidFill>
                <a:effectLst/>
                <a:latin typeface="Times New Roman" panose="02020603050405020304" pitchFamily="18" charset="0"/>
                <a:ea typeface="Times New Roman" panose="02020603050405020304" pitchFamily="18" charset="0"/>
              </a:rPr>
              <a:t>4. </a:t>
            </a:r>
            <a:r>
              <a:rPr lang="en-IN" sz="1800" b="1" kern="100" dirty="0">
                <a:solidFill>
                  <a:srgbClr val="000000"/>
                </a:solidFill>
                <a:effectLst/>
                <a:latin typeface="Times New Roman" panose="02020603050405020304" pitchFamily="18" charset="0"/>
                <a:ea typeface="Times New Roman" panose="02020603050405020304" pitchFamily="18" charset="0"/>
              </a:rPr>
              <a:t>Incorporate Deductions and Credits:</a:t>
            </a:r>
            <a:r>
              <a:rPr lang="en-IN" sz="1800" kern="100" dirty="0">
                <a:solidFill>
                  <a:srgbClr val="000000"/>
                </a:solidFill>
                <a:effectLst/>
                <a:latin typeface="Times New Roman" panose="02020603050405020304" pitchFamily="18" charset="0"/>
                <a:ea typeface="Times New Roman" panose="02020603050405020304" pitchFamily="18" charset="0"/>
              </a:rPr>
              <a:t> Include standard deductions or itemized deductions as well as tax credits, as these significantly impact the final tax amount.</a:t>
            </a:r>
          </a:p>
          <a:p>
            <a:endParaRPr lang="en-US" dirty="0"/>
          </a:p>
          <a:p>
            <a:pPr marL="0" indent="0">
              <a:buNone/>
            </a:pPr>
            <a:endParaRPr lang="en-US" dirty="0"/>
          </a:p>
        </p:txBody>
      </p:sp>
    </p:spTree>
    <p:extLst>
      <p:ext uri="{BB962C8B-B14F-4D97-AF65-F5344CB8AC3E}">
        <p14:creationId xmlns:p14="http://schemas.microsoft.com/office/powerpoint/2010/main" val="242000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7643D-14D3-42E4-84E3-239E49E8AE30}"/>
              </a:ext>
            </a:extLst>
          </p:cNvPr>
          <p:cNvSpPr>
            <a:spLocks noGrp="1"/>
          </p:cNvSpPr>
          <p:nvPr>
            <p:ph type="title"/>
          </p:nvPr>
        </p:nvSpPr>
        <p:spPr/>
        <p:txBody>
          <a:bodyPr/>
          <a:lstStyle/>
          <a:p>
            <a:r>
              <a:rPr lang="en-US" b="1" dirty="0"/>
              <a:t>ADVANTAGES</a:t>
            </a:r>
            <a:endParaRPr lang="en-IN" b="1" dirty="0"/>
          </a:p>
        </p:txBody>
      </p:sp>
      <p:sp>
        <p:nvSpPr>
          <p:cNvPr id="3" name="Content Placeholder 2">
            <a:extLst>
              <a:ext uri="{FF2B5EF4-FFF2-40B4-BE49-F238E27FC236}">
                <a16:creationId xmlns:a16="http://schemas.microsoft.com/office/drawing/2014/main" id="{63DCBEBB-BF7A-4FD0-A662-ABC632F03129}"/>
              </a:ext>
            </a:extLst>
          </p:cNvPr>
          <p:cNvSpPr>
            <a:spLocks noGrp="1"/>
          </p:cNvSpPr>
          <p:nvPr>
            <p:ph idx="1"/>
          </p:nvPr>
        </p:nvSpPr>
        <p:spPr>
          <a:xfrm>
            <a:off x="2391249" y="1690540"/>
            <a:ext cx="8915400" cy="4100290"/>
          </a:xfrm>
        </p:spPr>
        <p:txBody>
          <a:bodyPr>
            <a:noAutofit/>
          </a:bodyPr>
          <a:lstStyle/>
          <a:p>
            <a:r>
              <a:rPr lang="en-US" sz="2400" b="1" dirty="0"/>
              <a:t>Efficiency</a:t>
            </a:r>
          </a:p>
          <a:p>
            <a:r>
              <a:rPr lang="en-US" sz="2400" b="1" dirty="0"/>
              <a:t>Consistency</a:t>
            </a:r>
          </a:p>
          <a:p>
            <a:r>
              <a:rPr lang="en-US" sz="2400" b="1" dirty="0"/>
              <a:t>Collaboration</a:t>
            </a:r>
          </a:p>
          <a:p>
            <a:r>
              <a:rPr lang="en-US" sz="2400" b="1" dirty="0"/>
              <a:t>Customization</a:t>
            </a:r>
          </a:p>
          <a:p>
            <a:r>
              <a:rPr lang="en-US" sz="2400" b="1" dirty="0"/>
              <a:t>Automation</a:t>
            </a:r>
          </a:p>
          <a:p>
            <a:r>
              <a:rPr lang="en-US" sz="2400" b="1" dirty="0"/>
              <a:t>Data Security</a:t>
            </a:r>
          </a:p>
          <a:p>
            <a:r>
              <a:rPr lang="en-US" sz="2400" b="1" dirty="0"/>
              <a:t>Scalability</a:t>
            </a:r>
          </a:p>
          <a:p>
            <a:r>
              <a:rPr lang="en-US" sz="2400" b="1" dirty="0"/>
              <a:t>User Support</a:t>
            </a:r>
            <a:endParaRPr lang="en-IN" sz="2400" dirty="0"/>
          </a:p>
        </p:txBody>
      </p:sp>
    </p:spTree>
    <p:extLst>
      <p:ext uri="{BB962C8B-B14F-4D97-AF65-F5344CB8AC3E}">
        <p14:creationId xmlns:p14="http://schemas.microsoft.com/office/powerpoint/2010/main" val="4267230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E06A8-3D18-45AC-BB99-30933A15FC11}"/>
              </a:ext>
            </a:extLst>
          </p:cNvPr>
          <p:cNvSpPr>
            <a:spLocks noGrp="1"/>
          </p:cNvSpPr>
          <p:nvPr>
            <p:ph type="title"/>
          </p:nvPr>
        </p:nvSpPr>
        <p:spPr>
          <a:xfrm>
            <a:off x="2592925" y="624110"/>
            <a:ext cx="8911687" cy="1280890"/>
          </a:xfrm>
        </p:spPr>
        <p:txBody>
          <a:bodyPr/>
          <a:lstStyle/>
          <a:p>
            <a:r>
              <a:rPr lang="en-US" dirty="0"/>
              <a:t>OUTPUT</a:t>
            </a:r>
            <a:endParaRPr lang="en-IN" dirty="0"/>
          </a:p>
        </p:txBody>
      </p:sp>
      <p:pic>
        <p:nvPicPr>
          <p:cNvPr id="12" name="Content Placeholder 11">
            <a:extLst>
              <a:ext uri="{FF2B5EF4-FFF2-40B4-BE49-F238E27FC236}">
                <a16:creationId xmlns:a16="http://schemas.microsoft.com/office/drawing/2014/main" id="{E1984139-C18E-1194-412E-ED4CB4C2BB0E}"/>
              </a:ext>
            </a:extLst>
          </p:cNvPr>
          <p:cNvPicPr>
            <a:picLocks noGrp="1" noChangeAspect="1"/>
          </p:cNvPicPr>
          <p:nvPr>
            <p:ph idx="1"/>
          </p:nvPr>
        </p:nvPicPr>
        <p:blipFill>
          <a:blip r:embed="rId2"/>
          <a:stretch>
            <a:fillRect/>
          </a:stretch>
        </p:blipFill>
        <p:spPr>
          <a:xfrm>
            <a:off x="1894565" y="1441096"/>
            <a:ext cx="4250484" cy="4834342"/>
          </a:xfrm>
        </p:spPr>
      </p:pic>
      <p:sp>
        <p:nvSpPr>
          <p:cNvPr id="6" name="AutoShape 6" descr="Java Chat Application - Where Conversations Come Alive! - TechVidvan">
            <a:extLst>
              <a:ext uri="{FF2B5EF4-FFF2-40B4-BE49-F238E27FC236}">
                <a16:creationId xmlns:a16="http://schemas.microsoft.com/office/drawing/2014/main" id="{F900F2E5-79AD-4B05-9675-A2ABF441F24E}"/>
              </a:ext>
            </a:extLst>
          </p:cNvPr>
          <p:cNvSpPr>
            <a:spLocks noChangeAspect="1" noChangeArrowheads="1"/>
          </p:cNvSpPr>
          <p:nvPr/>
        </p:nvSpPr>
        <p:spPr bwMode="auto">
          <a:xfrm>
            <a:off x="5943600" y="3276600"/>
            <a:ext cx="5123468" cy="512346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7BCB1375-9ED3-C591-AF5D-5D4EBC52D3D7}"/>
              </a:ext>
            </a:extLst>
          </p:cNvPr>
          <p:cNvPicPr>
            <a:picLocks noChangeAspect="1"/>
          </p:cNvPicPr>
          <p:nvPr/>
        </p:nvPicPr>
        <p:blipFill>
          <a:blip r:embed="rId3"/>
          <a:stretch>
            <a:fillRect/>
          </a:stretch>
        </p:blipFill>
        <p:spPr>
          <a:xfrm>
            <a:off x="6766049" y="1462331"/>
            <a:ext cx="4160452" cy="4759243"/>
          </a:xfrm>
          <a:prstGeom prst="rect">
            <a:avLst/>
          </a:prstGeom>
        </p:spPr>
      </p:pic>
    </p:spTree>
    <p:extLst>
      <p:ext uri="{BB962C8B-B14F-4D97-AF65-F5344CB8AC3E}">
        <p14:creationId xmlns:p14="http://schemas.microsoft.com/office/powerpoint/2010/main" val="2017658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73734-FB92-4340-807F-B0370FDF372A}"/>
              </a:ext>
            </a:extLst>
          </p:cNvPr>
          <p:cNvSpPr>
            <a:spLocks noGrp="1"/>
          </p:cNvSpPr>
          <p:nvPr>
            <p:ph type="title"/>
          </p:nvPr>
        </p:nvSpPr>
        <p:spPr/>
        <p:txBody>
          <a:bodyPr/>
          <a:lstStyle/>
          <a:p>
            <a:r>
              <a:rPr lang="en-US" b="1" dirty="0"/>
              <a:t>FUTURE ENHANCEMENT</a:t>
            </a:r>
            <a:endParaRPr lang="en-IN" b="1" dirty="0"/>
          </a:p>
        </p:txBody>
      </p:sp>
      <p:sp>
        <p:nvSpPr>
          <p:cNvPr id="3" name="Content Placeholder 2">
            <a:extLst>
              <a:ext uri="{FF2B5EF4-FFF2-40B4-BE49-F238E27FC236}">
                <a16:creationId xmlns:a16="http://schemas.microsoft.com/office/drawing/2014/main" id="{B8FCB007-3911-4FB1-9CC6-FC982479A4AD}"/>
              </a:ext>
            </a:extLst>
          </p:cNvPr>
          <p:cNvSpPr>
            <a:spLocks noGrp="1"/>
          </p:cNvSpPr>
          <p:nvPr>
            <p:ph idx="1"/>
          </p:nvPr>
        </p:nvSpPr>
        <p:spPr>
          <a:xfrm>
            <a:off x="2592924" y="1633591"/>
            <a:ext cx="8911688" cy="4277631"/>
          </a:xfrm>
        </p:spPr>
        <p:txBody>
          <a:bodyPr>
            <a:noAutofit/>
          </a:bodyPr>
          <a:lstStyle/>
          <a:p>
            <a:pPr>
              <a:lnSpc>
                <a:spcPct val="150000"/>
              </a:lnSpc>
            </a:pPr>
            <a:r>
              <a:rPr lang="en-US" sz="1600" b="1" dirty="0"/>
              <a:t>Advanced Analytics Integration: </a:t>
            </a:r>
            <a:r>
              <a:rPr lang="en-US" sz="1600" dirty="0"/>
              <a:t>Enhance the system with advanced analytics capabilities such as predictive modeling, clustering, and sentiment analysis to extract deeper insights from research data.</a:t>
            </a:r>
            <a:endParaRPr lang="en-US" sz="1600" b="1" dirty="0"/>
          </a:p>
          <a:p>
            <a:pPr>
              <a:lnSpc>
                <a:spcPct val="150000"/>
              </a:lnSpc>
            </a:pPr>
            <a:r>
              <a:rPr lang="en-US" sz="1600" b="1" dirty="0"/>
              <a:t>Machine Learning Capabilities: </a:t>
            </a:r>
            <a:r>
              <a:rPr lang="en-US" sz="1600" dirty="0"/>
              <a:t>Implement machine learning algorithms to automate repetitive tasks, improve data analysis accuracy, and uncover patterns or trends in research data.</a:t>
            </a:r>
          </a:p>
          <a:p>
            <a:pPr>
              <a:lnSpc>
                <a:spcPct val="150000"/>
              </a:lnSpc>
            </a:pPr>
            <a:r>
              <a:rPr lang="en-US" sz="1600" b="1" dirty="0"/>
              <a:t>Enhanced Visualization Tools: </a:t>
            </a:r>
            <a:r>
              <a:rPr lang="en-US" sz="1600" dirty="0"/>
              <a:t>Develop interactive and customizable visualization tools to present research findings in a visually engaging and comprehensible manner, facilitating data interpretation and communication.</a:t>
            </a:r>
          </a:p>
          <a:p>
            <a:pPr>
              <a:lnSpc>
                <a:spcPct val="150000"/>
              </a:lnSpc>
            </a:pPr>
            <a:r>
              <a:rPr lang="en-US" sz="1600" b="1" dirty="0"/>
              <a:t>Artificial Intelligence Assistance: </a:t>
            </a:r>
            <a:r>
              <a:rPr lang="en-US" sz="1600" dirty="0"/>
              <a:t>Incorporate artificial intelligence assistants to provide personalized recommendations, automate routine tasks, and assist researchers in navigating the research process more efficiently.</a:t>
            </a:r>
            <a:endParaRPr lang="en-IN" sz="1600" dirty="0"/>
          </a:p>
        </p:txBody>
      </p:sp>
    </p:spTree>
    <p:extLst>
      <p:ext uri="{BB962C8B-B14F-4D97-AF65-F5344CB8AC3E}">
        <p14:creationId xmlns:p14="http://schemas.microsoft.com/office/powerpoint/2010/main" val="2888305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18219-354A-41D2-B518-54E8809C3FFE}"/>
              </a:ext>
            </a:extLst>
          </p:cNvPr>
          <p:cNvSpPr>
            <a:spLocks noGrp="1"/>
          </p:cNvSpPr>
          <p:nvPr>
            <p:ph type="title"/>
          </p:nvPr>
        </p:nvSpPr>
        <p:spPr>
          <a:xfrm>
            <a:off x="1706253" y="636998"/>
            <a:ext cx="9798360" cy="1268002"/>
          </a:xfrm>
        </p:spPr>
        <p:txBody>
          <a:bodyPr/>
          <a:lstStyle/>
          <a:p>
            <a:r>
              <a:rPr lang="en-US" b="1" dirty="0"/>
              <a:t>CONCLUSION</a:t>
            </a:r>
            <a:endParaRPr lang="en-IN" b="1" dirty="0"/>
          </a:p>
        </p:txBody>
      </p:sp>
      <p:sp>
        <p:nvSpPr>
          <p:cNvPr id="3" name="Content Placeholder 2">
            <a:extLst>
              <a:ext uri="{FF2B5EF4-FFF2-40B4-BE49-F238E27FC236}">
                <a16:creationId xmlns:a16="http://schemas.microsoft.com/office/drawing/2014/main" id="{A4EFB9D7-0520-4112-B458-68CD9025DF0D}"/>
              </a:ext>
            </a:extLst>
          </p:cNvPr>
          <p:cNvSpPr>
            <a:spLocks noGrp="1"/>
          </p:cNvSpPr>
          <p:nvPr>
            <p:ph idx="1"/>
          </p:nvPr>
        </p:nvSpPr>
        <p:spPr>
          <a:xfrm>
            <a:off x="1706252" y="1480008"/>
            <a:ext cx="9798360" cy="5081048"/>
          </a:xfrm>
        </p:spPr>
        <p:txBody>
          <a:bodyPr>
            <a:normAutofit/>
          </a:bodyPr>
          <a:lstStyle/>
          <a:p>
            <a:pPr algn="just">
              <a:lnSpc>
                <a:spcPct val="150000"/>
              </a:lnSpc>
            </a:pPr>
            <a:r>
              <a:rPr lang="en-IN" sz="1800" kern="100" dirty="0">
                <a:solidFill>
                  <a:srgbClr val="000000"/>
                </a:solidFill>
                <a:effectLst/>
                <a:latin typeface="Times New Roman" panose="02020603050405020304" pitchFamily="18" charset="0"/>
                <a:ea typeface="Times New Roman" panose="02020603050405020304" pitchFamily="18" charset="0"/>
              </a:rPr>
              <a:t> In conclusion, the development and implementation of the income tax calculator project have been successful in achieving its objectives. </a:t>
            </a:r>
          </a:p>
          <a:p>
            <a:pPr algn="just">
              <a:lnSpc>
                <a:spcPct val="150000"/>
              </a:lnSpc>
            </a:pPr>
            <a:r>
              <a:rPr lang="en-IN" sz="1800" kern="100" dirty="0">
                <a:solidFill>
                  <a:srgbClr val="000000"/>
                </a:solidFill>
                <a:effectLst/>
                <a:latin typeface="Times New Roman" panose="02020603050405020304" pitchFamily="18" charset="0"/>
                <a:ea typeface="Times New Roman" panose="02020603050405020304" pitchFamily="18" charset="0"/>
              </a:rPr>
              <a:t>The project aimed to provide users with a user-friendly tool to calculate their income tax liability accurately and efficiently. </a:t>
            </a:r>
          </a:p>
          <a:p>
            <a:pPr algn="just">
              <a:lnSpc>
                <a:spcPct val="150000"/>
              </a:lnSpc>
            </a:pPr>
            <a:r>
              <a:rPr lang="en-IN" sz="1800" kern="100" dirty="0">
                <a:solidFill>
                  <a:srgbClr val="000000"/>
                </a:solidFill>
                <a:effectLst/>
                <a:latin typeface="Times New Roman" panose="02020603050405020304" pitchFamily="18" charset="0"/>
                <a:ea typeface="Times New Roman" panose="02020603050405020304" pitchFamily="18" charset="0"/>
              </a:rPr>
              <a:t>Through thorough research, analysis, and programming, we have created a robust application that considers various tax brackets, deductions, and credits to provide users with precise results.</a:t>
            </a:r>
          </a:p>
          <a:p>
            <a:pPr algn="just">
              <a:lnSpc>
                <a:spcPct val="150000"/>
              </a:lnSpc>
            </a:pPr>
            <a:r>
              <a:rPr lang="en-IN" sz="1800" kern="100" dirty="0">
                <a:solidFill>
                  <a:srgbClr val="000000"/>
                </a:solidFill>
                <a:effectLst/>
                <a:latin typeface="Times New Roman" panose="02020603050405020304" pitchFamily="18" charset="0"/>
                <a:ea typeface="Times New Roman" panose="02020603050405020304" pitchFamily="18" charset="0"/>
              </a:rPr>
              <a:t>The user interface has been designed to be intuitive, allowing users to input their financial information easily. </a:t>
            </a:r>
          </a:p>
          <a:p>
            <a:pPr algn="just">
              <a:lnSpc>
                <a:spcPct val="150000"/>
              </a:lnSpc>
            </a:pPr>
            <a:r>
              <a:rPr lang="en-IN" sz="1800" kern="100" dirty="0">
                <a:solidFill>
                  <a:srgbClr val="000000"/>
                </a:solidFill>
                <a:effectLst/>
                <a:latin typeface="Times New Roman" panose="02020603050405020304" pitchFamily="18" charset="0"/>
                <a:ea typeface="Times New Roman" panose="02020603050405020304" pitchFamily="18" charset="0"/>
              </a:rPr>
              <a:t>The algorithm behind the calculator takes into account the latest tax regulations and ensures compliance with tax laws. </a:t>
            </a:r>
            <a:endParaRPr lang="en-IN" sz="2000" dirty="0"/>
          </a:p>
        </p:txBody>
      </p:sp>
    </p:spTree>
    <p:extLst>
      <p:ext uri="{BB962C8B-B14F-4D97-AF65-F5344CB8AC3E}">
        <p14:creationId xmlns:p14="http://schemas.microsoft.com/office/powerpoint/2010/main" val="739296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45,000+ Thank You Stock Illustrations, Royalty-Free Vector Graphics &amp; Clip  Art - iStock | Thank you card, Appreciation, Gratitude">
            <a:extLst>
              <a:ext uri="{FF2B5EF4-FFF2-40B4-BE49-F238E27FC236}">
                <a16:creationId xmlns:a16="http://schemas.microsoft.com/office/drawing/2014/main" id="{48019FAB-8F7A-48EE-A5A5-D0D6AADC63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1350" y="1362075"/>
            <a:ext cx="5829300" cy="413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8091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F1B2B-FB3E-4964-B0BC-4D23F7DCB95F}"/>
              </a:ext>
            </a:extLst>
          </p:cNvPr>
          <p:cNvSpPr>
            <a:spLocks noGrp="1"/>
          </p:cNvSpPr>
          <p:nvPr>
            <p:ph type="title"/>
          </p:nvPr>
        </p:nvSpPr>
        <p:spPr>
          <a:xfrm>
            <a:off x="2178146" y="597593"/>
            <a:ext cx="8911687" cy="698369"/>
          </a:xfrm>
        </p:spPr>
        <p:txBody>
          <a:bodyPr/>
          <a:lstStyle/>
          <a:p>
            <a:pPr algn="ctr"/>
            <a:r>
              <a:rPr lang="en-US" b="1" dirty="0"/>
              <a:t>ABSTRACT</a:t>
            </a:r>
            <a:endParaRPr lang="en-IN" b="1" dirty="0"/>
          </a:p>
        </p:txBody>
      </p:sp>
      <p:sp>
        <p:nvSpPr>
          <p:cNvPr id="3" name="Content Placeholder 2">
            <a:extLst>
              <a:ext uri="{FF2B5EF4-FFF2-40B4-BE49-F238E27FC236}">
                <a16:creationId xmlns:a16="http://schemas.microsoft.com/office/drawing/2014/main" id="{7A35408E-B86F-4C26-9CC5-8D40C02EBCD9}"/>
              </a:ext>
            </a:extLst>
          </p:cNvPr>
          <p:cNvSpPr>
            <a:spLocks noGrp="1"/>
          </p:cNvSpPr>
          <p:nvPr>
            <p:ph idx="1"/>
          </p:nvPr>
        </p:nvSpPr>
        <p:spPr>
          <a:xfrm>
            <a:off x="2589212" y="1677971"/>
            <a:ext cx="8915400" cy="4233251"/>
          </a:xfrm>
        </p:spPr>
        <p:txBody>
          <a:bodyPr>
            <a:noAutofit/>
          </a:bodyPr>
          <a:lstStyle/>
          <a:p>
            <a:pPr algn="just">
              <a:buFont typeface="Wingdings" panose="05000000000000000000" pitchFamily="2" charset="2"/>
              <a:buChar char="Ø"/>
            </a:pPr>
            <a:r>
              <a:rPr lang="en-IN" sz="2000" dirty="0">
                <a:solidFill>
                  <a:srgbClr val="000000"/>
                </a:solidFill>
                <a:effectLst/>
                <a:latin typeface="Times New Roman" panose="02020603050405020304" pitchFamily="18" charset="0"/>
                <a:ea typeface="Times New Roman" panose="02020603050405020304" pitchFamily="18" charset="0"/>
              </a:rPr>
              <a:t>The Income Tax Calculator Project is a sophisticated software solution designed to simplify the complex task of calculating individual income tax liabilities. </a:t>
            </a:r>
          </a:p>
          <a:p>
            <a:pPr algn="just">
              <a:buFont typeface="Wingdings" panose="05000000000000000000" pitchFamily="2" charset="2"/>
              <a:buChar char="Ø"/>
            </a:pPr>
            <a:r>
              <a:rPr lang="en-IN" sz="2000" dirty="0">
                <a:solidFill>
                  <a:srgbClr val="000000"/>
                </a:solidFill>
                <a:effectLst/>
                <a:latin typeface="Times New Roman" panose="02020603050405020304" pitchFamily="18" charset="0"/>
                <a:ea typeface="Times New Roman" panose="02020603050405020304" pitchFamily="18" charset="0"/>
              </a:rPr>
              <a:t>With a user-friendly interface, individuals can easily input their financial details, such as income, deductions, and exemptions. The calculator performs real-time calculations, taking into account the latest tax laws and regulations to provide an accurate estimate of the user's tax liability.</a:t>
            </a:r>
            <a:endParaRPr lang="en-IN" sz="2000" dirty="0">
              <a:solidFill>
                <a:srgbClr val="000000"/>
              </a:solidFill>
              <a:latin typeface="Times New Roman" panose="02020603050405020304" pitchFamily="18" charset="0"/>
              <a:ea typeface="Times New Roman" panose="02020603050405020304" pitchFamily="18" charset="0"/>
            </a:endParaRPr>
          </a:p>
          <a:p>
            <a:pPr algn="just">
              <a:buFont typeface="Wingdings" panose="05000000000000000000" pitchFamily="2" charset="2"/>
              <a:buChar char="Ø"/>
            </a:pPr>
            <a:r>
              <a:rPr lang="en-IN" sz="2000" dirty="0">
                <a:solidFill>
                  <a:srgbClr val="000000"/>
                </a:solidFill>
                <a:effectLst/>
                <a:latin typeface="Times New Roman" panose="02020603050405020304" pitchFamily="18" charset="0"/>
                <a:ea typeface="Times New Roman" panose="02020603050405020304" pitchFamily="18" charset="0"/>
              </a:rPr>
              <a:t>Regular updates ensure that the calculator reflects the most current tax policies. </a:t>
            </a:r>
          </a:p>
          <a:p>
            <a:pPr algn="just">
              <a:buFont typeface="Wingdings" panose="05000000000000000000" pitchFamily="2" charset="2"/>
              <a:buChar char="Ø"/>
            </a:pPr>
            <a:r>
              <a:rPr lang="en-IN" sz="2000" dirty="0">
                <a:solidFill>
                  <a:srgbClr val="000000"/>
                </a:solidFill>
                <a:effectLst/>
                <a:latin typeface="Times New Roman" panose="02020603050405020304" pitchFamily="18" charset="0"/>
                <a:ea typeface="Times New Roman" panose="02020603050405020304" pitchFamily="18" charset="0"/>
              </a:rPr>
              <a:t>The project also incorporates graphical representations for users to visualize their tax breakdown, scenario analysis for financial planning, and robust security measures to protect sensitive data.</a:t>
            </a:r>
          </a:p>
          <a:p>
            <a:pPr algn="just">
              <a:buFont typeface="Wingdings" panose="05000000000000000000" pitchFamily="2" charset="2"/>
              <a:buChar char="Ø"/>
            </a:pPr>
            <a:r>
              <a:rPr lang="en-IN" sz="2000" kern="100" dirty="0">
                <a:solidFill>
                  <a:srgbClr val="000000"/>
                </a:solidFill>
                <a:effectLst/>
                <a:latin typeface="Times New Roman" panose="02020603050405020304" pitchFamily="18" charset="0"/>
                <a:ea typeface="Times New Roman" panose="02020603050405020304" pitchFamily="18" charset="0"/>
              </a:rPr>
              <a:t>Accessible online from various devices, the calculator generates comprehensive reports summarizing income, deductions, and tax liabilities, contributing to a more transparent and accessible tax assessment experience and promoting financial literacy. </a:t>
            </a:r>
          </a:p>
          <a:p>
            <a:pPr algn="just">
              <a:buFont typeface="Wingdings" panose="05000000000000000000" pitchFamily="2" charset="2"/>
              <a:buChar char="Ø"/>
            </a:pPr>
            <a:endParaRPr lang="en-IN" sz="2000" dirty="0">
              <a:latin typeface="+mj-lt"/>
            </a:endParaRPr>
          </a:p>
        </p:txBody>
      </p:sp>
    </p:spTree>
    <p:extLst>
      <p:ext uri="{BB962C8B-B14F-4D97-AF65-F5344CB8AC3E}">
        <p14:creationId xmlns:p14="http://schemas.microsoft.com/office/powerpoint/2010/main" val="2586552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5FC11-9619-4F28-AA6D-A153FFF3E25F}"/>
              </a:ext>
            </a:extLst>
          </p:cNvPr>
          <p:cNvSpPr>
            <a:spLocks noGrp="1"/>
          </p:cNvSpPr>
          <p:nvPr>
            <p:ph type="title"/>
          </p:nvPr>
        </p:nvSpPr>
        <p:spPr>
          <a:xfrm>
            <a:off x="1695237" y="616449"/>
            <a:ext cx="9181136" cy="646743"/>
          </a:xfrm>
        </p:spPr>
        <p:txBody>
          <a:bodyPr/>
          <a:lstStyle/>
          <a:p>
            <a:pPr algn="ctr"/>
            <a:r>
              <a:rPr lang="en-US" b="1" dirty="0"/>
              <a:t>INTRODUCTION</a:t>
            </a:r>
            <a:endParaRPr lang="en-IN" b="1" dirty="0"/>
          </a:p>
        </p:txBody>
      </p:sp>
      <p:sp>
        <p:nvSpPr>
          <p:cNvPr id="3" name="TextBox 2">
            <a:extLst>
              <a:ext uri="{FF2B5EF4-FFF2-40B4-BE49-F238E27FC236}">
                <a16:creationId xmlns:a16="http://schemas.microsoft.com/office/drawing/2014/main" id="{E7A34441-A6CD-498B-B050-F8EB3CD7A4A1}"/>
              </a:ext>
            </a:extLst>
          </p:cNvPr>
          <p:cNvSpPr txBox="1"/>
          <p:nvPr/>
        </p:nvSpPr>
        <p:spPr>
          <a:xfrm>
            <a:off x="2116475" y="1263192"/>
            <a:ext cx="9339209" cy="4939814"/>
          </a:xfrm>
          <a:prstGeom prst="rect">
            <a:avLst/>
          </a:prstGeom>
          <a:noFill/>
        </p:spPr>
        <p:txBody>
          <a:bodyPr wrap="square" rtlCol="0">
            <a:spAutoFit/>
          </a:bodyPr>
          <a:lstStyle/>
          <a:p>
            <a:pPr marL="342900" indent="-342900" algn="just">
              <a:buFont typeface="Wingdings" panose="05000000000000000000" pitchFamily="2" charset="2"/>
              <a:buChar char="Ø"/>
            </a:pPr>
            <a:r>
              <a:rPr lang="en-IN" sz="2100" dirty="0">
                <a:solidFill>
                  <a:srgbClr val="000000"/>
                </a:solidFill>
                <a:effectLst/>
                <a:latin typeface="Times New Roman" panose="02020603050405020304" pitchFamily="18" charset="0"/>
                <a:ea typeface="Times New Roman" panose="02020603050405020304" pitchFamily="18" charset="0"/>
              </a:rPr>
              <a:t>The Income Tax Calculator project is distinguished by its commitment to user empowerment and adaptability to the ever-changing landscape of tax regulations.</a:t>
            </a:r>
          </a:p>
          <a:p>
            <a:pPr algn="just">
              <a:buFont typeface="Wingdings" panose="05000000000000000000" pitchFamily="2" charset="2"/>
              <a:buChar char="Ø"/>
            </a:pPr>
            <a:r>
              <a:rPr lang="en-IN" sz="2100" dirty="0">
                <a:solidFill>
                  <a:srgbClr val="000000"/>
                </a:solidFill>
                <a:effectLst/>
                <a:latin typeface="Times New Roman" panose="02020603050405020304" pitchFamily="18" charset="0"/>
                <a:ea typeface="Times New Roman" panose="02020603050405020304" pitchFamily="18" charset="0"/>
              </a:rPr>
              <a:t>The calculator's real-time calculations take into account the latest tax laws, ensuring users receive accurate and up-to-date assessments. Personalized tax optimization suggestions add a proactive dimension to the tool, guiding users towards potential deductions and credits that align with their unique financial situations.</a:t>
            </a:r>
            <a:endParaRPr lang="en-IN" sz="2100" dirty="0">
              <a:solidFill>
                <a:srgbClr val="000000"/>
              </a:solidFill>
              <a:latin typeface="Times New Roman" panose="02020603050405020304" pitchFamily="18" charset="0"/>
              <a:ea typeface="Times New Roman" panose="02020603050405020304" pitchFamily="18" charset="0"/>
            </a:endParaRPr>
          </a:p>
          <a:p>
            <a:pPr algn="just">
              <a:buFont typeface="Wingdings" panose="05000000000000000000" pitchFamily="2" charset="2"/>
              <a:buChar char="Ø"/>
            </a:pPr>
            <a:r>
              <a:rPr lang="en-IN" sz="2100" kern="100" dirty="0">
                <a:solidFill>
                  <a:srgbClr val="000000"/>
                </a:solidFill>
                <a:effectLst/>
                <a:latin typeface="Times New Roman" panose="02020603050405020304" pitchFamily="18" charset="0"/>
                <a:ea typeface="Times New Roman" panose="02020603050405020304" pitchFamily="18" charset="0"/>
              </a:rPr>
              <a:t>The scenario analysis feature allows users to explore different financial scenarios, fostering a deeper understanding of how various factors influence their tax liabilities.</a:t>
            </a:r>
          </a:p>
          <a:p>
            <a:pPr algn="just">
              <a:buFont typeface="Wingdings" panose="05000000000000000000" pitchFamily="2" charset="2"/>
              <a:buChar char="Ø"/>
            </a:pPr>
            <a:r>
              <a:rPr lang="en-IN" sz="2100" dirty="0">
                <a:solidFill>
                  <a:srgbClr val="000000"/>
                </a:solidFill>
                <a:effectLst/>
                <a:latin typeface="Times New Roman" panose="02020603050405020304" pitchFamily="18" charset="0"/>
                <a:ea typeface="Times New Roman" panose="02020603050405020304" pitchFamily="18" charset="0"/>
              </a:rPr>
              <a:t>In addressing the contemporary need for financial literacy, the Income Tax Calculator Project incorporates educational resources such as tooltips and explanations.</a:t>
            </a:r>
          </a:p>
          <a:p>
            <a:pPr algn="just">
              <a:buFont typeface="Wingdings" panose="05000000000000000000" pitchFamily="2" charset="2"/>
              <a:buChar char="Ø"/>
            </a:pPr>
            <a:r>
              <a:rPr lang="en-IN" sz="2100" dirty="0">
                <a:solidFill>
                  <a:srgbClr val="000000"/>
                </a:solidFill>
                <a:effectLst/>
                <a:latin typeface="Times New Roman" panose="02020603050405020304" pitchFamily="18" charset="0"/>
                <a:ea typeface="Times New Roman" panose="02020603050405020304" pitchFamily="18" charset="0"/>
              </a:rPr>
              <a:t>. This not only facilitates users' comprehension of their tax situations but also contributes to a broader goal of enhancing financial literacy</a:t>
            </a:r>
            <a:r>
              <a:rPr lang="en-IN" sz="2100" dirty="0">
                <a:solidFill>
                  <a:srgbClr val="000000"/>
                </a:solidFill>
                <a:latin typeface="Times New Roman" panose="02020603050405020304" pitchFamily="18" charset="0"/>
                <a:ea typeface="Times New Roman" panose="02020603050405020304" pitchFamily="18" charset="0"/>
              </a:rPr>
              <a:t>.</a:t>
            </a:r>
            <a:endParaRPr lang="en-IN" sz="2100" dirty="0">
              <a:latin typeface="+mj-lt"/>
            </a:endParaRPr>
          </a:p>
          <a:p>
            <a:pPr marL="342900" indent="-342900" algn="just">
              <a:buFont typeface="Wingdings" panose="05000000000000000000" pitchFamily="2" charset="2"/>
              <a:buChar char="Ø"/>
            </a:pPr>
            <a:endParaRPr lang="en-IN" sz="2100" dirty="0">
              <a:latin typeface="+mj-lt"/>
              <a:cs typeface="Times New Roman" panose="02020603050405020304" pitchFamily="18" charset="0"/>
            </a:endParaRPr>
          </a:p>
        </p:txBody>
      </p:sp>
    </p:spTree>
    <p:extLst>
      <p:ext uri="{BB962C8B-B14F-4D97-AF65-F5344CB8AC3E}">
        <p14:creationId xmlns:p14="http://schemas.microsoft.com/office/powerpoint/2010/main" val="535658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31A26-2DDE-4EEA-8ED3-44BBA36093FD}"/>
              </a:ext>
            </a:extLst>
          </p:cNvPr>
          <p:cNvSpPr>
            <a:spLocks noGrp="1"/>
          </p:cNvSpPr>
          <p:nvPr>
            <p:ph type="title"/>
          </p:nvPr>
        </p:nvSpPr>
        <p:spPr>
          <a:xfrm>
            <a:off x="937549" y="624110"/>
            <a:ext cx="10567063" cy="1280890"/>
          </a:xfrm>
        </p:spPr>
        <p:txBody>
          <a:bodyPr/>
          <a:lstStyle/>
          <a:p>
            <a:pPr algn="ctr"/>
            <a:r>
              <a:rPr lang="en-US" b="1" dirty="0"/>
              <a:t>APPLICATIONS</a:t>
            </a:r>
            <a:endParaRPr lang="en-IN" b="1" dirty="0"/>
          </a:p>
        </p:txBody>
      </p:sp>
      <p:sp>
        <p:nvSpPr>
          <p:cNvPr id="3" name="Content Placeholder 2">
            <a:extLst>
              <a:ext uri="{FF2B5EF4-FFF2-40B4-BE49-F238E27FC236}">
                <a16:creationId xmlns:a16="http://schemas.microsoft.com/office/drawing/2014/main" id="{C6C05515-7120-49CC-A4D2-801E759A3D0A}"/>
              </a:ext>
            </a:extLst>
          </p:cNvPr>
          <p:cNvSpPr>
            <a:spLocks noGrp="1"/>
          </p:cNvSpPr>
          <p:nvPr>
            <p:ph idx="1"/>
          </p:nvPr>
        </p:nvSpPr>
        <p:spPr>
          <a:xfrm>
            <a:off x="2589212" y="1563329"/>
            <a:ext cx="8915400" cy="4347893"/>
          </a:xfrm>
        </p:spPr>
        <p:txBody>
          <a:bodyPr>
            <a:noAutofit/>
          </a:bodyPr>
          <a:lstStyle/>
          <a:p>
            <a:pPr marR="233045" lvl="0" algn="just">
              <a:lnSpc>
                <a:spcPct val="150000"/>
              </a:lnSpc>
              <a:spcBef>
                <a:spcPts val="1200"/>
              </a:spcBef>
              <a:spcAft>
                <a:spcPts val="0"/>
              </a:spcAft>
              <a:buSzPct val="100000"/>
              <a:buFont typeface="Wingdings" panose="05000000000000000000" pitchFamily="2" charset="2"/>
              <a:buChar char="v"/>
            </a:pPr>
            <a:r>
              <a:rPr lang="en-IN" sz="2100" kern="100" dirty="0">
                <a:solidFill>
                  <a:srgbClr val="000000"/>
                </a:solidFill>
                <a:effectLst/>
                <a:latin typeface="Times New Roman" panose="02020603050405020304" pitchFamily="18" charset="0"/>
                <a:ea typeface="Times New Roman" panose="02020603050405020304" pitchFamily="18" charset="0"/>
              </a:rPr>
              <a:t>Personal Tax Planning</a:t>
            </a:r>
          </a:p>
          <a:p>
            <a:pPr marR="233045" lvl="0" algn="just">
              <a:lnSpc>
                <a:spcPct val="150000"/>
              </a:lnSpc>
              <a:spcBef>
                <a:spcPts val="1200"/>
              </a:spcBef>
              <a:spcAft>
                <a:spcPts val="0"/>
              </a:spcAft>
              <a:buSzPct val="100000"/>
              <a:buFont typeface="Wingdings" panose="05000000000000000000" pitchFamily="2" charset="2"/>
              <a:buChar char="v"/>
            </a:pPr>
            <a:r>
              <a:rPr lang="en-IN" sz="2100" kern="100" dirty="0">
                <a:solidFill>
                  <a:srgbClr val="000000"/>
                </a:solidFill>
                <a:effectLst/>
                <a:latin typeface="Times New Roman" panose="02020603050405020304" pitchFamily="18" charset="0"/>
                <a:ea typeface="Times New Roman" panose="02020603050405020304" pitchFamily="18" charset="0"/>
              </a:rPr>
              <a:t>Salary Negotiations</a:t>
            </a:r>
          </a:p>
          <a:p>
            <a:pPr marR="233045" lvl="0" algn="just">
              <a:lnSpc>
                <a:spcPct val="150000"/>
              </a:lnSpc>
              <a:spcBef>
                <a:spcPts val="1200"/>
              </a:spcBef>
              <a:spcAft>
                <a:spcPts val="0"/>
              </a:spcAft>
              <a:buSzPct val="100000"/>
              <a:buFont typeface="Wingdings" panose="05000000000000000000" pitchFamily="2" charset="2"/>
              <a:buChar char="v"/>
            </a:pPr>
            <a:r>
              <a:rPr lang="en-IN" sz="2100" kern="100" dirty="0">
                <a:solidFill>
                  <a:srgbClr val="000000"/>
                </a:solidFill>
                <a:effectLst/>
                <a:latin typeface="Times New Roman" panose="02020603050405020304" pitchFamily="18" charset="0"/>
                <a:ea typeface="Times New Roman" panose="02020603050405020304" pitchFamily="18" charset="0"/>
              </a:rPr>
              <a:t>Investment Decision-Making</a:t>
            </a:r>
          </a:p>
          <a:p>
            <a:pPr marR="233045" lvl="0" algn="just">
              <a:lnSpc>
                <a:spcPct val="150000"/>
              </a:lnSpc>
              <a:spcBef>
                <a:spcPts val="1200"/>
              </a:spcBef>
              <a:spcAft>
                <a:spcPts val="0"/>
              </a:spcAft>
              <a:buSzPct val="100000"/>
              <a:buFont typeface="Wingdings" panose="05000000000000000000" pitchFamily="2" charset="2"/>
              <a:buChar char="v"/>
            </a:pPr>
            <a:r>
              <a:rPr lang="en-IN" sz="2100" kern="100" dirty="0">
                <a:solidFill>
                  <a:srgbClr val="000000"/>
                </a:solidFill>
                <a:effectLst/>
                <a:latin typeface="Times New Roman" panose="02020603050405020304" pitchFamily="18" charset="0"/>
                <a:ea typeface="Times New Roman" panose="02020603050405020304" pitchFamily="18" charset="0"/>
              </a:rPr>
              <a:t>Business Tax Planning</a:t>
            </a:r>
          </a:p>
          <a:p>
            <a:pPr marR="233045" lvl="0" algn="just">
              <a:lnSpc>
                <a:spcPct val="150000"/>
              </a:lnSpc>
              <a:spcBef>
                <a:spcPts val="1200"/>
              </a:spcBef>
              <a:spcAft>
                <a:spcPts val="0"/>
              </a:spcAft>
              <a:buSzPct val="100000"/>
              <a:buFont typeface="Wingdings" panose="05000000000000000000" pitchFamily="2" charset="2"/>
              <a:buChar char="v"/>
            </a:pPr>
            <a:r>
              <a:rPr lang="en-IN" sz="2100" kern="100" dirty="0">
                <a:solidFill>
                  <a:srgbClr val="000000"/>
                </a:solidFill>
                <a:effectLst/>
                <a:latin typeface="Times New Roman" panose="02020603050405020304" pitchFamily="18" charset="0"/>
                <a:ea typeface="Times New Roman" panose="02020603050405020304" pitchFamily="18" charset="0"/>
              </a:rPr>
              <a:t>Employee Benefits </a:t>
            </a:r>
            <a:r>
              <a:rPr lang="en-IN" sz="2100" kern="100" dirty="0" err="1">
                <a:solidFill>
                  <a:srgbClr val="000000"/>
                </a:solidFill>
                <a:effectLst/>
                <a:latin typeface="Times New Roman" panose="02020603050405020304" pitchFamily="18" charset="0"/>
                <a:ea typeface="Times New Roman" panose="02020603050405020304" pitchFamily="18" charset="0"/>
              </a:rPr>
              <a:t>Analysi</a:t>
            </a:r>
            <a:endParaRPr lang="en-IN" sz="2100" kern="100" dirty="0">
              <a:solidFill>
                <a:srgbClr val="000000"/>
              </a:solidFill>
              <a:effectLst/>
              <a:latin typeface="Times New Roman" panose="02020603050405020304" pitchFamily="18" charset="0"/>
              <a:ea typeface="Times New Roman" panose="02020603050405020304" pitchFamily="18" charset="0"/>
            </a:endParaRPr>
          </a:p>
          <a:p>
            <a:pPr marR="233045" lvl="0" algn="just">
              <a:lnSpc>
                <a:spcPct val="150000"/>
              </a:lnSpc>
              <a:spcBef>
                <a:spcPts val="1200"/>
              </a:spcBef>
              <a:spcAft>
                <a:spcPts val="0"/>
              </a:spcAft>
              <a:buSzPct val="100000"/>
              <a:buFont typeface="Wingdings" panose="05000000000000000000" pitchFamily="2" charset="2"/>
              <a:buChar char="v"/>
            </a:pPr>
            <a:r>
              <a:rPr lang="en-IN" sz="2100" kern="100" dirty="0">
                <a:solidFill>
                  <a:srgbClr val="000000"/>
                </a:solidFill>
                <a:effectLst/>
                <a:latin typeface="Times New Roman" panose="02020603050405020304" pitchFamily="18" charset="0"/>
                <a:ea typeface="Times New Roman" panose="02020603050405020304" pitchFamily="18" charset="0"/>
              </a:rPr>
              <a:t>Real Estate Decision-Making</a:t>
            </a:r>
          </a:p>
          <a:p>
            <a:pPr marR="233045" lvl="0" algn="just">
              <a:lnSpc>
                <a:spcPct val="150000"/>
              </a:lnSpc>
              <a:spcBef>
                <a:spcPts val="1200"/>
              </a:spcBef>
              <a:spcAft>
                <a:spcPts val="0"/>
              </a:spcAft>
              <a:buSzPct val="100000"/>
              <a:buFont typeface="Wingdings" panose="05000000000000000000" pitchFamily="2" charset="2"/>
              <a:buChar char="v"/>
            </a:pPr>
            <a:r>
              <a:rPr lang="en-IN" sz="2100" kern="100" dirty="0">
                <a:solidFill>
                  <a:srgbClr val="000000"/>
                </a:solidFill>
                <a:effectLst/>
                <a:latin typeface="Times New Roman" panose="02020603050405020304" pitchFamily="18" charset="0"/>
                <a:ea typeface="Times New Roman" panose="02020603050405020304" pitchFamily="18" charset="0"/>
              </a:rPr>
              <a:t>Budgeting and Financial Planning</a:t>
            </a:r>
          </a:p>
          <a:p>
            <a:pPr marR="233045" lvl="0" algn="just">
              <a:lnSpc>
                <a:spcPct val="150000"/>
              </a:lnSpc>
              <a:spcBef>
                <a:spcPts val="1200"/>
              </a:spcBef>
              <a:spcAft>
                <a:spcPts val="0"/>
              </a:spcAft>
              <a:buSzPct val="100000"/>
              <a:buFont typeface="Wingdings" panose="05000000000000000000" pitchFamily="2" charset="2"/>
              <a:buChar char="v"/>
            </a:pPr>
            <a:r>
              <a:rPr lang="en-IN" sz="2100" kern="100" dirty="0">
                <a:solidFill>
                  <a:srgbClr val="000000"/>
                </a:solidFill>
                <a:effectLst/>
                <a:latin typeface="Times New Roman" panose="02020603050405020304" pitchFamily="18" charset="0"/>
                <a:ea typeface="Times New Roman" panose="02020603050405020304" pitchFamily="18" charset="0"/>
              </a:rPr>
              <a:t>Tax Professional Assistance</a:t>
            </a:r>
          </a:p>
        </p:txBody>
      </p:sp>
    </p:spTree>
    <p:extLst>
      <p:ext uri="{BB962C8B-B14F-4D97-AF65-F5344CB8AC3E}">
        <p14:creationId xmlns:p14="http://schemas.microsoft.com/office/powerpoint/2010/main" val="1149942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C5054-8856-4A4A-8B81-CA0C87A6480F}"/>
              </a:ext>
            </a:extLst>
          </p:cNvPr>
          <p:cNvSpPr>
            <a:spLocks noGrp="1"/>
          </p:cNvSpPr>
          <p:nvPr>
            <p:ph type="title"/>
          </p:nvPr>
        </p:nvSpPr>
        <p:spPr>
          <a:xfrm>
            <a:off x="-428263" y="624110"/>
            <a:ext cx="11932875" cy="1280890"/>
          </a:xfrm>
        </p:spPr>
        <p:txBody>
          <a:bodyPr/>
          <a:lstStyle/>
          <a:p>
            <a:pPr algn="ctr"/>
            <a:r>
              <a:rPr lang="en-US" b="1" dirty="0"/>
              <a:t>BENEFITS</a:t>
            </a:r>
            <a:endParaRPr lang="en-IN" b="1" dirty="0"/>
          </a:p>
        </p:txBody>
      </p:sp>
      <p:sp>
        <p:nvSpPr>
          <p:cNvPr id="3" name="Content Placeholder 2">
            <a:extLst>
              <a:ext uri="{FF2B5EF4-FFF2-40B4-BE49-F238E27FC236}">
                <a16:creationId xmlns:a16="http://schemas.microsoft.com/office/drawing/2014/main" id="{044187E8-108C-4545-8B73-F37EC5D97B57}"/>
              </a:ext>
            </a:extLst>
          </p:cNvPr>
          <p:cNvSpPr>
            <a:spLocks noGrp="1"/>
          </p:cNvSpPr>
          <p:nvPr>
            <p:ph idx="1"/>
          </p:nvPr>
        </p:nvSpPr>
        <p:spPr>
          <a:xfrm>
            <a:off x="2132012" y="1629875"/>
            <a:ext cx="8915400" cy="4374653"/>
          </a:xfrm>
        </p:spPr>
        <p:txBody>
          <a:bodyPr>
            <a:noAutofit/>
          </a:bodyPr>
          <a:lstStyle/>
          <a:p>
            <a:r>
              <a:rPr lang="en-US" sz="2100" b="1" dirty="0"/>
              <a:t>Accuracy</a:t>
            </a:r>
          </a:p>
          <a:p>
            <a:r>
              <a:rPr lang="en-US" sz="2100" b="1" dirty="0"/>
              <a:t>Time-saving</a:t>
            </a:r>
          </a:p>
          <a:p>
            <a:r>
              <a:rPr lang="en-US" sz="2100" b="1" dirty="0"/>
              <a:t>Accessibility</a:t>
            </a:r>
          </a:p>
          <a:p>
            <a:r>
              <a:rPr lang="en-US" sz="2100" b="1" dirty="0"/>
              <a:t>Transparency</a:t>
            </a:r>
          </a:p>
          <a:p>
            <a:r>
              <a:rPr lang="en-US" sz="2100" b="1" dirty="0"/>
              <a:t>Flexibility</a:t>
            </a:r>
          </a:p>
          <a:p>
            <a:r>
              <a:rPr lang="en-US" sz="2100" b="1" dirty="0"/>
              <a:t>Empowerment</a:t>
            </a:r>
            <a:endParaRPr lang="en-IN" sz="2100" b="1" dirty="0"/>
          </a:p>
          <a:p>
            <a:r>
              <a:rPr lang="en-US" sz="2100" b="1" dirty="0"/>
              <a:t>Financial Awareness</a:t>
            </a:r>
          </a:p>
          <a:p>
            <a:r>
              <a:rPr lang="en-US" sz="2100" b="1" dirty="0"/>
              <a:t>Planning Efficiency</a:t>
            </a:r>
          </a:p>
          <a:p>
            <a:r>
              <a:rPr lang="en-US" sz="2100" b="1" dirty="0"/>
              <a:t>Comparative Analysis</a:t>
            </a:r>
          </a:p>
          <a:p>
            <a:r>
              <a:rPr lang="en-US" sz="2100" b="1" dirty="0"/>
              <a:t>Risk Mitigation</a:t>
            </a:r>
          </a:p>
        </p:txBody>
      </p:sp>
    </p:spTree>
    <p:extLst>
      <p:ext uri="{BB962C8B-B14F-4D97-AF65-F5344CB8AC3E}">
        <p14:creationId xmlns:p14="http://schemas.microsoft.com/office/powerpoint/2010/main" val="3691729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43340-7186-4A11-9792-8DFE5A7EC44F}"/>
              </a:ext>
            </a:extLst>
          </p:cNvPr>
          <p:cNvSpPr>
            <a:spLocks noGrp="1"/>
          </p:cNvSpPr>
          <p:nvPr>
            <p:ph type="title"/>
          </p:nvPr>
        </p:nvSpPr>
        <p:spPr>
          <a:xfrm>
            <a:off x="1574277" y="698643"/>
            <a:ext cx="4415558" cy="599442"/>
          </a:xfrm>
        </p:spPr>
        <p:txBody>
          <a:bodyPr>
            <a:noAutofit/>
          </a:bodyPr>
          <a:lstStyle/>
          <a:p>
            <a:pPr algn="ctr"/>
            <a:r>
              <a:rPr lang="en-US" sz="2800" b="1" dirty="0"/>
              <a:t>PROBLEM STATEMENT</a:t>
            </a:r>
            <a:endParaRPr lang="en-IN" sz="2800" b="1" dirty="0"/>
          </a:p>
        </p:txBody>
      </p:sp>
      <p:sp>
        <p:nvSpPr>
          <p:cNvPr id="4" name="Text Placeholder 3">
            <a:extLst>
              <a:ext uri="{FF2B5EF4-FFF2-40B4-BE49-F238E27FC236}">
                <a16:creationId xmlns:a16="http://schemas.microsoft.com/office/drawing/2014/main" id="{AADA6D24-5050-4EE0-9C81-621D768FD009}"/>
              </a:ext>
            </a:extLst>
          </p:cNvPr>
          <p:cNvSpPr>
            <a:spLocks noGrp="1"/>
          </p:cNvSpPr>
          <p:nvPr>
            <p:ph type="body" sz="half" idx="2"/>
          </p:nvPr>
        </p:nvSpPr>
        <p:spPr>
          <a:xfrm>
            <a:off x="1574276" y="1536569"/>
            <a:ext cx="6617617" cy="4324480"/>
          </a:xfrm>
        </p:spPr>
        <p:txBody>
          <a:bodyPr>
            <a:noAutofit/>
          </a:bodyPr>
          <a:lstStyle/>
          <a:p>
            <a:pPr marL="285750" indent="-285750" algn="just">
              <a:buFont typeface="Wingdings" panose="05000000000000000000" pitchFamily="2" charset="2"/>
              <a:buChar char="q"/>
            </a:pPr>
            <a:r>
              <a:rPr lang="en-US" sz="2200" b="0" i="0" dirty="0">
                <a:solidFill>
                  <a:srgbClr val="0D0D0D"/>
                </a:solidFill>
                <a:effectLst/>
                <a:latin typeface="Söhne"/>
              </a:rPr>
              <a:t>The calculator should compute the total tax liability using the determined tax rates and taxable income.</a:t>
            </a:r>
          </a:p>
          <a:p>
            <a:pPr marL="285750" indent="-285750" algn="just">
              <a:buFont typeface="Wingdings" panose="05000000000000000000" pitchFamily="2" charset="2"/>
              <a:buChar char="q"/>
            </a:pPr>
            <a:r>
              <a:rPr lang="en-US" sz="2200" b="0" i="0" dirty="0">
                <a:solidFill>
                  <a:srgbClr val="0D0D0D"/>
                </a:solidFill>
                <a:effectLst/>
                <a:latin typeface="Söhne"/>
              </a:rPr>
              <a:t>The application should provide a user-friendly interface with clear instructions and input fields for ease of use.</a:t>
            </a:r>
            <a:endParaRPr lang="en-US" sz="2200" dirty="0">
              <a:solidFill>
                <a:srgbClr val="0D0D0D"/>
              </a:solidFill>
              <a:latin typeface="Söhne"/>
            </a:endParaRPr>
          </a:p>
          <a:p>
            <a:pPr marL="285750" indent="-285750" algn="just">
              <a:buFont typeface="Wingdings" panose="05000000000000000000" pitchFamily="2" charset="2"/>
              <a:buChar char="q"/>
            </a:pPr>
            <a:r>
              <a:rPr lang="en-US" sz="2200" b="0" i="0" dirty="0">
                <a:solidFill>
                  <a:srgbClr val="0D0D0D"/>
                </a:solidFill>
                <a:effectLst/>
                <a:latin typeface="Söhne"/>
              </a:rPr>
              <a:t>The calculator should accurately compute the taxable income by subtracting allowable deductions and exemptions from the total income.</a:t>
            </a:r>
          </a:p>
          <a:p>
            <a:pPr marL="285750" indent="-285750" algn="just">
              <a:buFont typeface="Wingdings" panose="05000000000000000000" pitchFamily="2" charset="2"/>
              <a:buChar char="q"/>
            </a:pPr>
            <a:r>
              <a:rPr lang="en-US" sz="2200" b="0" i="0" dirty="0">
                <a:solidFill>
                  <a:srgbClr val="0D0D0D"/>
                </a:solidFill>
                <a:effectLst/>
                <a:latin typeface="Söhne"/>
              </a:rPr>
              <a:t>Users should be able to include deductions such as contributions to retirement accounts, mortgage interest, charitable donations, and other tax-exempt expenses.</a:t>
            </a:r>
            <a:r>
              <a:rPr lang="en-US" sz="2200" dirty="0"/>
              <a:t> </a:t>
            </a:r>
            <a:endParaRPr lang="en-IN" sz="2200" dirty="0"/>
          </a:p>
        </p:txBody>
      </p:sp>
      <p:pic>
        <p:nvPicPr>
          <p:cNvPr id="1026" name="Picture 2" descr="Problem Statement Images - Free Download on Freepik">
            <a:extLst>
              <a:ext uri="{FF2B5EF4-FFF2-40B4-BE49-F238E27FC236}">
                <a16:creationId xmlns:a16="http://schemas.microsoft.com/office/drawing/2014/main" id="{08108E2D-281C-4F68-8F59-3B4F189027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1002" y="1647334"/>
            <a:ext cx="3253967" cy="2651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630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9E73E-F9CA-4594-B294-8A4C71A2C7F5}"/>
              </a:ext>
            </a:extLst>
          </p:cNvPr>
          <p:cNvSpPr>
            <a:spLocks noGrp="1"/>
          </p:cNvSpPr>
          <p:nvPr>
            <p:ph type="title"/>
          </p:nvPr>
        </p:nvSpPr>
        <p:spPr>
          <a:xfrm>
            <a:off x="1972639" y="678094"/>
            <a:ext cx="9531974" cy="1226906"/>
          </a:xfrm>
        </p:spPr>
        <p:txBody>
          <a:bodyPr/>
          <a:lstStyle/>
          <a:p>
            <a:r>
              <a:rPr lang="en-US" b="1" dirty="0"/>
              <a:t>PROBLEM IDENTIFIED</a:t>
            </a:r>
            <a:endParaRPr lang="en-IN" b="1" dirty="0"/>
          </a:p>
        </p:txBody>
      </p:sp>
      <p:sp>
        <p:nvSpPr>
          <p:cNvPr id="3" name="Content Placeholder 2">
            <a:extLst>
              <a:ext uri="{FF2B5EF4-FFF2-40B4-BE49-F238E27FC236}">
                <a16:creationId xmlns:a16="http://schemas.microsoft.com/office/drawing/2014/main" id="{331C7E88-0772-45AF-8CA9-AE270DD49902}"/>
              </a:ext>
            </a:extLst>
          </p:cNvPr>
          <p:cNvSpPr>
            <a:spLocks noGrp="1"/>
          </p:cNvSpPr>
          <p:nvPr>
            <p:ph idx="1"/>
          </p:nvPr>
        </p:nvSpPr>
        <p:spPr>
          <a:xfrm>
            <a:off x="1611984" y="1527142"/>
            <a:ext cx="9892628" cy="5090474"/>
          </a:xfrm>
        </p:spPr>
        <p:txBody>
          <a:bodyPr>
            <a:noAutofit/>
          </a:bodyPr>
          <a:lstStyle/>
          <a:p>
            <a:pPr algn="just"/>
            <a:r>
              <a:rPr lang="en-US" sz="2000" b="1" dirty="0"/>
              <a:t>Ambiguity in Definition: </a:t>
            </a:r>
            <a:r>
              <a:rPr lang="en-US" sz="2000" dirty="0"/>
              <a:t>The problem arises when there is ambiguity or lack of clarity in defining the research problem, leading to confusion about the objectives and scope of the study.</a:t>
            </a:r>
          </a:p>
          <a:p>
            <a:pPr algn="just"/>
            <a:r>
              <a:rPr lang="en-US" sz="2000" b="1" dirty="0"/>
              <a:t>Insufficient Literature: </a:t>
            </a:r>
            <a:r>
              <a:rPr lang="en-US" sz="2000" dirty="0"/>
              <a:t>When there is a scarcity of relevant literature or inadequate exploration of theoretical frameworks in existing research, it becomes challenging to establish a strong theoretical foundation for the study.</a:t>
            </a:r>
          </a:p>
          <a:p>
            <a:pPr algn="just"/>
            <a:r>
              <a:rPr lang="en-US" sz="2000" b="1" dirty="0"/>
              <a:t>Conceptual Confusion: </a:t>
            </a:r>
            <a:r>
              <a:rPr lang="en-US" sz="2000" dirty="0"/>
              <a:t>This occurs when there are inconsistencies or contradictions in theoretical constructs or conceptual frameworks, hindering the development of a coherent theoretical basis for the research.</a:t>
            </a:r>
          </a:p>
          <a:p>
            <a:pPr algn="just"/>
            <a:r>
              <a:rPr lang="en-US" sz="2000" b="1" dirty="0"/>
              <a:t>Methodological Constraints: </a:t>
            </a:r>
            <a:r>
              <a:rPr lang="en-US" sz="2000" dirty="0"/>
              <a:t>Methodological challenges, such as limitations in data collection methods, sample size, or research design, can impede the rigorous testing and validation of theoretical propositions.</a:t>
            </a:r>
            <a:endParaRPr lang="en-IN" sz="2000" dirty="0"/>
          </a:p>
        </p:txBody>
      </p:sp>
    </p:spTree>
    <p:extLst>
      <p:ext uri="{BB962C8B-B14F-4D97-AF65-F5344CB8AC3E}">
        <p14:creationId xmlns:p14="http://schemas.microsoft.com/office/powerpoint/2010/main" val="935395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60E36-974A-4F2A-8B0C-0BBC1F1D5106}"/>
              </a:ext>
            </a:extLst>
          </p:cNvPr>
          <p:cNvSpPr>
            <a:spLocks noGrp="1"/>
          </p:cNvSpPr>
          <p:nvPr>
            <p:ph type="title"/>
          </p:nvPr>
        </p:nvSpPr>
        <p:spPr>
          <a:xfrm>
            <a:off x="2247692" y="260216"/>
            <a:ext cx="8911687" cy="1280890"/>
          </a:xfrm>
        </p:spPr>
        <p:txBody>
          <a:bodyPr/>
          <a:lstStyle/>
          <a:p>
            <a:r>
              <a:rPr lang="en-US" b="1" dirty="0"/>
              <a:t>UI INTERFACE REPRESENTATION</a:t>
            </a:r>
            <a:endParaRPr lang="en-IN" b="1" dirty="0"/>
          </a:p>
        </p:txBody>
      </p:sp>
      <p:pic>
        <p:nvPicPr>
          <p:cNvPr id="5" name="Content Placeholder 4">
            <a:extLst>
              <a:ext uri="{FF2B5EF4-FFF2-40B4-BE49-F238E27FC236}">
                <a16:creationId xmlns:a16="http://schemas.microsoft.com/office/drawing/2014/main" id="{8ED06038-89BF-8ECE-760C-F89F0F8BDA64}"/>
              </a:ext>
            </a:extLst>
          </p:cNvPr>
          <p:cNvPicPr>
            <a:picLocks noGrp="1" noChangeAspect="1"/>
          </p:cNvPicPr>
          <p:nvPr>
            <p:ph idx="1"/>
          </p:nvPr>
        </p:nvPicPr>
        <p:blipFill>
          <a:blip r:embed="rId2"/>
          <a:stretch>
            <a:fillRect/>
          </a:stretch>
        </p:blipFill>
        <p:spPr>
          <a:xfrm>
            <a:off x="3489649" y="1110343"/>
            <a:ext cx="5243803" cy="5699489"/>
          </a:xfrm>
        </p:spPr>
      </p:pic>
    </p:spTree>
    <p:extLst>
      <p:ext uri="{BB962C8B-B14F-4D97-AF65-F5344CB8AC3E}">
        <p14:creationId xmlns:p14="http://schemas.microsoft.com/office/powerpoint/2010/main" val="3133523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35A29-D2C6-4B42-AC71-C8128464567A}"/>
              </a:ext>
            </a:extLst>
          </p:cNvPr>
          <p:cNvSpPr>
            <a:spLocks noGrp="1"/>
          </p:cNvSpPr>
          <p:nvPr>
            <p:ph type="title"/>
          </p:nvPr>
        </p:nvSpPr>
        <p:spPr>
          <a:xfrm>
            <a:off x="1643869" y="641377"/>
            <a:ext cx="8911687" cy="610801"/>
          </a:xfrm>
        </p:spPr>
        <p:txBody>
          <a:bodyPr>
            <a:normAutofit fontScale="90000"/>
          </a:bodyPr>
          <a:lstStyle/>
          <a:p>
            <a:r>
              <a:rPr lang="en-US" b="1" dirty="0"/>
              <a:t>WORKING INTERFACE</a:t>
            </a:r>
            <a:endParaRPr lang="en-IN" dirty="0"/>
          </a:p>
        </p:txBody>
      </p:sp>
      <p:sp>
        <p:nvSpPr>
          <p:cNvPr id="4" name="Rectangle 1">
            <a:extLst>
              <a:ext uri="{FF2B5EF4-FFF2-40B4-BE49-F238E27FC236}">
                <a16:creationId xmlns:a16="http://schemas.microsoft.com/office/drawing/2014/main" id="{D72B5A8F-39E8-45CE-B266-B87793FCC637}"/>
              </a:ext>
            </a:extLst>
          </p:cNvPr>
          <p:cNvSpPr>
            <a:spLocks noGrp="1" noChangeArrowheads="1"/>
          </p:cNvSpPr>
          <p:nvPr>
            <p:ph idx="1"/>
          </p:nvPr>
        </p:nvSpPr>
        <p:spPr bwMode="auto">
          <a:xfrm>
            <a:off x="2630078" y="1483559"/>
            <a:ext cx="8290072" cy="48326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D0D0D"/>
                </a:solidFill>
                <a:effectLst/>
                <a:latin typeface="+mj-lt"/>
              </a:rPr>
              <a:t>1. User-Friendly Design: </a:t>
            </a:r>
            <a:r>
              <a:rPr kumimoji="0" lang="en-US" altLang="en-US" b="0" i="0" u="none" strike="noStrike" cap="none" normalizeH="0" baseline="0" dirty="0">
                <a:ln>
                  <a:noFill/>
                </a:ln>
                <a:solidFill>
                  <a:srgbClr val="0D0D0D"/>
                </a:solidFill>
                <a:effectLst/>
                <a:latin typeface="+mj-lt"/>
              </a:rPr>
              <a:t>The interface should be intuitive and easy to navigate, allowing users to access different components of the research process seamlessly.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D0D0D"/>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D0D0D"/>
                </a:solidFill>
                <a:effectLst/>
                <a:latin typeface="+mj-lt"/>
              </a:rPr>
              <a:t>2. Clear Navigation: </a:t>
            </a:r>
            <a:r>
              <a:rPr kumimoji="0" lang="en-US" altLang="en-US" b="0" i="0" u="none" strike="noStrike" cap="none" normalizeH="0" baseline="0" dirty="0">
                <a:ln>
                  <a:noFill/>
                </a:ln>
                <a:solidFill>
                  <a:srgbClr val="0D0D0D"/>
                </a:solidFill>
                <a:effectLst/>
                <a:latin typeface="+mj-lt"/>
              </a:rPr>
              <a:t>Clearly labeled sections or tabs for each component (e.g., problem identification, literature review, methodology) enable users to move between different stages of the research process efficiently.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D0D0D"/>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D0D0D"/>
                </a:solidFill>
                <a:effectLst/>
                <a:latin typeface="+mj-lt"/>
              </a:rPr>
              <a:t>3. Visual Representation: </a:t>
            </a:r>
            <a:r>
              <a:rPr kumimoji="0" lang="en-US" altLang="en-US" b="0" i="0" u="none" strike="noStrike" cap="none" normalizeH="0" baseline="0" dirty="0">
                <a:ln>
                  <a:noFill/>
                </a:ln>
                <a:solidFill>
                  <a:srgbClr val="0D0D0D"/>
                </a:solidFill>
                <a:effectLst/>
                <a:latin typeface="+mj-lt"/>
              </a:rPr>
              <a:t>Incorporating visual elements such as flowcharts, diagrams, or timelines can help users visualize the sequential flow of the research process and understand the relationships between different components.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D0D0D"/>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D0D0D"/>
                </a:solidFill>
                <a:effectLst/>
                <a:latin typeface="+mj-lt"/>
              </a:rPr>
              <a:t>4. Interactive Features: </a:t>
            </a:r>
            <a:r>
              <a:rPr kumimoji="0" lang="en-US" altLang="en-US" b="0" i="0" u="none" strike="noStrike" cap="none" normalizeH="0" baseline="0" dirty="0">
                <a:ln>
                  <a:noFill/>
                </a:ln>
                <a:solidFill>
                  <a:srgbClr val="0D0D0D"/>
                </a:solidFill>
                <a:effectLst/>
                <a:latin typeface="+mj-lt"/>
              </a:rPr>
              <a:t>Interactive features such as drop-down menus, checkboxes, or sliders can enhance user engagement by allowing them to customize their research parameters or preferences within the interface.</a:t>
            </a:r>
            <a:endParaRPr kumimoji="0" lang="en-US" altLang="en-US"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392208583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179</TotalTime>
  <Words>1204</Words>
  <Application>Microsoft Office PowerPoint</Application>
  <PresentationFormat>Widescreen</PresentationFormat>
  <Paragraphs>86</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Century Gothic</vt:lpstr>
      <vt:lpstr>Söhne</vt:lpstr>
      <vt:lpstr>Times New Roman</vt:lpstr>
      <vt:lpstr>Wingdings</vt:lpstr>
      <vt:lpstr>Wingdings 3</vt:lpstr>
      <vt:lpstr>Wisp</vt:lpstr>
      <vt:lpstr>INCOME TAX CALCULATOR</vt:lpstr>
      <vt:lpstr>ABSTRACT</vt:lpstr>
      <vt:lpstr>INTRODUCTION</vt:lpstr>
      <vt:lpstr>APPLICATIONS</vt:lpstr>
      <vt:lpstr>BENEFITS</vt:lpstr>
      <vt:lpstr>PROBLEM STATEMENT</vt:lpstr>
      <vt:lpstr>PROBLEM IDENTIFIED</vt:lpstr>
      <vt:lpstr>UI INTERFACE REPRESENTATION</vt:lpstr>
      <vt:lpstr>WORKING INTERFACE</vt:lpstr>
      <vt:lpstr>EXISTING SYSTEM</vt:lpstr>
      <vt:lpstr>PROPOSED SYSTEM</vt:lpstr>
      <vt:lpstr>ADVANTAGES</vt:lpstr>
      <vt:lpstr>OUTPUT</vt:lpstr>
      <vt:lpstr>FUTURE ENHANCEMENT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 APPLICATION USING JAVA</dc:title>
  <dc:creator>Lenovo</dc:creator>
  <cp:lastModifiedBy>Mahesh Babu</cp:lastModifiedBy>
  <cp:revision>11</cp:revision>
  <dcterms:created xsi:type="dcterms:W3CDTF">2024-03-08T08:16:54Z</dcterms:created>
  <dcterms:modified xsi:type="dcterms:W3CDTF">2024-04-01T04:49:00Z</dcterms:modified>
</cp:coreProperties>
</file>