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81" r:id="rId14"/>
    <p:sldId id="271" r:id="rId15"/>
    <p:sldId id="277" r:id="rId16"/>
    <p:sldId id="282" r:id="rId17"/>
    <p:sldId id="279" r:id="rId18"/>
    <p:sldId id="273" r:id="rId19"/>
    <p:sldId id="260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147F4-FC94-46C5-AFA6-64B5ECCCD223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5DA9-64EF-4B61-AEA6-9C904FE2B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3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E5DA9-64EF-4B61-AEA6-9C904FE2B5E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8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7168" y="6286067"/>
            <a:ext cx="2945471" cy="444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113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038" y="1057529"/>
            <a:ext cx="10459923" cy="463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9497"/>
            <a:ext cx="12192000" cy="6111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750" y="3429000"/>
            <a:ext cx="7810500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4000" b="0" u="none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Analysis on Geysers based on Ratings and Features</a:t>
            </a:r>
            <a:endParaRPr sz="4000" b="0" u="none" cap="small" spc="28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369773"/>
            <a:ext cx="648909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055" algn="l"/>
                <a:tab pos="3814445" algn="l"/>
              </a:tabLst>
            </a:pPr>
            <a:r>
              <a:rPr lang="en-US" u="none" spc="180" dirty="0">
                <a:solidFill>
                  <a:srgbClr val="FF0000"/>
                </a:solidFill>
              </a:rPr>
              <a:t>Data Visualization :</a:t>
            </a:r>
            <a:endParaRPr u="none"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709" y="1293698"/>
            <a:ext cx="51174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Representing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pictorial</a:t>
            </a: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42806"/>
            <a:ext cx="4305046" cy="37899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7800" y="3052063"/>
            <a:ext cx="57912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used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Uni-variate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 of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1782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FF0000"/>
                </a:solidFill>
              </a:rPr>
              <a:t>Different</a:t>
            </a:r>
            <a:r>
              <a:rPr sz="2800" u="none" spc="-20" dirty="0">
                <a:solidFill>
                  <a:srgbClr val="FF0000"/>
                </a:solidFill>
              </a:rPr>
              <a:t> </a:t>
            </a:r>
            <a:r>
              <a:rPr sz="2800" u="none" spc="-5" dirty="0">
                <a:solidFill>
                  <a:srgbClr val="FF0000"/>
                </a:solidFill>
              </a:rPr>
              <a:t>type’s </a:t>
            </a:r>
            <a:r>
              <a:rPr sz="2800" u="none" dirty="0">
                <a:solidFill>
                  <a:srgbClr val="FF0000"/>
                </a:solidFill>
              </a:rPr>
              <a:t>of</a:t>
            </a:r>
            <a:r>
              <a:rPr sz="2800" u="none" spc="-10" dirty="0">
                <a:solidFill>
                  <a:srgbClr val="FF0000"/>
                </a:solidFill>
              </a:rPr>
              <a:t> </a:t>
            </a:r>
            <a:r>
              <a:rPr lang="en-US" sz="2800" u="none" spc="-10" dirty="0">
                <a:solidFill>
                  <a:srgbClr val="FF0000"/>
                </a:solidFill>
              </a:rPr>
              <a:t>Geyser </a:t>
            </a:r>
            <a:r>
              <a:rPr sz="2800" u="none" spc="-10" dirty="0">
                <a:solidFill>
                  <a:srgbClr val="FF0000"/>
                </a:solidFill>
              </a:rPr>
              <a:t>products by</a:t>
            </a:r>
            <a:r>
              <a:rPr sz="2800" u="none" spc="-5" dirty="0">
                <a:solidFill>
                  <a:srgbClr val="FF0000"/>
                </a:solidFill>
              </a:rPr>
              <a:t> </a:t>
            </a:r>
            <a:r>
              <a:rPr lang="en-IN" sz="2800" u="none" spc="-10" dirty="0">
                <a:solidFill>
                  <a:srgbClr val="FF0000"/>
                </a:solidFill>
              </a:rPr>
              <a:t>Brands</a:t>
            </a:r>
            <a:endParaRPr sz="2800" u="none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115452"/>
            <a:ext cx="4343400" cy="6459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920" indent="-109855">
              <a:lnSpc>
                <a:spcPct val="100000"/>
              </a:lnSpc>
              <a:spcBef>
                <a:spcPts val="90"/>
              </a:spcBef>
              <a:buChar char="•"/>
              <a:tabLst>
                <a:tab pos="12255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Crompton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20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C1C980-D79B-3BDE-D549-EB791C4256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1561" r="2439"/>
          <a:stretch/>
        </p:blipFill>
        <p:spPr bwMode="auto">
          <a:xfrm>
            <a:off x="5621024" y="1143000"/>
            <a:ext cx="5945078" cy="489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8448D2-0148-51DC-0008-284E0DC4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9" b="30249"/>
          <a:stretch/>
        </p:blipFill>
        <p:spPr bwMode="auto">
          <a:xfrm>
            <a:off x="676644" y="3761401"/>
            <a:ext cx="443663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90D9A-D84C-E0C5-AF62-86694DB56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3649" y="1232215"/>
            <a:ext cx="2293819" cy="15746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09600"/>
            <a:ext cx="61589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What</a:t>
            </a:r>
            <a:r>
              <a:rPr sz="2800" b="1" spc="3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800" b="1" spc="-10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800" b="1" spc="-20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2800" b="1" spc="2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range</a:t>
            </a:r>
            <a:r>
              <a:rPr sz="2800" b="1" spc="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o</a:t>
            </a:r>
            <a:r>
              <a:rPr lang="en-IN" sz="2800" b="1" spc="-10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f </a:t>
            </a:r>
            <a:r>
              <a:rPr lang="en-US" sz="2800" b="1" spc="-5" dirty="0">
                <a:solidFill>
                  <a:srgbClr val="FF0000"/>
                </a:solidFill>
                <a:uFill>
                  <a:solidFill>
                    <a:srgbClr val="4471C4"/>
                  </a:solidFill>
                </a:uFill>
                <a:latin typeface="Times New Roman"/>
                <a:cs typeface="Times New Roman"/>
              </a:rPr>
              <a:t> Geyser?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600" y="2667000"/>
            <a:ext cx="4873625" cy="879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122555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within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       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D6FC2-F282-B360-859F-EE4A2FE7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1676400"/>
            <a:ext cx="6142296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6FBE8-FEBD-18BB-5BE1-27BA24D7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10096593" cy="540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B7E65-36DC-9F6C-E874-8822165A95F9}"/>
              </a:ext>
            </a:extLst>
          </p:cNvPr>
          <p:cNvSpPr txBox="1"/>
          <p:nvPr/>
        </p:nvSpPr>
        <p:spPr>
          <a:xfrm>
            <a:off x="4191000" y="46886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based on Brand</a:t>
            </a:r>
          </a:p>
        </p:txBody>
      </p:sp>
    </p:spTree>
    <p:extLst>
      <p:ext uri="{BB962C8B-B14F-4D97-AF65-F5344CB8AC3E}">
        <p14:creationId xmlns:p14="http://schemas.microsoft.com/office/powerpoint/2010/main" val="375284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158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u="none" spc="-5" dirty="0">
                <a:solidFill>
                  <a:srgbClr val="FF0000"/>
                </a:solidFill>
              </a:rPr>
              <a:t>Price Analysis by Litres </a:t>
            </a:r>
            <a:endParaRPr sz="2400" u="none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B3C53-689F-C7B3-7B7F-FF1FA7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181100"/>
            <a:ext cx="6858000" cy="449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265D9D-64D2-C027-6558-D0C27A9C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0" y="1828800"/>
            <a:ext cx="3219037" cy="28184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4BAC-D8AB-7779-4071-CD7269D4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457200"/>
            <a:ext cx="6781800" cy="369332"/>
          </a:xfrm>
        </p:spPr>
        <p:txBody>
          <a:bodyPr/>
          <a:lstStyle/>
          <a:p>
            <a:pPr algn="ctr"/>
            <a:r>
              <a:rPr lang="en-IN" sz="24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types available in each brand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C4003-7B60-5E65-2BDC-CC2E6AB51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10363200" cy="50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6C8F7-59B7-F81F-C5C9-E8D54305C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66" y="1295400"/>
            <a:ext cx="5909538" cy="487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FA298-1BD3-D953-66B7-F0E799178029}"/>
              </a:ext>
            </a:extLst>
          </p:cNvPr>
          <p:cNvSpPr txBox="1"/>
          <p:nvPr/>
        </p:nvSpPr>
        <p:spPr>
          <a:xfrm>
            <a:off x="7037650" y="2590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Crompton has highest ratings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0E16B-A27C-2FBC-FABD-5145DCEA310B}"/>
              </a:ext>
            </a:extLst>
          </p:cNvPr>
          <p:cNvSpPr txBox="1"/>
          <p:nvPr/>
        </p:nvSpPr>
        <p:spPr>
          <a:xfrm>
            <a:off x="4495800" y="457200"/>
            <a:ext cx="2541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Brands</a:t>
            </a:r>
          </a:p>
        </p:txBody>
      </p:sp>
    </p:spTree>
    <p:extLst>
      <p:ext uri="{BB962C8B-B14F-4D97-AF65-F5344CB8AC3E}">
        <p14:creationId xmlns:p14="http://schemas.microsoft.com/office/powerpoint/2010/main" val="254672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804-C69D-0493-6AD8-0F79BE94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04800"/>
            <a:ext cx="4462145" cy="492443"/>
          </a:xfrm>
        </p:spPr>
        <p:txBody>
          <a:bodyPr/>
          <a:lstStyle/>
          <a:p>
            <a:pPr algn="ctr"/>
            <a:r>
              <a:rPr lang="en-IN" u="none" dirty="0">
                <a:solidFill>
                  <a:srgbClr val="FF0000"/>
                </a:solidFill>
              </a:rPr>
              <a:t>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C4BCF-AFE2-B90D-B1EB-372B3BC85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19200"/>
            <a:ext cx="845819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5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2057400"/>
            <a:ext cx="8228965" cy="12147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Clr>
                <a:srgbClr val="1F3863"/>
              </a:buClr>
              <a:buSzPct val="75000"/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lang="en-US" sz="2000" spc="100" dirty="0">
                <a:latin typeface="Times New Roman"/>
                <a:cs typeface="Times New Roman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xtracting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lang="en-US" sz="2000" spc="150" dirty="0">
                <a:latin typeface="Times New Roman"/>
                <a:cs typeface="Times New Roman"/>
              </a:rPr>
              <a:t>data </a:t>
            </a:r>
            <a:r>
              <a:rPr lang="en-US" sz="2000" spc="80" dirty="0">
                <a:latin typeface="Times New Roman"/>
                <a:cs typeface="Times New Roman"/>
              </a:rPr>
              <a:t>related to Rating</a:t>
            </a:r>
            <a:r>
              <a:rPr sz="2000" spc="8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2000" spc="95" dirty="0">
                <a:latin typeface="Times New Roman"/>
                <a:cs typeface="Times New Roman"/>
              </a:rPr>
              <a:t>Formatting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extracting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data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using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85" dirty="0" err="1">
                <a:latin typeface="Times New Roman"/>
                <a:cs typeface="Times New Roman"/>
              </a:rPr>
              <a:t>Rege</a:t>
            </a:r>
            <a:r>
              <a:rPr lang="en-IN" sz="2000" spc="85" dirty="0">
                <a:latin typeface="Times New Roman"/>
                <a:cs typeface="Times New Roman"/>
              </a:rPr>
              <a:t>X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method.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1F3863"/>
              </a:buClr>
              <a:buSzPct val="75000"/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sz="2000" spc="95" dirty="0">
                <a:latin typeface="Times New Roman"/>
                <a:cs typeface="Times New Roman"/>
              </a:rPr>
              <a:t>Plotting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charts,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which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one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to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for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particular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data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analysis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point.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1143000"/>
            <a:ext cx="525282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5175" algn="l"/>
                <a:tab pos="3091815" algn="l"/>
              </a:tabLst>
            </a:pPr>
            <a:r>
              <a:rPr u="none" spc="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u="none" spc="1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u="none" spc="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u="none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u="none" spc="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u="none" spc="1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u="none" spc="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u="none" spc="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u="none" spc="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u="none" spc="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none" spc="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u="none" spc="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u="none" spc="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402" y="2819400"/>
            <a:ext cx="3792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2E5496"/>
                </a:solidFill>
                <a:latin typeface="Times New Roman"/>
                <a:cs typeface="Times New Roman"/>
              </a:rPr>
              <a:t>Which</a:t>
            </a:r>
            <a:r>
              <a:rPr sz="2400" b="1" spc="14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100" dirty="0">
                <a:solidFill>
                  <a:srgbClr val="2E5496"/>
                </a:solidFill>
                <a:latin typeface="Times New Roman"/>
                <a:cs typeface="Times New Roman"/>
              </a:rPr>
              <a:t>GEYSER</a:t>
            </a:r>
            <a:r>
              <a:rPr sz="2400" b="1" spc="7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lang="en-IN" sz="2400" b="1" spc="100" dirty="0">
                <a:solidFill>
                  <a:srgbClr val="2E5496"/>
                </a:solidFill>
                <a:latin typeface="Times New Roman"/>
                <a:cs typeface="Times New Roman"/>
              </a:rPr>
              <a:t>sh</a:t>
            </a:r>
            <a:r>
              <a:rPr sz="2400" b="1" spc="100" dirty="0" err="1">
                <a:solidFill>
                  <a:srgbClr val="2E5496"/>
                </a:solidFill>
                <a:latin typeface="Times New Roman"/>
                <a:cs typeface="Times New Roman"/>
              </a:rPr>
              <a:t>ou</a:t>
            </a:r>
            <a:r>
              <a:rPr lang="en-IN" sz="2400" b="1" spc="100" dirty="0" err="1">
                <a:solidFill>
                  <a:srgbClr val="2E5496"/>
                </a:solidFill>
                <a:latin typeface="Times New Roman"/>
                <a:cs typeface="Times New Roman"/>
              </a:rPr>
              <a:t>ld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2759" y="1912696"/>
            <a:ext cx="50145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3555" algn="l"/>
              </a:tabLst>
            </a:pPr>
            <a:r>
              <a:rPr sz="9600" u="none" spc="-5" dirty="0">
                <a:solidFill>
                  <a:srgbClr val="2E5496"/>
                </a:solidFill>
              </a:rPr>
              <a:t>I	</a:t>
            </a:r>
            <a:r>
              <a:rPr sz="9600" u="none" spc="114" dirty="0">
                <a:solidFill>
                  <a:srgbClr val="2E5496"/>
                </a:solidFill>
              </a:rPr>
              <a:t>BUY</a:t>
            </a:r>
            <a:r>
              <a:rPr sz="9600" u="none" dirty="0">
                <a:solidFill>
                  <a:srgbClr val="2E5496"/>
                </a:solidFill>
              </a:rPr>
              <a:t>?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80002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1420" y="2227834"/>
            <a:ext cx="25495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NAME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QUAL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ICATION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5509" y="2227834"/>
            <a:ext cx="28111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4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	</a:t>
            </a: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P.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Mahesh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9554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	</a:t>
            </a: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B. Tech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420" y="3691508"/>
            <a:ext cx="25495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NAME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QUAL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ICATION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5509" y="3691508"/>
            <a:ext cx="27876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2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2400" spc="-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ch.</a:t>
            </a:r>
            <a:r>
              <a:rPr lang="en-US"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Anusha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9554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MBA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7913" y="1169873"/>
            <a:ext cx="15951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FF0000"/>
                </a:solidFill>
              </a:rPr>
              <a:t>About</a:t>
            </a:r>
            <a:r>
              <a:rPr u="none" spc="-65" dirty="0">
                <a:solidFill>
                  <a:srgbClr val="FF0000"/>
                </a:solidFill>
              </a:rPr>
              <a:t> </a:t>
            </a:r>
            <a:r>
              <a:rPr u="none" spc="-10" dirty="0">
                <a:solidFill>
                  <a:srgbClr val="FF0000"/>
                </a:solidFill>
              </a:rPr>
              <a:t>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35002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8355" algn="l"/>
              </a:tabLst>
            </a:pPr>
            <a:r>
              <a:rPr sz="2800" u="none" spc="180" dirty="0">
                <a:solidFill>
                  <a:srgbClr val="FF0000"/>
                </a:solidFill>
              </a:rPr>
              <a:t>C</a:t>
            </a:r>
            <a:r>
              <a:rPr sz="2800" u="none" spc="200" dirty="0">
                <a:solidFill>
                  <a:srgbClr val="FF0000"/>
                </a:solidFill>
              </a:rPr>
              <a:t>o</a:t>
            </a:r>
            <a:r>
              <a:rPr sz="2800" u="none" spc="185" dirty="0">
                <a:solidFill>
                  <a:srgbClr val="FF0000"/>
                </a:solidFill>
              </a:rPr>
              <a:t>n</a:t>
            </a:r>
            <a:r>
              <a:rPr sz="2800" u="none" spc="190" dirty="0">
                <a:solidFill>
                  <a:srgbClr val="FF0000"/>
                </a:solidFill>
              </a:rPr>
              <a:t>c</a:t>
            </a:r>
            <a:r>
              <a:rPr sz="2800" u="none" spc="195" dirty="0">
                <a:solidFill>
                  <a:srgbClr val="FF0000"/>
                </a:solidFill>
              </a:rPr>
              <a:t>l</a:t>
            </a:r>
            <a:r>
              <a:rPr sz="2800" u="none" spc="185" dirty="0">
                <a:solidFill>
                  <a:srgbClr val="FF0000"/>
                </a:solidFill>
              </a:rPr>
              <a:t>u</a:t>
            </a:r>
            <a:r>
              <a:rPr sz="2800" u="none" spc="200" dirty="0">
                <a:solidFill>
                  <a:srgbClr val="FF0000"/>
                </a:solidFill>
              </a:rPr>
              <a:t>s</a:t>
            </a:r>
            <a:r>
              <a:rPr sz="2800" u="none" spc="195" dirty="0">
                <a:solidFill>
                  <a:srgbClr val="FF0000"/>
                </a:solidFill>
              </a:rPr>
              <a:t>i</a:t>
            </a:r>
            <a:r>
              <a:rPr sz="2800" u="none" spc="200" dirty="0">
                <a:solidFill>
                  <a:srgbClr val="FF0000"/>
                </a:solidFill>
              </a:rPr>
              <a:t>o</a:t>
            </a:r>
            <a:r>
              <a:rPr sz="2800" u="none" dirty="0">
                <a:solidFill>
                  <a:srgbClr val="FF0000"/>
                </a:solidFill>
              </a:rPr>
              <a:t>n	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F1F36F-6606-1421-EAF7-DB8A058E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106731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Crompton stands out as the most reliable brand in our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to model preferences, the top choice is undeniably the storage type.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ideal capacity, a 3-liter model is the unanimous favorite among consumers.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Geyser which receives more positive-rating, becomes a good choice for users.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A9CDC-C065-42E7-B540-E1CDBEB9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81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928 Any Questions Stock Photos - Free &amp; Royalty-Free Stock Photos from  Dreamstime">
            <a:extLst>
              <a:ext uri="{FF2B5EF4-FFF2-40B4-BE49-F238E27FC236}">
                <a16:creationId xmlns:a16="http://schemas.microsoft.com/office/drawing/2014/main" id="{D131608C-4FAF-54E7-AE6A-F7FBE16F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11125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855" y="1850135"/>
            <a:ext cx="4465320" cy="28346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93C093-5E9A-F242-EDF5-626210716DA2}"/>
              </a:ext>
            </a:extLst>
          </p:cNvPr>
          <p:cNvSpPr/>
          <p:nvPr/>
        </p:nvSpPr>
        <p:spPr>
          <a:xfrm>
            <a:off x="1283406" y="2759623"/>
            <a:ext cx="4462145" cy="101566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B544162-6F6A-B23F-8676-C87B6880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09" y="175922"/>
            <a:ext cx="4462145" cy="1477328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57200"/>
            <a:ext cx="201548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0395" algn="l"/>
              </a:tabLst>
            </a:pPr>
            <a:r>
              <a:rPr u="none" spc="175" dirty="0">
                <a:solidFill>
                  <a:srgbClr val="FF0000"/>
                </a:solidFill>
              </a:rPr>
              <a:t>C</a:t>
            </a:r>
            <a:r>
              <a:rPr u="none" spc="195" dirty="0">
                <a:solidFill>
                  <a:srgbClr val="FF0000"/>
                </a:solidFill>
              </a:rPr>
              <a:t>o</a:t>
            </a:r>
            <a:r>
              <a:rPr u="none" spc="185" dirty="0">
                <a:solidFill>
                  <a:srgbClr val="FF0000"/>
                </a:solidFill>
              </a:rPr>
              <a:t>n</a:t>
            </a:r>
            <a:r>
              <a:rPr u="none" spc="175" dirty="0">
                <a:solidFill>
                  <a:srgbClr val="FF0000"/>
                </a:solidFill>
              </a:rPr>
              <a:t>t</a:t>
            </a:r>
            <a:r>
              <a:rPr u="none" spc="180" dirty="0">
                <a:solidFill>
                  <a:srgbClr val="FF0000"/>
                </a:solidFill>
              </a:rPr>
              <a:t>e</a:t>
            </a:r>
            <a:r>
              <a:rPr u="none" spc="185" dirty="0">
                <a:solidFill>
                  <a:srgbClr val="FF0000"/>
                </a:solidFill>
              </a:rPr>
              <a:t>n</a:t>
            </a:r>
            <a:r>
              <a:rPr u="none" spc="175" dirty="0">
                <a:solidFill>
                  <a:srgbClr val="FF0000"/>
                </a:solidFill>
              </a:rPr>
              <a:t>t</a:t>
            </a:r>
            <a:r>
              <a:rPr u="none" spc="-5" dirty="0">
                <a:solidFill>
                  <a:srgbClr val="FF0000"/>
                </a:solidFill>
              </a:rPr>
              <a:t>s</a:t>
            </a:r>
            <a:r>
              <a:rPr u="none" dirty="0">
                <a:solidFill>
                  <a:schemeClr val="tx1"/>
                </a:solidFill>
              </a:rPr>
              <a:t>	</a:t>
            </a:r>
            <a:r>
              <a:rPr u="none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19200"/>
            <a:ext cx="7903209" cy="4622418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844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Problem Statement</a:t>
            </a:r>
          </a:p>
          <a:p>
            <a:pPr marL="408305" indent="-396240">
              <a:lnSpc>
                <a:spcPct val="100000"/>
              </a:lnSpc>
              <a:spcBef>
                <a:spcPts val="844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Objective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spc="-10" dirty="0">
                <a:latin typeface="Times New Roman"/>
                <a:cs typeface="Times New Roman"/>
              </a:rPr>
              <a:t>Libraries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dirty="0">
                <a:latin typeface="Times New Roman"/>
                <a:cs typeface="Times New Roman"/>
              </a:rPr>
              <a:t>Website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URL’s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Web-Scrapping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/>
                <a:cs typeface="Times New Roman"/>
              </a:rPr>
              <a:t>Raw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Cleaning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Data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/>
                <a:cs typeface="Times New Roman"/>
              </a:rPr>
              <a:t>Cleaned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/>
                <a:cs typeface="Times New Roman"/>
              </a:rPr>
              <a:t>EDA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Challenges</a:t>
            </a:r>
            <a:endParaRPr sz="2400" dirty="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745"/>
              </a:spcBef>
              <a:buClr>
                <a:srgbClr val="843B0C"/>
              </a:buClr>
              <a:buSzPct val="60416"/>
              <a:buFont typeface="Wingdings" panose="05000000000000000000" pitchFamily="2" charset="2"/>
              <a:buChar char="q"/>
              <a:tabLst>
                <a:tab pos="408305" algn="l"/>
                <a:tab pos="408940" algn="l"/>
              </a:tabLst>
            </a:pPr>
            <a:r>
              <a:rPr sz="2400" dirty="0">
                <a:latin typeface="Times New Roman"/>
                <a:cs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CC6DA5-B849-F0D4-4C0D-B57AAFF5FCC7}"/>
              </a:ext>
            </a:extLst>
          </p:cNvPr>
          <p:cNvSpPr txBox="1"/>
          <p:nvPr/>
        </p:nvSpPr>
        <p:spPr>
          <a:xfrm>
            <a:off x="838200" y="566707"/>
            <a:ext cx="386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C250F-2C8D-278A-FED1-E8689ECBE6B5}"/>
              </a:ext>
            </a:extLst>
          </p:cNvPr>
          <p:cNvSpPr txBox="1"/>
          <p:nvPr/>
        </p:nvSpPr>
        <p:spPr>
          <a:xfrm>
            <a:off x="744718" y="1371600"/>
            <a:ext cx="7789682" cy="28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features affects the price of geysers effectively.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geysers cost different amounts by exploring factors like  Model type, color and storage capacity.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these features affect geyser Prices.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really matters  when it comes to geyser Pricing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583DB-7005-5C8C-42C9-579D6FF0A100}"/>
              </a:ext>
            </a:extLst>
          </p:cNvPr>
          <p:cNvSpPr txBox="1"/>
          <p:nvPr/>
        </p:nvSpPr>
        <p:spPr>
          <a:xfrm>
            <a:off x="685800" y="5029200"/>
            <a:ext cx="70866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this project , we are interested to provide good insights to choose better geyser.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CAFFD-124E-8CD2-2BB1-646D47EDE847}"/>
              </a:ext>
            </a:extLst>
          </p:cNvPr>
          <p:cNvSpPr txBox="1"/>
          <p:nvPr/>
        </p:nvSpPr>
        <p:spPr>
          <a:xfrm>
            <a:off x="990600" y="441693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62618-650E-E4BA-FD75-2FD41E8C7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654" y="1219200"/>
            <a:ext cx="25527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590" y="421030"/>
            <a:ext cx="5815631" cy="6110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1216025" algn="l"/>
                <a:tab pos="3519804" algn="l"/>
              </a:tabLst>
            </a:pPr>
            <a:r>
              <a:rPr u="none" spc="185" dirty="0">
                <a:solidFill>
                  <a:srgbClr val="FF0000"/>
                </a:solidFill>
              </a:rPr>
              <a:t>Libr</a:t>
            </a:r>
            <a:r>
              <a:rPr u="none" spc="195" dirty="0">
                <a:solidFill>
                  <a:srgbClr val="FF0000"/>
                </a:solidFill>
              </a:rPr>
              <a:t>a</a:t>
            </a:r>
            <a:r>
              <a:rPr u="none" spc="185" dirty="0">
                <a:solidFill>
                  <a:srgbClr val="FF0000"/>
                </a:solidFill>
              </a:rPr>
              <a:t>rie</a:t>
            </a:r>
            <a:r>
              <a:rPr u="none" spc="190" dirty="0">
                <a:solidFill>
                  <a:srgbClr val="FF0000"/>
                </a:solidFill>
              </a:rPr>
              <a:t>s</a:t>
            </a:r>
            <a:r>
              <a:rPr lang="en-IN" u="none" spc="-5" dirty="0">
                <a:solidFill>
                  <a:srgbClr val="FF0000"/>
                </a:solidFill>
              </a:rPr>
              <a:t> </a:t>
            </a:r>
            <a:r>
              <a:rPr u="none" spc="180" dirty="0">
                <a:solidFill>
                  <a:srgbClr val="FF0000"/>
                </a:solidFill>
              </a:rPr>
              <a:t>U</a:t>
            </a:r>
            <a:r>
              <a:rPr u="none" spc="190" dirty="0">
                <a:solidFill>
                  <a:srgbClr val="FF0000"/>
                </a:solidFill>
              </a:rPr>
              <a:t>s</a:t>
            </a:r>
            <a:r>
              <a:rPr u="none" spc="185" dirty="0">
                <a:solidFill>
                  <a:srgbClr val="FF0000"/>
                </a:solidFill>
              </a:rPr>
              <a:t>e</a:t>
            </a:r>
            <a:r>
              <a:rPr u="none" spc="-5" dirty="0">
                <a:solidFill>
                  <a:srgbClr val="FF0000"/>
                </a:solidFill>
              </a:rPr>
              <a:t>d</a:t>
            </a:r>
            <a:r>
              <a:rPr lang="en-US" u="none" spc="-5" dirty="0">
                <a:solidFill>
                  <a:srgbClr val="FF0000"/>
                </a:solidFill>
              </a:rPr>
              <a:t>:</a:t>
            </a:r>
            <a:endParaRPr u="sng"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488116"/>
            <a:ext cx="3200400" cy="320857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60"/>
              </a:spcBef>
              <a:buClr>
                <a:srgbClr val="1F4E79"/>
              </a:buClr>
              <a:buSzPct val="78571"/>
              <a:buFont typeface="Wingdings"/>
              <a:buChar char=""/>
              <a:tabLst>
                <a:tab pos="469265" algn="l"/>
                <a:tab pos="470534" algn="l"/>
              </a:tabLst>
            </a:pPr>
            <a:r>
              <a:rPr sz="28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8571"/>
              <a:buFont typeface="Wingdings"/>
              <a:buChar char=""/>
              <a:tabLst>
                <a:tab pos="469265" algn="l"/>
                <a:tab pos="470534" algn="l"/>
              </a:tabLst>
            </a:pPr>
            <a:r>
              <a:rPr sz="2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</a:t>
            </a:r>
            <a:r>
              <a:rPr lang="en-IN" sz="2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8571"/>
              <a:buFont typeface="Wingdings"/>
              <a:buChar char=""/>
              <a:tabLst>
                <a:tab pos="469265" algn="l"/>
                <a:tab pos="470534" algn="l"/>
              </a:tabLst>
            </a:pPr>
            <a:r>
              <a:rPr sz="28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8571"/>
              <a:buFont typeface="Wingdings"/>
              <a:buChar char=""/>
              <a:tabLst>
                <a:tab pos="469265" algn="l"/>
                <a:tab pos="470534" algn="l"/>
              </a:tabLst>
            </a:pPr>
            <a:r>
              <a:rPr sz="28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8571"/>
              <a:buFont typeface="Wingdings"/>
              <a:buChar char=""/>
              <a:tabLst>
                <a:tab pos="469265" algn="l"/>
                <a:tab pos="470534" algn="l"/>
              </a:tabLst>
            </a:pPr>
            <a:r>
              <a:rPr sz="28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70"/>
              </a:spcBef>
              <a:buClr>
                <a:srgbClr val="1F4E79"/>
              </a:buClr>
              <a:buSzPct val="78571"/>
              <a:buFont typeface="Wingdings"/>
              <a:buChar char=""/>
              <a:tabLst>
                <a:tab pos="469265" algn="l"/>
                <a:tab pos="470534" algn="l"/>
              </a:tabLst>
            </a:pPr>
            <a:r>
              <a:rPr sz="28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675" y="1384282"/>
            <a:ext cx="4471734" cy="3642329"/>
          </a:xfrm>
          <a:custGeom>
            <a:avLst/>
            <a:gdLst/>
            <a:ahLst/>
            <a:cxnLst/>
            <a:rect l="l" t="t" r="r" b="b"/>
            <a:pathLst>
              <a:path w="4837430" h="3868420">
                <a:moveTo>
                  <a:pt x="0" y="3867911"/>
                </a:moveTo>
                <a:lnTo>
                  <a:pt x="4837176" y="3867911"/>
                </a:lnTo>
                <a:lnTo>
                  <a:pt x="4837176" y="0"/>
                </a:lnTo>
                <a:lnTo>
                  <a:pt x="0" y="0"/>
                </a:lnTo>
                <a:lnTo>
                  <a:pt x="0" y="3867911"/>
                </a:lnTo>
                <a:close/>
              </a:path>
            </a:pathLst>
          </a:custGeom>
          <a:ln w="18288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3927" y="4520968"/>
            <a:ext cx="1261076" cy="14039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6157" y="411060"/>
            <a:ext cx="2827089" cy="838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1226" y="2083999"/>
            <a:ext cx="2292282" cy="6873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93506" y="1869242"/>
            <a:ext cx="2137213" cy="8485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6980" y="3391293"/>
            <a:ext cx="2811262" cy="5772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77901" y="3391293"/>
            <a:ext cx="1568424" cy="1929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E20EDB-EBDC-DA8C-4E0E-6294554C5723}"/>
              </a:ext>
            </a:extLst>
          </p:cNvPr>
          <p:cNvSpPr txBox="1"/>
          <p:nvPr/>
        </p:nvSpPr>
        <p:spPr>
          <a:xfrm>
            <a:off x="745675" y="5222922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D309C-168D-46B9-13C7-43A60377DC9C}"/>
              </a:ext>
            </a:extLst>
          </p:cNvPr>
          <p:cNvSpPr txBox="1"/>
          <p:nvPr/>
        </p:nvSpPr>
        <p:spPr>
          <a:xfrm>
            <a:off x="966522" y="5924876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251917"/>
            <a:ext cx="71850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5135" algn="l"/>
                <a:tab pos="3122930" algn="l"/>
                <a:tab pos="3844925" algn="l"/>
                <a:tab pos="7036434" algn="l"/>
              </a:tabLst>
            </a:pPr>
            <a:r>
              <a:rPr u="none" spc="180" dirty="0">
                <a:solidFill>
                  <a:srgbClr val="FF0000"/>
                </a:solidFill>
              </a:rPr>
              <a:t>We</a:t>
            </a:r>
            <a:r>
              <a:rPr u="none" spc="185" dirty="0">
                <a:solidFill>
                  <a:srgbClr val="FF0000"/>
                </a:solidFill>
              </a:rPr>
              <a:t>b</a:t>
            </a:r>
            <a:r>
              <a:rPr u="none" spc="190" dirty="0">
                <a:solidFill>
                  <a:srgbClr val="FF0000"/>
                </a:solidFill>
              </a:rPr>
              <a:t>s</a:t>
            </a:r>
            <a:r>
              <a:rPr u="none" spc="185" dirty="0">
                <a:solidFill>
                  <a:srgbClr val="FF0000"/>
                </a:solidFill>
              </a:rPr>
              <a:t>i</a:t>
            </a:r>
            <a:r>
              <a:rPr u="none" spc="175" dirty="0">
                <a:solidFill>
                  <a:srgbClr val="FF0000"/>
                </a:solidFill>
              </a:rPr>
              <a:t>t</a:t>
            </a:r>
            <a:r>
              <a:rPr u="none" spc="-5" dirty="0">
                <a:solidFill>
                  <a:srgbClr val="FF0000"/>
                </a:solidFill>
              </a:rPr>
              <a:t>e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180" dirty="0">
                <a:solidFill>
                  <a:srgbClr val="FF0000"/>
                </a:solidFill>
              </a:rPr>
              <a:t>UR</a:t>
            </a:r>
            <a:r>
              <a:rPr u="none" spc="190" dirty="0">
                <a:solidFill>
                  <a:srgbClr val="FF0000"/>
                </a:solidFill>
              </a:rPr>
              <a:t>L</a:t>
            </a:r>
            <a:r>
              <a:rPr u="none" spc="175" dirty="0">
                <a:solidFill>
                  <a:srgbClr val="FF0000"/>
                </a:solidFill>
              </a:rPr>
              <a:t>’</a:t>
            </a:r>
            <a:r>
              <a:rPr u="none" spc="-5" dirty="0">
                <a:solidFill>
                  <a:srgbClr val="FF0000"/>
                </a:solidFill>
              </a:rPr>
              <a:t>s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175" dirty="0">
                <a:solidFill>
                  <a:srgbClr val="FF0000"/>
                </a:solidFill>
              </a:rPr>
              <a:t>f</a:t>
            </a:r>
            <a:r>
              <a:rPr u="none" spc="195" dirty="0">
                <a:solidFill>
                  <a:srgbClr val="FF0000"/>
                </a:solidFill>
              </a:rPr>
              <a:t>o</a:t>
            </a:r>
            <a:r>
              <a:rPr u="none" spc="-5" dirty="0">
                <a:solidFill>
                  <a:srgbClr val="FF0000"/>
                </a:solidFill>
              </a:rPr>
              <a:t>r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180" dirty="0">
                <a:solidFill>
                  <a:srgbClr val="FF0000"/>
                </a:solidFill>
              </a:rPr>
              <a:t>We</a:t>
            </a:r>
            <a:r>
              <a:rPr u="none" spc="210" dirty="0">
                <a:solidFill>
                  <a:srgbClr val="FF0000"/>
                </a:solidFill>
              </a:rPr>
              <a:t>b</a:t>
            </a:r>
            <a:r>
              <a:rPr u="none" spc="175" dirty="0">
                <a:solidFill>
                  <a:srgbClr val="FF0000"/>
                </a:solidFill>
              </a:rPr>
              <a:t>-</a:t>
            </a:r>
            <a:r>
              <a:rPr u="none" spc="185" dirty="0">
                <a:solidFill>
                  <a:srgbClr val="FF0000"/>
                </a:solidFill>
              </a:rPr>
              <a:t>S</a:t>
            </a:r>
            <a:r>
              <a:rPr u="none" spc="180" dirty="0">
                <a:solidFill>
                  <a:srgbClr val="FF0000"/>
                </a:solidFill>
              </a:rPr>
              <a:t>cr</a:t>
            </a:r>
            <a:r>
              <a:rPr u="none" spc="195" dirty="0">
                <a:solidFill>
                  <a:srgbClr val="FF0000"/>
                </a:solidFill>
              </a:rPr>
              <a:t>a</a:t>
            </a:r>
            <a:r>
              <a:rPr u="none" spc="185" dirty="0">
                <a:solidFill>
                  <a:srgbClr val="FF0000"/>
                </a:solidFill>
              </a:rPr>
              <a:t>ppin</a:t>
            </a:r>
            <a:r>
              <a:rPr u="none" spc="-5" dirty="0">
                <a:solidFill>
                  <a:srgbClr val="FF0000"/>
                </a:solidFill>
              </a:rPr>
              <a:t>g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-5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702" y="970026"/>
            <a:ext cx="10186035" cy="16959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lang="en-IN" sz="1100" dirty="0">
                <a:latin typeface="Times New Roman"/>
                <a:cs typeface="Times New Roman"/>
              </a:rPr>
              <a:t>https://www.flipkart.com/search?q=geyser&amp;otracker=search&amp;otracker1=search&amp;marketplace=FLIPKART&amp;as-show=on&amp;as=off&amp;as-pos=1&amp;as-type=HISTORY&amp;sort=popularity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AAFFE-4F66-0FBB-6CA9-660100B2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3" y="1345289"/>
            <a:ext cx="9593127" cy="4902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09" y="251917"/>
            <a:ext cx="48285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5205" algn="l"/>
                <a:tab pos="2001520" algn="l"/>
                <a:tab pos="3086100" algn="l"/>
                <a:tab pos="4679950" algn="l"/>
              </a:tabLst>
            </a:pPr>
            <a:r>
              <a:rPr u="none" spc="180" dirty="0">
                <a:solidFill>
                  <a:srgbClr val="FF0000"/>
                </a:solidFill>
              </a:rPr>
              <a:t>R</a:t>
            </a:r>
            <a:r>
              <a:rPr u="none" spc="195" dirty="0">
                <a:solidFill>
                  <a:srgbClr val="FF0000"/>
                </a:solidFill>
              </a:rPr>
              <a:t>a</a:t>
            </a:r>
            <a:r>
              <a:rPr u="none" spc="-5" dirty="0">
                <a:solidFill>
                  <a:srgbClr val="FF0000"/>
                </a:solidFill>
              </a:rPr>
              <a:t>w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185" dirty="0">
                <a:solidFill>
                  <a:srgbClr val="FF0000"/>
                </a:solidFill>
              </a:rPr>
              <a:t>d</a:t>
            </a:r>
            <a:r>
              <a:rPr u="none" spc="195" dirty="0">
                <a:solidFill>
                  <a:srgbClr val="FF0000"/>
                </a:solidFill>
              </a:rPr>
              <a:t>a</a:t>
            </a:r>
            <a:r>
              <a:rPr u="none" spc="175" dirty="0">
                <a:solidFill>
                  <a:srgbClr val="FF0000"/>
                </a:solidFill>
              </a:rPr>
              <a:t>t</a:t>
            </a:r>
            <a:r>
              <a:rPr u="none" spc="-5" dirty="0">
                <a:solidFill>
                  <a:srgbClr val="FF0000"/>
                </a:solidFill>
              </a:rPr>
              <a:t>a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175" dirty="0">
                <a:solidFill>
                  <a:srgbClr val="FF0000"/>
                </a:solidFill>
              </a:rPr>
              <a:t>f</a:t>
            </a:r>
            <a:r>
              <a:rPr u="none" spc="180" dirty="0">
                <a:solidFill>
                  <a:srgbClr val="FF0000"/>
                </a:solidFill>
              </a:rPr>
              <a:t>r</a:t>
            </a:r>
            <a:r>
              <a:rPr u="none" spc="195" dirty="0">
                <a:solidFill>
                  <a:srgbClr val="FF0000"/>
                </a:solidFill>
              </a:rPr>
              <a:t>o</a:t>
            </a:r>
            <a:r>
              <a:rPr u="none" spc="-5" dirty="0">
                <a:solidFill>
                  <a:srgbClr val="FF0000"/>
                </a:solidFill>
              </a:rPr>
              <a:t>m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229" dirty="0">
                <a:solidFill>
                  <a:srgbClr val="FF0000"/>
                </a:solidFill>
              </a:rPr>
              <a:t>w</a:t>
            </a:r>
            <a:r>
              <a:rPr u="none" spc="180" dirty="0">
                <a:solidFill>
                  <a:srgbClr val="FF0000"/>
                </a:solidFill>
              </a:rPr>
              <a:t>e</a:t>
            </a:r>
            <a:r>
              <a:rPr u="none" spc="185" dirty="0">
                <a:solidFill>
                  <a:srgbClr val="FF0000"/>
                </a:solidFill>
              </a:rPr>
              <a:t>b</a:t>
            </a:r>
            <a:r>
              <a:rPr u="none" spc="190" dirty="0">
                <a:solidFill>
                  <a:srgbClr val="FF0000"/>
                </a:solidFill>
              </a:rPr>
              <a:t>s</a:t>
            </a:r>
            <a:r>
              <a:rPr u="none" spc="185" dirty="0">
                <a:solidFill>
                  <a:srgbClr val="FF0000"/>
                </a:solidFill>
              </a:rPr>
              <a:t>i</a:t>
            </a:r>
            <a:r>
              <a:rPr u="none" spc="175" dirty="0">
                <a:solidFill>
                  <a:srgbClr val="FF0000"/>
                </a:solidFill>
              </a:rPr>
              <a:t>t</a:t>
            </a:r>
            <a:r>
              <a:rPr u="none" spc="-5" dirty="0">
                <a:solidFill>
                  <a:srgbClr val="FF0000"/>
                </a:solidFill>
              </a:rPr>
              <a:t>e</a:t>
            </a:r>
            <a:r>
              <a:rPr lang="en-IN" u="none" spc="-5" dirty="0">
                <a:solidFill>
                  <a:srgbClr val="FF0000"/>
                </a:solidFill>
              </a:rPr>
              <a:t>:</a:t>
            </a:r>
            <a:endParaRPr u="none"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292" y="6118047"/>
            <a:ext cx="623610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Insights</a:t>
            </a:r>
            <a:r>
              <a:rPr sz="2000" b="1" spc="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sz="2000" b="1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lang="en-IN" spc="5" dirty="0">
                <a:latin typeface="Times New Roman"/>
                <a:cs typeface="Times New Roman"/>
              </a:rPr>
              <a:t>1152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rows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9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Raw</a:t>
            </a:r>
            <a:r>
              <a:rPr sz="1800" dirty="0">
                <a:latin typeface="Times New Roman"/>
                <a:cs typeface="Times New Roman"/>
              </a:rPr>
              <a:t> data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C7092-45E2-200D-4D14-810E3EDBB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" t="1049" r="18613" b="-835"/>
          <a:stretch/>
        </p:blipFill>
        <p:spPr>
          <a:xfrm>
            <a:off x="914400" y="855553"/>
            <a:ext cx="9601199" cy="5038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165" y="685550"/>
            <a:ext cx="42551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055" algn="l"/>
                <a:tab pos="2959735" algn="l"/>
                <a:tab pos="4143375" algn="l"/>
              </a:tabLst>
            </a:pPr>
            <a:r>
              <a:rPr u="none" spc="180" dirty="0">
                <a:solidFill>
                  <a:srgbClr val="FF0000"/>
                </a:solidFill>
              </a:rPr>
              <a:t>D</a:t>
            </a:r>
            <a:r>
              <a:rPr u="none" spc="195" dirty="0">
                <a:solidFill>
                  <a:srgbClr val="FF0000"/>
                </a:solidFill>
              </a:rPr>
              <a:t>a</a:t>
            </a:r>
            <a:r>
              <a:rPr u="none" spc="175" dirty="0">
                <a:solidFill>
                  <a:srgbClr val="FF0000"/>
                </a:solidFill>
              </a:rPr>
              <a:t>t</a:t>
            </a:r>
            <a:r>
              <a:rPr u="none" spc="-5" dirty="0">
                <a:solidFill>
                  <a:srgbClr val="FF0000"/>
                </a:solidFill>
              </a:rPr>
              <a:t>a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180" dirty="0">
                <a:solidFill>
                  <a:srgbClr val="FF0000"/>
                </a:solidFill>
              </a:rPr>
              <a:t>Cle</a:t>
            </a:r>
            <a:r>
              <a:rPr u="none" spc="195" dirty="0">
                <a:solidFill>
                  <a:srgbClr val="FF0000"/>
                </a:solidFill>
              </a:rPr>
              <a:t>a</a:t>
            </a:r>
            <a:r>
              <a:rPr u="none" spc="185" dirty="0">
                <a:solidFill>
                  <a:srgbClr val="FF0000"/>
                </a:solidFill>
              </a:rPr>
              <a:t>n</a:t>
            </a:r>
            <a:r>
              <a:rPr u="none" spc="180" dirty="0">
                <a:solidFill>
                  <a:srgbClr val="FF0000"/>
                </a:solidFill>
              </a:rPr>
              <a:t>i</a:t>
            </a:r>
            <a:r>
              <a:rPr u="none" spc="185" dirty="0">
                <a:solidFill>
                  <a:srgbClr val="FF0000"/>
                </a:solidFill>
              </a:rPr>
              <a:t>n</a:t>
            </a:r>
            <a:r>
              <a:rPr u="none" spc="-5" dirty="0">
                <a:solidFill>
                  <a:srgbClr val="FF0000"/>
                </a:solidFill>
              </a:rPr>
              <a:t>g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u="none" spc="185" dirty="0">
                <a:solidFill>
                  <a:srgbClr val="FF0000"/>
                </a:solidFill>
              </a:rPr>
              <a:t>S</a:t>
            </a:r>
            <a:r>
              <a:rPr u="none" spc="175" dirty="0">
                <a:solidFill>
                  <a:srgbClr val="FF0000"/>
                </a:solidFill>
              </a:rPr>
              <a:t>t</a:t>
            </a:r>
            <a:r>
              <a:rPr u="none" spc="180" dirty="0">
                <a:solidFill>
                  <a:srgbClr val="FF0000"/>
                </a:solidFill>
              </a:rPr>
              <a:t>e</a:t>
            </a:r>
            <a:r>
              <a:rPr u="none" spc="185" dirty="0">
                <a:solidFill>
                  <a:srgbClr val="FF0000"/>
                </a:solidFill>
              </a:rPr>
              <a:t>p</a:t>
            </a:r>
            <a:r>
              <a:rPr u="none" spc="-5" dirty="0">
                <a:solidFill>
                  <a:srgbClr val="FF0000"/>
                </a:solidFill>
              </a:rPr>
              <a:t>s</a:t>
            </a:r>
            <a:r>
              <a:rPr u="none" dirty="0">
                <a:solidFill>
                  <a:srgbClr val="FF0000"/>
                </a:solidFill>
              </a:rPr>
              <a:t>	</a:t>
            </a:r>
            <a:r>
              <a:rPr sz="2800" u="none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197995"/>
            <a:ext cx="9982201" cy="1934312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25"/>
              </a:spcBef>
              <a:buClr>
                <a:srgbClr val="1F3863"/>
              </a:buClr>
              <a:buSzPct val="75000"/>
              <a:tabLst>
                <a:tab pos="356870" algn="l"/>
                <a:tab pos="35750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50000"/>
              </a:lnSpc>
              <a:spcBef>
                <a:spcPts val="95"/>
              </a:spcBef>
              <a:buClr>
                <a:srgbClr val="1F3863"/>
              </a:buClr>
              <a:buSzPct val="75000"/>
              <a:buFont typeface="Wingdings"/>
              <a:buChar char=""/>
              <a:tabLst>
                <a:tab pos="356870" algn="l"/>
                <a:tab pos="357505" algn="l"/>
              </a:tabLst>
            </a:pPr>
            <a:r>
              <a:rPr lang="en-US" sz="2000" spc="-25" dirty="0">
                <a:latin typeface="Times New Roman"/>
                <a:cs typeface="Times New Roman"/>
              </a:rPr>
              <a:t>We</a:t>
            </a:r>
            <a:r>
              <a:rPr lang="en-US" sz="2000" spc="210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have</a:t>
            </a:r>
            <a:r>
              <a:rPr lang="en-US" sz="2000" spc="22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latin typeface="Times New Roman"/>
                <a:cs typeface="Times New Roman"/>
              </a:rPr>
              <a:t>segregated</a:t>
            </a:r>
            <a:r>
              <a:rPr lang="en-US" sz="2000" spc="170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values</a:t>
            </a:r>
            <a:r>
              <a:rPr lang="en-US" sz="2000" spc="175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as</a:t>
            </a:r>
            <a:r>
              <a:rPr lang="en-US" sz="2000" spc="200" dirty="0">
                <a:latin typeface="Times New Roman"/>
                <a:cs typeface="Times New Roman"/>
              </a:rPr>
              <a:t> </a:t>
            </a:r>
            <a:r>
              <a:rPr lang="en-US" sz="2000" spc="100" dirty="0">
                <a:latin typeface="Times New Roman"/>
                <a:cs typeface="Times New Roman"/>
              </a:rPr>
              <a:t>required.</a:t>
            </a:r>
            <a:endParaRPr lang="en-US"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50000"/>
              </a:lnSpc>
              <a:spcBef>
                <a:spcPts val="720"/>
              </a:spcBef>
              <a:buClr>
                <a:srgbClr val="1F3863"/>
              </a:buClr>
              <a:buSzPct val="75000"/>
              <a:buFont typeface="Wingdings"/>
              <a:buChar char=""/>
              <a:tabLst>
                <a:tab pos="356870" algn="l"/>
                <a:tab pos="357505" algn="l"/>
                <a:tab pos="2633980" algn="l"/>
              </a:tabLst>
            </a:pPr>
            <a:r>
              <a:rPr sz="2000" spc="95" dirty="0">
                <a:latin typeface="Times New Roman"/>
                <a:cs typeface="Times New Roman"/>
              </a:rPr>
              <a:t>Updated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datatypes</a:t>
            </a:r>
            <a:r>
              <a:rPr lang="en-US" sz="2000" spc="9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of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columns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into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required.</a:t>
            </a:r>
            <a:endParaRPr lang="en-IN" sz="2000" spc="1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50000"/>
              </a:lnSpc>
              <a:spcBef>
                <a:spcPts val="720"/>
              </a:spcBef>
              <a:buClr>
                <a:srgbClr val="1F3863"/>
              </a:buClr>
              <a:buSzPct val="75000"/>
              <a:buFont typeface="Wingdings"/>
              <a:buChar char=""/>
              <a:tabLst>
                <a:tab pos="356870" algn="l"/>
                <a:tab pos="357505" algn="l"/>
                <a:tab pos="2633980" algn="l"/>
              </a:tabLst>
            </a:pPr>
            <a:r>
              <a:rPr lang="en-IN" sz="2000" spc="100" dirty="0">
                <a:latin typeface="Times New Roman"/>
                <a:cs typeface="Times New Roman"/>
              </a:rPr>
              <a:t>We have gone through some special characters.</a:t>
            </a:r>
            <a:endParaRPr lang="en-US" sz="2000" spc="100" dirty="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94E48-7744-4A9E-ED0C-CC94C0051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" r="5511"/>
          <a:stretch/>
        </p:blipFill>
        <p:spPr>
          <a:xfrm>
            <a:off x="1219200" y="3809999"/>
            <a:ext cx="3200400" cy="17704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41310B-C920-6B56-573A-2DDC11AA48E9}"/>
              </a:ext>
            </a:extLst>
          </p:cNvPr>
          <p:cNvSpPr/>
          <p:nvPr/>
        </p:nvSpPr>
        <p:spPr>
          <a:xfrm>
            <a:off x="5334000" y="44196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9AB91-EEE4-9785-2C05-42138871D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5471" r="6020" b="3286"/>
          <a:stretch/>
        </p:blipFill>
        <p:spPr>
          <a:xfrm>
            <a:off x="7391400" y="3750727"/>
            <a:ext cx="3657600" cy="17454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42" y="429895"/>
            <a:ext cx="4544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6105" algn="l"/>
              </a:tabLst>
            </a:pPr>
            <a:r>
              <a:rPr sz="3600" u="none" spc="175" dirty="0">
                <a:solidFill>
                  <a:srgbClr val="FF0000"/>
                </a:solidFill>
              </a:rPr>
              <a:t>C</a:t>
            </a:r>
            <a:r>
              <a:rPr sz="3600" u="none" spc="190" dirty="0">
                <a:solidFill>
                  <a:srgbClr val="FF0000"/>
                </a:solidFill>
              </a:rPr>
              <a:t>l</a:t>
            </a:r>
            <a:r>
              <a:rPr sz="3600" u="none" spc="195" dirty="0">
                <a:solidFill>
                  <a:srgbClr val="FF0000"/>
                </a:solidFill>
              </a:rPr>
              <a:t>e</a:t>
            </a:r>
            <a:r>
              <a:rPr sz="3600" u="none" spc="185" dirty="0">
                <a:solidFill>
                  <a:srgbClr val="FF0000"/>
                </a:solidFill>
              </a:rPr>
              <a:t>a</a:t>
            </a:r>
            <a:r>
              <a:rPr sz="3600" u="none" spc="175" dirty="0">
                <a:solidFill>
                  <a:srgbClr val="FF0000"/>
                </a:solidFill>
              </a:rPr>
              <a:t>n</a:t>
            </a:r>
            <a:r>
              <a:rPr sz="3600" u="none" spc="195" dirty="0">
                <a:solidFill>
                  <a:srgbClr val="FF0000"/>
                </a:solidFill>
              </a:rPr>
              <a:t>e</a:t>
            </a:r>
            <a:r>
              <a:rPr sz="3600" u="none" spc="-5" dirty="0">
                <a:solidFill>
                  <a:srgbClr val="FF0000"/>
                </a:solidFill>
              </a:rPr>
              <a:t>d</a:t>
            </a:r>
            <a:r>
              <a:rPr sz="3600" u="none" spc="425" dirty="0">
                <a:solidFill>
                  <a:srgbClr val="FF0000"/>
                </a:solidFill>
              </a:rPr>
              <a:t> </a:t>
            </a:r>
            <a:r>
              <a:rPr sz="3600" u="none" spc="175" dirty="0">
                <a:solidFill>
                  <a:srgbClr val="FF0000"/>
                </a:solidFill>
              </a:rPr>
              <a:t>D</a:t>
            </a:r>
            <a:r>
              <a:rPr sz="3600" u="none" spc="185" dirty="0">
                <a:solidFill>
                  <a:srgbClr val="FF0000"/>
                </a:solidFill>
              </a:rPr>
              <a:t>a</a:t>
            </a:r>
            <a:r>
              <a:rPr sz="3600" u="none" spc="190" dirty="0">
                <a:solidFill>
                  <a:srgbClr val="FF0000"/>
                </a:solidFill>
              </a:rPr>
              <a:t>t</a:t>
            </a:r>
            <a:r>
              <a:rPr sz="3600" u="none" spc="185" dirty="0">
                <a:solidFill>
                  <a:srgbClr val="FF0000"/>
                </a:solidFill>
              </a:rPr>
              <a:t>a</a:t>
            </a:r>
            <a:r>
              <a:rPr sz="3600" u="none" spc="190" dirty="0">
                <a:solidFill>
                  <a:srgbClr val="FF0000"/>
                </a:solidFill>
              </a:rPr>
              <a:t>f</a:t>
            </a:r>
            <a:r>
              <a:rPr sz="3600" u="none" spc="195" dirty="0">
                <a:solidFill>
                  <a:srgbClr val="FF0000"/>
                </a:solidFill>
              </a:rPr>
              <a:t>r</a:t>
            </a:r>
            <a:r>
              <a:rPr sz="3600" u="none" spc="185" dirty="0">
                <a:solidFill>
                  <a:srgbClr val="FF0000"/>
                </a:solidFill>
              </a:rPr>
              <a:t>a</a:t>
            </a:r>
            <a:r>
              <a:rPr sz="3600" u="none" spc="190" dirty="0">
                <a:solidFill>
                  <a:srgbClr val="FF0000"/>
                </a:solidFill>
              </a:rPr>
              <a:t>m</a:t>
            </a:r>
            <a:r>
              <a:rPr sz="3600" u="none" dirty="0">
                <a:solidFill>
                  <a:srgbClr val="FF0000"/>
                </a:solidFill>
              </a:rPr>
              <a:t>e	</a:t>
            </a:r>
            <a:r>
              <a:rPr u="none" spc="-5" dirty="0">
                <a:solidFill>
                  <a:srgbClr val="FF0000"/>
                </a:solidFill>
              </a:rPr>
              <a:t>:</a:t>
            </a:r>
            <a:endParaRPr sz="3600" u="none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2FC9F-61CD-3CC8-EE89-B33EB200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219200"/>
            <a:ext cx="9982200" cy="5001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444</Words>
  <Application>Microsoft Office PowerPoint</Application>
  <PresentationFormat>Widescreen</PresentationFormat>
  <Paragraphs>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Söhne</vt:lpstr>
      <vt:lpstr>Times New Roman</vt:lpstr>
      <vt:lpstr>Wingdings</vt:lpstr>
      <vt:lpstr>Office Theme</vt:lpstr>
      <vt:lpstr>Price Analysis on Geysers based on Ratings and Features</vt:lpstr>
      <vt:lpstr>About us</vt:lpstr>
      <vt:lpstr>Contents :</vt:lpstr>
      <vt:lpstr>PowerPoint Presentation</vt:lpstr>
      <vt:lpstr>Libraries Used:</vt:lpstr>
      <vt:lpstr>Website URL’s for Web-Scrapping :</vt:lpstr>
      <vt:lpstr>Raw data from website:</vt:lpstr>
      <vt:lpstr>Data Cleaning Steps :</vt:lpstr>
      <vt:lpstr>Cleaned Dataframe :</vt:lpstr>
      <vt:lpstr>Data Visualization :</vt:lpstr>
      <vt:lpstr>Different type’s of Geyser products by Brands</vt:lpstr>
      <vt:lpstr>PowerPoint Presentation</vt:lpstr>
      <vt:lpstr>PowerPoint Presentation</vt:lpstr>
      <vt:lpstr>Price Analysis by Litres </vt:lpstr>
      <vt:lpstr>Model types available in each brand</vt:lpstr>
      <vt:lpstr>PowerPoint Presentation</vt:lpstr>
      <vt:lpstr>Heat Map</vt:lpstr>
      <vt:lpstr>Challenges faced :</vt:lpstr>
      <vt:lpstr>I BUY?</vt:lpstr>
      <vt:lpstr>Conclusion :</vt:lpstr>
      <vt:lpstr>PowerPoint Presentation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Analysis on AC’s based on Ratings and Features</dc:title>
  <dc:creator>GURU CHARAN</dc:creator>
  <cp:lastModifiedBy>1.80E+11</cp:lastModifiedBy>
  <cp:revision>12</cp:revision>
  <dcterms:created xsi:type="dcterms:W3CDTF">2023-08-31T12:31:09Z</dcterms:created>
  <dcterms:modified xsi:type="dcterms:W3CDTF">2024-01-22T13:40:13Z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2023-08-31T00:00:00Z</vt:filetime>
  </property>
</Properties>
</file>