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0" r:id="rId4"/>
    <p:sldId id="271" r:id="rId5"/>
    <p:sldId id="276" r:id="rId6"/>
    <p:sldId id="272" r:id="rId7"/>
    <p:sldId id="273" r:id="rId8"/>
    <p:sldId id="277" r:id="rId9"/>
    <p:sldId id="258" r:id="rId10"/>
    <p:sldId id="278" r:id="rId11"/>
    <p:sldId id="259" r:id="rId12"/>
    <p:sldId id="260" r:id="rId13"/>
    <p:sldId id="261" r:id="rId14"/>
    <p:sldId id="279" r:id="rId15"/>
    <p:sldId id="262" r:id="rId16"/>
    <p:sldId id="263" r:id="rId17"/>
    <p:sldId id="264" r:id="rId18"/>
    <p:sldId id="268" r:id="rId19"/>
    <p:sldId id="280" r:id="rId20"/>
    <p:sldId id="265" r:id="rId21"/>
    <p:sldId id="256" r:id="rId22"/>
    <p:sldId id="266" r:id="rId23"/>
    <p:sldId id="267" r:id="rId24"/>
    <p:sldId id="284" r:id="rId25"/>
    <p:sldId id="285" r:id="rId26"/>
    <p:sldId id="286" r:id="rId27"/>
    <p:sldId id="281" r:id="rId28"/>
    <p:sldId id="282"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9A1170-701C-4C31-B563-99A077F1728F}"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A1170-701C-4C31-B563-99A077F1728F}"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9A1170-701C-4C31-B563-99A077F1728F}"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9A1170-701C-4C31-B563-99A077F1728F}" type="datetimeFigureOut">
              <a:rPr lang="en-US" smtClean="0"/>
              <a:pPr/>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9A1170-701C-4C31-B563-99A077F1728F}" type="datetimeFigureOut">
              <a:rPr lang="en-US" smtClean="0"/>
              <a:pPr/>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A1170-701C-4C31-B563-99A077F1728F}" type="datetimeFigureOut">
              <a:rPr lang="en-US" smtClean="0"/>
              <a:pPr/>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1170-701C-4C31-B563-99A077F1728F}"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9A1170-701C-4C31-B563-99A077F1728F}"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A77C9-6A2B-4E51-A6D0-FC215DEEBA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A1170-701C-4C31-B563-99A077F1728F}" type="datetimeFigureOut">
              <a:rPr lang="en-US" smtClean="0"/>
              <a:pPr/>
              <a:t>8/2/2019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A77C9-6A2B-4E51-A6D0-FC215DEEBA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ritecore-poc-ui.herokuapp.com/" TargetMode="External"/><Relationship Id="rId2" Type="http://schemas.openxmlformats.org/officeDocument/2006/relationships/hyperlink" Target="https://reactjs-poc-ui-master.herokuapp.com/log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Home Screen</a:t>
            </a:r>
            <a:endParaRPr lang="en-US" dirty="0"/>
          </a:p>
        </p:txBody>
      </p:sp>
      <p:pic>
        <p:nvPicPr>
          <p:cNvPr id="3" name="Picture 2"/>
          <p:cNvPicPr>
            <a:picLocks noChangeAspect="1" noChangeArrowheads="1"/>
          </p:cNvPicPr>
          <p:nvPr/>
        </p:nvPicPr>
        <p:blipFill>
          <a:blip r:embed="rId2"/>
          <a:srcRect/>
          <a:stretch>
            <a:fillRect/>
          </a:stretch>
        </p:blipFill>
        <p:spPr bwMode="auto">
          <a:xfrm>
            <a:off x="244475" y="1457325"/>
            <a:ext cx="8655050"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showing app highlights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932367"/>
            <a:ext cx="8229600" cy="3861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Create Risk Type screen</a:t>
            </a:r>
            <a:endParaRPr lang="en-US" dirty="0"/>
          </a:p>
        </p:txBody>
      </p:sp>
      <p:sp>
        <p:nvSpPr>
          <p:cNvPr id="3" name="Content Placeholder 2"/>
          <p:cNvSpPr>
            <a:spLocks noGrp="1"/>
          </p:cNvSpPr>
          <p:nvPr>
            <p:ph idx="1"/>
          </p:nvPr>
        </p:nvSpPr>
        <p:spPr/>
        <p:txBody>
          <a:bodyPr/>
          <a:lstStyle/>
          <a:p>
            <a:r>
              <a:rPr lang="en-US" dirty="0"/>
              <a:t>Admin User can define Risk types.</a:t>
            </a:r>
          </a:p>
          <a:p>
            <a:r>
              <a:rPr lang="en-US" dirty="0" smtClean="0"/>
              <a:t>User Enters Risk type name and description.</a:t>
            </a:r>
          </a:p>
          <a:p>
            <a:r>
              <a:rPr lang="en-US" dirty="0"/>
              <a:t>Click Add Risk Type Field button to define Risk type fields.</a:t>
            </a:r>
          </a:p>
          <a:p>
            <a:r>
              <a:rPr lang="en-US" dirty="0"/>
              <a:t>Post Risk type after adding / editing Risk type fields.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Create Risk Type Image</a:t>
            </a:r>
            <a:endParaRPr lang="en-US" dirty="0"/>
          </a:p>
        </p:txBody>
      </p:sp>
      <p:pic>
        <p:nvPicPr>
          <p:cNvPr id="2050" name="Picture 2"/>
          <p:cNvPicPr>
            <a:picLocks noChangeAspect="1" noChangeArrowheads="1"/>
          </p:cNvPicPr>
          <p:nvPr/>
        </p:nvPicPr>
        <p:blipFill>
          <a:blip r:embed="rId2"/>
          <a:srcRect/>
          <a:stretch>
            <a:fillRect/>
          </a:stretch>
        </p:blipFill>
        <p:spPr bwMode="auto">
          <a:xfrm>
            <a:off x="238125" y="1273175"/>
            <a:ext cx="86677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Risk Type Data posted to server</a:t>
            </a:r>
            <a:endParaRPr lang="en-US" dirty="0"/>
          </a:p>
        </p:txBody>
      </p:sp>
      <p:pic>
        <p:nvPicPr>
          <p:cNvPr id="4" name="Picture 2"/>
          <p:cNvPicPr>
            <a:picLocks noChangeAspect="1" noChangeArrowheads="1"/>
          </p:cNvPicPr>
          <p:nvPr/>
        </p:nvPicPr>
        <p:blipFill>
          <a:blip r:embed="rId2"/>
          <a:srcRect/>
          <a:stretch>
            <a:fillRect/>
          </a:stretch>
        </p:blipFill>
        <p:spPr bwMode="auto">
          <a:xfrm>
            <a:off x="460375" y="1136650"/>
            <a:ext cx="8223250" cy="768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RiskType shows Success	</a:t>
            </a:r>
            <a:endParaRPr lang="en-US" dirty="0"/>
          </a:p>
        </p:txBody>
      </p:sp>
      <p:pic>
        <p:nvPicPr>
          <p:cNvPr id="7" name="Content Placeholder 6" descr="CreateRiskType_Success.jpg"/>
          <p:cNvPicPr>
            <a:picLocks noGrp="1" noChangeAspect="1"/>
          </p:cNvPicPr>
          <p:nvPr>
            <p:ph idx="1"/>
          </p:nvPr>
        </p:nvPicPr>
        <p:blipFill>
          <a:blip r:embed="rId2"/>
          <a:stretch>
            <a:fillRect/>
          </a:stretch>
        </p:blipFill>
        <p:spPr>
          <a:xfrm>
            <a:off x="457200" y="1828390"/>
            <a:ext cx="8229600" cy="4069582"/>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Create Risk Instance screen.</a:t>
            </a:r>
            <a:endParaRPr lang="en-US" dirty="0"/>
          </a:p>
        </p:txBody>
      </p:sp>
      <p:sp>
        <p:nvSpPr>
          <p:cNvPr id="3" name="Content Placeholder 2"/>
          <p:cNvSpPr>
            <a:spLocks noGrp="1"/>
          </p:cNvSpPr>
          <p:nvPr>
            <p:ph idx="1"/>
          </p:nvPr>
        </p:nvSpPr>
        <p:spPr/>
        <p:txBody>
          <a:bodyPr/>
          <a:lstStyle/>
          <a:p>
            <a:r>
              <a:rPr lang="en-US" dirty="0"/>
              <a:t>User can create Risk Instance based on Risk types.</a:t>
            </a:r>
          </a:p>
          <a:p>
            <a:r>
              <a:rPr lang="en-US" dirty="0"/>
              <a:t>Select appropriate Risk Type from dropdown box.</a:t>
            </a:r>
          </a:p>
          <a:p>
            <a:r>
              <a:rPr lang="en-US" dirty="0"/>
              <a:t>Fill up all Risk Instance fields and submit form.</a:t>
            </a:r>
          </a:p>
          <a:p>
            <a:r>
              <a:rPr lang="en-US" dirty="0"/>
              <a:t>Admin user can define Risk Types.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Screen showing field validation errors</a:t>
            </a:r>
            <a:endParaRPr lang="en-US" dirty="0"/>
          </a:p>
        </p:txBody>
      </p:sp>
      <p:pic>
        <p:nvPicPr>
          <p:cNvPr id="3074" name="Picture 2"/>
          <p:cNvPicPr>
            <a:picLocks noChangeAspect="1" noChangeArrowheads="1"/>
          </p:cNvPicPr>
          <p:nvPr/>
        </p:nvPicPr>
        <p:blipFill>
          <a:blip r:embed="rId2"/>
          <a:srcRect/>
          <a:stretch>
            <a:fillRect/>
          </a:stretch>
        </p:blipFill>
        <p:spPr bwMode="auto">
          <a:xfrm>
            <a:off x="244475" y="1254125"/>
            <a:ext cx="8655050" cy="434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Submit when validation succeed</a:t>
            </a:r>
            <a:endParaRPr lang="en-US" dirty="0"/>
          </a:p>
        </p:txBody>
      </p:sp>
      <p:pic>
        <p:nvPicPr>
          <p:cNvPr id="4099" name="Picture 3"/>
          <p:cNvPicPr>
            <a:picLocks noChangeAspect="1" noChangeArrowheads="1"/>
          </p:cNvPicPr>
          <p:nvPr/>
        </p:nvPicPr>
        <p:blipFill>
          <a:blip r:embed="rId2"/>
          <a:srcRect/>
          <a:stretch>
            <a:fillRect/>
          </a:stretch>
        </p:blipFill>
        <p:spPr bwMode="auto">
          <a:xfrm>
            <a:off x="238125" y="1273175"/>
            <a:ext cx="86677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Posting Risk Instance data to server</a:t>
            </a:r>
            <a:endParaRPr lang="en-US" dirty="0"/>
          </a:p>
        </p:txBody>
      </p:sp>
      <p:pic>
        <p:nvPicPr>
          <p:cNvPr id="6146" name="Picture 2"/>
          <p:cNvPicPr>
            <a:picLocks noChangeAspect="1" noChangeArrowheads="1"/>
          </p:cNvPicPr>
          <p:nvPr/>
        </p:nvPicPr>
        <p:blipFill>
          <a:blip r:embed="rId2"/>
          <a:srcRect/>
          <a:stretch>
            <a:fillRect/>
          </a:stretch>
        </p:blipFill>
        <p:spPr bwMode="auto">
          <a:xfrm>
            <a:off x="574675" y="1371600"/>
            <a:ext cx="7994650" cy="42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Risk Instance showing success	</a:t>
            </a:r>
            <a:endParaRPr lang="en-US" dirty="0"/>
          </a:p>
        </p:txBody>
      </p:sp>
      <p:pic>
        <p:nvPicPr>
          <p:cNvPr id="4" name="Content Placeholder 3" descr="CreateRiskInstance_Success.jpg"/>
          <p:cNvPicPr>
            <a:picLocks noGrp="1" noChangeAspect="1"/>
          </p:cNvPicPr>
          <p:nvPr>
            <p:ph idx="1"/>
          </p:nvPr>
        </p:nvPicPr>
        <p:blipFill>
          <a:blip r:embed="rId2"/>
          <a:stretch>
            <a:fillRect/>
          </a:stretch>
        </p:blipFill>
        <p:spPr>
          <a:xfrm>
            <a:off x="457200" y="1741926"/>
            <a:ext cx="8229600" cy="4242511"/>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ReactJS</a:t>
            </a:r>
            <a:r>
              <a:rPr lang="en-US" dirty="0" smtClean="0"/>
              <a:t> </a:t>
            </a:r>
            <a:r>
              <a:rPr lang="en-US" dirty="0" err="1" smtClean="0"/>
              <a:t>PoC</a:t>
            </a:r>
            <a:r>
              <a:rPr lang="en-US" dirty="0" smtClean="0"/>
              <a:t> UI</a:t>
            </a:r>
            <a:endParaRPr lang="en-US" dirty="0"/>
          </a:p>
        </p:txBody>
      </p:sp>
      <p:sp>
        <p:nvSpPr>
          <p:cNvPr id="3" name="Content Placeholder 2"/>
          <p:cNvSpPr>
            <a:spLocks noGrp="1"/>
          </p:cNvSpPr>
          <p:nvPr>
            <p:ph idx="1"/>
          </p:nvPr>
        </p:nvSpPr>
        <p:spPr>
          <a:xfrm>
            <a:off x="228600" y="1600200"/>
            <a:ext cx="8686800" cy="4525963"/>
          </a:xfrm>
        </p:spPr>
        <p:txBody>
          <a:bodyPr>
            <a:normAutofit fontScale="92500" lnSpcReduction="10000"/>
          </a:bodyPr>
          <a:lstStyle/>
          <a:p>
            <a:r>
              <a:rPr lang="en-US" dirty="0" smtClean="0">
                <a:hlinkClick r:id="rId2"/>
              </a:rPr>
              <a:t>https://reactjs-poc-ui-master.herokuapp.com/login</a:t>
            </a:r>
            <a:endParaRPr lang="en-US" dirty="0" smtClean="0"/>
          </a:p>
          <a:p>
            <a:r>
              <a:rPr lang="en-US" dirty="0" smtClean="0"/>
              <a:t>Use above link to access UI.</a:t>
            </a:r>
          </a:p>
          <a:p>
            <a:r>
              <a:rPr lang="en-US" dirty="0" smtClean="0"/>
              <a:t>Username :- admin (lower case)</a:t>
            </a:r>
          </a:p>
          <a:p>
            <a:r>
              <a:rPr lang="en-US" dirty="0" smtClean="0"/>
              <a:t>Password :- poctest#1  (lower case)</a:t>
            </a:r>
          </a:p>
          <a:p>
            <a:r>
              <a:rPr lang="en-US" dirty="0" smtClean="0"/>
              <a:t>Best viewed with Firefox with 80 % zoom</a:t>
            </a:r>
          </a:p>
          <a:p>
            <a:r>
              <a:rPr lang="en-US" dirty="0" smtClean="0"/>
              <a:t>Above UI refers Web API at following location credentials are same.</a:t>
            </a:r>
          </a:p>
          <a:p>
            <a:r>
              <a:rPr lang="en-US" dirty="0" smtClean="0">
                <a:hlinkClick r:id="rId3"/>
              </a:rPr>
              <a:t>https://django-poc-server-maheshbodas.herokuapp.com/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Single Risk Instance</a:t>
            </a:r>
            <a:endParaRPr lang="en-US" dirty="0"/>
          </a:p>
        </p:txBody>
      </p:sp>
      <p:sp>
        <p:nvSpPr>
          <p:cNvPr id="3" name="Content Placeholder 2"/>
          <p:cNvSpPr>
            <a:spLocks noGrp="1"/>
          </p:cNvSpPr>
          <p:nvPr>
            <p:ph idx="1"/>
          </p:nvPr>
        </p:nvSpPr>
        <p:spPr/>
        <p:txBody>
          <a:bodyPr/>
          <a:lstStyle/>
          <a:p>
            <a:r>
              <a:rPr lang="en-US" dirty="0"/>
              <a:t>User can view single Risk Instance using this form.</a:t>
            </a:r>
          </a:p>
          <a:p>
            <a:r>
              <a:rPr lang="en-US" dirty="0"/>
              <a:t>Select appropriate Risk Instance from dropdown box.</a:t>
            </a:r>
          </a:p>
          <a:p>
            <a:r>
              <a:rPr lang="en-US" dirty="0"/>
              <a:t>Screen will show Risk name and all Risk Instance fields (read-only).</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772400" cy="536575"/>
          </a:xfrm>
        </p:spPr>
        <p:txBody>
          <a:bodyPr>
            <a:normAutofit fontScale="90000"/>
          </a:bodyPr>
          <a:lstStyle/>
          <a:p>
            <a:r>
              <a:rPr lang="en-US" dirty="0" smtClean="0"/>
              <a:t>View Single Risk Screen</a:t>
            </a:r>
            <a:endParaRPr lang="en-US" dirty="0"/>
          </a:p>
        </p:txBody>
      </p:sp>
      <p:pic>
        <p:nvPicPr>
          <p:cNvPr id="6146" name="Picture 2"/>
          <p:cNvPicPr>
            <a:picLocks noChangeAspect="1" noChangeArrowheads="1"/>
          </p:cNvPicPr>
          <p:nvPr/>
        </p:nvPicPr>
        <p:blipFill>
          <a:blip r:embed="rId2"/>
          <a:srcRect/>
          <a:stretch>
            <a:fillRect/>
          </a:stretch>
        </p:blipFill>
        <p:spPr bwMode="auto">
          <a:xfrm>
            <a:off x="171450" y="1273175"/>
            <a:ext cx="8667750" cy="431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All Risks</a:t>
            </a:r>
            <a:endParaRPr lang="en-US" dirty="0"/>
          </a:p>
        </p:txBody>
      </p:sp>
      <p:sp>
        <p:nvSpPr>
          <p:cNvPr id="3" name="Content Placeholder 2"/>
          <p:cNvSpPr>
            <a:spLocks noGrp="1"/>
          </p:cNvSpPr>
          <p:nvPr>
            <p:ph idx="1"/>
          </p:nvPr>
        </p:nvSpPr>
        <p:spPr/>
        <p:txBody>
          <a:bodyPr/>
          <a:lstStyle/>
          <a:p>
            <a:r>
              <a:rPr lang="en-US" dirty="0"/>
              <a:t>User can view Risk Instances using this form</a:t>
            </a:r>
          </a:p>
          <a:p>
            <a:r>
              <a:rPr lang="en-US" dirty="0"/>
              <a:t>Select appropriate Risk Type from dropdown box.</a:t>
            </a:r>
          </a:p>
          <a:p>
            <a:r>
              <a:rPr lang="en-US" dirty="0"/>
              <a:t>Screen will show all Risks and associated instance fields in tabular format.</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All Risk Screen</a:t>
            </a:r>
            <a:endParaRPr lang="en-US" dirty="0"/>
          </a:p>
        </p:txBody>
      </p:sp>
      <p:pic>
        <p:nvPicPr>
          <p:cNvPr id="7170" name="Picture 2"/>
          <p:cNvPicPr>
            <a:picLocks noChangeAspect="1" noChangeArrowheads="1"/>
          </p:cNvPicPr>
          <p:nvPr/>
        </p:nvPicPr>
        <p:blipFill>
          <a:blip r:embed="rId2"/>
          <a:srcRect/>
          <a:stretch>
            <a:fillRect/>
          </a:stretch>
        </p:blipFill>
        <p:spPr bwMode="auto">
          <a:xfrm>
            <a:off x="244475" y="1504950"/>
            <a:ext cx="865505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Admin users	</a:t>
            </a:r>
            <a:endParaRPr lang="en-US" dirty="0"/>
          </a:p>
        </p:txBody>
      </p:sp>
      <p:sp>
        <p:nvSpPr>
          <p:cNvPr id="3" name="Content Placeholder 2"/>
          <p:cNvSpPr>
            <a:spLocks noGrp="1"/>
          </p:cNvSpPr>
          <p:nvPr>
            <p:ph idx="1"/>
          </p:nvPr>
        </p:nvSpPr>
        <p:spPr/>
        <p:txBody>
          <a:bodyPr/>
          <a:lstStyle/>
          <a:p>
            <a:r>
              <a:rPr lang="en-US" dirty="0" smtClean="0"/>
              <a:t>All above slides assumed user </a:t>
            </a:r>
            <a:r>
              <a:rPr lang="en-US" smtClean="0"/>
              <a:t>logged in </a:t>
            </a:r>
            <a:r>
              <a:rPr lang="en-US" dirty="0" smtClean="0"/>
              <a:t>has admin privilege.</a:t>
            </a:r>
          </a:p>
          <a:p>
            <a:r>
              <a:rPr lang="en-US" dirty="0" smtClean="0"/>
              <a:t>Non admin user will be restricted from accessing Create Risk Type and Create Risk Instance page.</a:t>
            </a:r>
          </a:p>
          <a:p>
            <a:r>
              <a:rPr lang="en-US" dirty="0" smtClean="0"/>
              <a:t>They can view Risk Instances added to system.</a:t>
            </a:r>
          </a:p>
          <a:p>
            <a:r>
              <a:rPr lang="en-US" dirty="0" smtClean="0"/>
              <a:t>User : editor</a:t>
            </a:r>
            <a:r>
              <a:rPr lang="en-US" dirty="0" smtClean="0"/>
              <a:t> </a:t>
            </a:r>
            <a:r>
              <a:rPr lang="en-US" dirty="0" smtClean="0"/>
              <a:t>(lower case)</a:t>
            </a:r>
          </a:p>
          <a:p>
            <a:r>
              <a:rPr lang="en-US" dirty="0" smtClean="0"/>
              <a:t>Password : test#123 </a:t>
            </a:r>
            <a:r>
              <a:rPr lang="en-US" dirty="0" smtClean="0"/>
              <a:t>(lower case)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 access to Create Risk Type</a:t>
            </a:r>
            <a:endParaRPr lang="en-US" dirty="0"/>
          </a:p>
        </p:txBody>
      </p:sp>
      <p:pic>
        <p:nvPicPr>
          <p:cNvPr id="1026" name="Picture 2"/>
          <p:cNvPicPr>
            <a:picLocks noChangeAspect="1" noChangeArrowheads="1"/>
          </p:cNvPicPr>
          <p:nvPr/>
        </p:nvPicPr>
        <p:blipFill>
          <a:blip r:embed="rId2"/>
          <a:srcRect/>
          <a:stretch>
            <a:fillRect/>
          </a:stretch>
        </p:blipFill>
        <p:spPr bwMode="auto">
          <a:xfrm>
            <a:off x="238125" y="1581150"/>
            <a:ext cx="866775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access to Create Risk Instance</a:t>
            </a:r>
            <a:endParaRPr lang="en-US" dirty="0"/>
          </a:p>
        </p:txBody>
      </p:sp>
      <p:pic>
        <p:nvPicPr>
          <p:cNvPr id="2050" name="Picture 2"/>
          <p:cNvPicPr>
            <a:picLocks noChangeAspect="1" noChangeArrowheads="1"/>
          </p:cNvPicPr>
          <p:nvPr/>
        </p:nvPicPr>
        <p:blipFill>
          <a:blip r:embed="rId2"/>
          <a:srcRect/>
          <a:stretch>
            <a:fillRect/>
          </a:stretch>
        </p:blipFill>
        <p:spPr bwMode="auto">
          <a:xfrm>
            <a:off x="238125" y="1555750"/>
            <a:ext cx="8667750" cy="43116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Used Enzyme, Jest for unit testing React components.</a:t>
            </a:r>
          </a:p>
          <a:p>
            <a:r>
              <a:rPr lang="en-US" dirty="0" smtClean="0"/>
              <a:t>Used </a:t>
            </a:r>
            <a:r>
              <a:rPr lang="en-US" dirty="0" err="1" smtClean="0"/>
              <a:t>Redux</a:t>
            </a:r>
            <a:r>
              <a:rPr lang="en-US" dirty="0" smtClean="0"/>
              <a:t> Mock Store for Unit testing of, </a:t>
            </a:r>
            <a:r>
              <a:rPr lang="en-US" dirty="0" err="1" smtClean="0"/>
              <a:t>Redux</a:t>
            </a:r>
            <a:r>
              <a:rPr lang="en-US" dirty="0" smtClean="0"/>
              <a:t> actions, </a:t>
            </a:r>
            <a:r>
              <a:rPr lang="en-US" dirty="0" err="1" smtClean="0"/>
              <a:t>Redux</a:t>
            </a:r>
            <a:r>
              <a:rPr lang="en-US" dirty="0" smtClean="0"/>
              <a:t> reducers.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issues.</a:t>
            </a:r>
            <a:endParaRPr lang="en-US" dirty="0"/>
          </a:p>
        </p:txBody>
      </p:sp>
      <p:sp>
        <p:nvSpPr>
          <p:cNvPr id="3" name="Content Placeholder 2"/>
          <p:cNvSpPr>
            <a:spLocks noGrp="1"/>
          </p:cNvSpPr>
          <p:nvPr>
            <p:ph idx="1"/>
          </p:nvPr>
        </p:nvSpPr>
        <p:spPr/>
        <p:txBody>
          <a:bodyPr>
            <a:normAutofit fontScale="92500"/>
          </a:bodyPr>
          <a:lstStyle/>
          <a:p>
            <a:r>
              <a:rPr lang="en-US" dirty="0" smtClean="0"/>
              <a:t>Since </a:t>
            </a:r>
            <a:r>
              <a:rPr lang="en-US" dirty="0" err="1" smtClean="0"/>
              <a:t>Django</a:t>
            </a:r>
            <a:r>
              <a:rPr lang="en-US" dirty="0" smtClean="0"/>
              <a:t> Rest API and UI application are installed using free account on </a:t>
            </a:r>
            <a:r>
              <a:rPr lang="en-US" dirty="0" err="1" smtClean="0"/>
              <a:t>Heroku</a:t>
            </a:r>
            <a:r>
              <a:rPr lang="en-US" dirty="0" smtClean="0"/>
              <a:t> platform.</a:t>
            </a:r>
          </a:p>
          <a:p>
            <a:r>
              <a:rPr lang="en-US" dirty="0" smtClean="0"/>
              <a:t>In case if  </a:t>
            </a:r>
            <a:r>
              <a:rPr lang="en-US" dirty="0" err="1" smtClean="0"/>
              <a:t>Django</a:t>
            </a:r>
            <a:r>
              <a:rPr lang="en-US" dirty="0" smtClean="0"/>
              <a:t> Rest API is not invoked in last one hour or more </a:t>
            </a:r>
            <a:r>
              <a:rPr lang="en-US" dirty="0" err="1" smtClean="0"/>
              <a:t>Dyno</a:t>
            </a:r>
            <a:r>
              <a:rPr lang="en-US" dirty="0" smtClean="0"/>
              <a:t> </a:t>
            </a:r>
            <a:r>
              <a:rPr lang="en-US" dirty="0" err="1" smtClean="0"/>
              <a:t>assciated</a:t>
            </a:r>
            <a:r>
              <a:rPr lang="en-US" dirty="0" smtClean="0"/>
              <a:t> with it goes to sleep.</a:t>
            </a:r>
          </a:p>
          <a:p>
            <a:r>
              <a:rPr lang="en-US" dirty="0" smtClean="0"/>
              <a:t>As a result it may be possible that when UI invokes API it might timeout.</a:t>
            </a:r>
          </a:p>
          <a:p>
            <a:r>
              <a:rPr lang="en-US" dirty="0" smtClean="0"/>
              <a:t>In case if you get any error try refreshing page after 2/3 minutes.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 (continued)	</a:t>
            </a:r>
            <a:endParaRPr lang="en-US" dirty="0"/>
          </a:p>
        </p:txBody>
      </p:sp>
      <p:pic>
        <p:nvPicPr>
          <p:cNvPr id="8194" name="Picture 2"/>
          <p:cNvPicPr>
            <a:picLocks noChangeAspect="1" noChangeArrowheads="1"/>
          </p:cNvPicPr>
          <p:nvPr/>
        </p:nvPicPr>
        <p:blipFill>
          <a:blip r:embed="rId2"/>
          <a:srcRect/>
          <a:stretch>
            <a:fillRect/>
          </a:stretch>
        </p:blipFill>
        <p:spPr bwMode="auto">
          <a:xfrm>
            <a:off x="244475" y="1457325"/>
            <a:ext cx="8655050" cy="39433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p:txBody>
          <a:bodyPr>
            <a:normAutofit fontScale="92500"/>
          </a:bodyPr>
          <a:lstStyle/>
          <a:p>
            <a:r>
              <a:rPr lang="en-US" dirty="0" smtClean="0"/>
              <a:t>Developed using </a:t>
            </a:r>
            <a:r>
              <a:rPr lang="en-US" dirty="0" err="1" smtClean="0"/>
              <a:t>ReactJS</a:t>
            </a:r>
            <a:r>
              <a:rPr lang="en-US" dirty="0" smtClean="0"/>
              <a:t>, </a:t>
            </a:r>
            <a:r>
              <a:rPr lang="en-US" dirty="0" err="1" smtClean="0"/>
              <a:t>Redux</a:t>
            </a:r>
            <a:r>
              <a:rPr lang="en-US" dirty="0" smtClean="0"/>
              <a:t>, </a:t>
            </a:r>
            <a:r>
              <a:rPr lang="en-US" dirty="0" err="1" smtClean="0"/>
              <a:t>redux-thunk</a:t>
            </a:r>
            <a:r>
              <a:rPr lang="en-US" dirty="0" smtClean="0"/>
              <a:t>, ES6, Element React library, Node JS, Serve as a Static server.</a:t>
            </a:r>
          </a:p>
          <a:p>
            <a:r>
              <a:rPr lang="en-US" dirty="0" smtClean="0"/>
              <a:t>Used </a:t>
            </a:r>
            <a:r>
              <a:rPr lang="en-US" dirty="0" err="1" smtClean="0"/>
              <a:t>Redux</a:t>
            </a:r>
            <a:r>
              <a:rPr lang="en-US" dirty="0" smtClean="0"/>
              <a:t> as global data store for this application. </a:t>
            </a:r>
            <a:r>
              <a:rPr lang="en-US" dirty="0" err="1" smtClean="0"/>
              <a:t>Redux</a:t>
            </a:r>
            <a:r>
              <a:rPr lang="en-US" dirty="0" smtClean="0"/>
              <a:t> actions and reducers make is easy to shape and store data as needed by UI.</a:t>
            </a:r>
          </a:p>
          <a:p>
            <a:r>
              <a:rPr lang="en-US" dirty="0" smtClean="0"/>
              <a:t>Used </a:t>
            </a:r>
            <a:r>
              <a:rPr lang="en-US" dirty="0" err="1" smtClean="0"/>
              <a:t>CoreUI</a:t>
            </a:r>
            <a:r>
              <a:rPr lang="en-US" dirty="0" smtClean="0"/>
              <a:t> React template so as to reuse Sidebar navigation, Breadcrumbs and common Layout for all pages.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err="1" smtClean="0"/>
              <a:t>CoreUI</a:t>
            </a:r>
            <a:r>
              <a:rPr lang="en-US" dirty="0" smtClean="0"/>
              <a:t> React template itself build using Create React App. CRA is zero configuration template to build, unit test and deploy application on server.</a:t>
            </a:r>
          </a:p>
          <a:p>
            <a:endParaRPr lang="en-US" dirty="0" smtClean="0"/>
          </a:p>
          <a:p>
            <a:r>
              <a:rPr lang="en-US" dirty="0" smtClean="0"/>
              <a:t>CRA makes use of Enzyme and Jest for Unit testing. Does not need separate Jest installation or Web pack tweaking. Everything is taken care by CRA.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Well thought React components to modularize code.</a:t>
            </a:r>
          </a:p>
          <a:p>
            <a:r>
              <a:rPr lang="en-US" dirty="0" smtClean="0"/>
              <a:t>Made use of Typescript and React Typescript support to develop generic component that’s used in all screen to automate task like showing Page loading Icon, display UI when data is available and show error if any.</a:t>
            </a:r>
          </a:p>
          <a:p>
            <a:r>
              <a:rPr lang="en-US" dirty="0" smtClean="0"/>
              <a:t>The above component has been reused in all screens of </a:t>
            </a:r>
            <a:r>
              <a:rPr lang="en-US" dirty="0" err="1" smtClean="0"/>
              <a:t>ReactJS</a:t>
            </a:r>
            <a:r>
              <a:rPr lang="en-US" dirty="0" smtClean="0"/>
              <a:t> </a:t>
            </a:r>
            <a:r>
              <a:rPr lang="en-US" dirty="0" err="1" smtClean="0"/>
              <a:t>PoC</a:t>
            </a:r>
            <a:r>
              <a:rPr lang="en-US" dirty="0" smtClean="0"/>
              <a:t> application.</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a:bodyPr>
          <a:lstStyle/>
          <a:p>
            <a:r>
              <a:rPr lang="en-US" dirty="0" smtClean="0"/>
              <a:t>Role based authorization further limits access to screens and components use for creating </a:t>
            </a:r>
            <a:r>
              <a:rPr lang="en-US" dirty="0" err="1" smtClean="0"/>
              <a:t>RiskTypes</a:t>
            </a:r>
            <a:r>
              <a:rPr lang="en-US" dirty="0" smtClean="0"/>
              <a:t>.</a:t>
            </a:r>
          </a:p>
          <a:p>
            <a:r>
              <a:rPr lang="en-US" dirty="0" smtClean="0"/>
              <a:t>User can add RiskType and associated </a:t>
            </a:r>
            <a:r>
              <a:rPr lang="en-US" dirty="0" err="1" smtClean="0"/>
              <a:t>RiskTypeFields</a:t>
            </a:r>
            <a:r>
              <a:rPr lang="en-US" dirty="0" smtClean="0"/>
              <a:t> in one go using header and details table in screen.</a:t>
            </a:r>
          </a:p>
          <a:p>
            <a:r>
              <a:rPr lang="en-US" dirty="0" smtClean="0"/>
              <a:t>User can add Risk and Risk Fields in one go using header and details table in screen.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Create Risk Instance screen collect data by dynamically adding controls related to various Risk type fields.</a:t>
            </a:r>
          </a:p>
          <a:p>
            <a:endParaRPr lang="en-US" dirty="0" smtClean="0"/>
          </a:p>
          <a:p>
            <a:r>
              <a:rPr lang="en-US" dirty="0" smtClean="0"/>
              <a:t>Create Risk Instance screen dynamically adds required field validation and field type specific validation for controls related to Risk type fields. i.e. Date / float / integer.</a:t>
            </a:r>
          </a:p>
          <a:p>
            <a:endParaRPr lang="en-US" dirty="0" smtClean="0"/>
          </a:p>
          <a:p>
            <a:r>
              <a:rPr lang="en-US" dirty="0" smtClean="0"/>
              <a:t>Successful model creation messages are displayed using </a:t>
            </a:r>
            <a:r>
              <a:rPr lang="en-US" dirty="0" err="1" smtClean="0"/>
              <a:t>MessageBox</a:t>
            </a:r>
            <a:r>
              <a:rPr lang="en-US" dirty="0" smtClean="0"/>
              <a:t>.</a:t>
            </a:r>
          </a:p>
          <a:p>
            <a:endParaRPr lang="en-US" dirty="0" smtClean="0"/>
          </a:p>
          <a:p>
            <a:r>
              <a:rPr lang="en-US" dirty="0" smtClean="0"/>
              <a:t>Display various model validation errors using </a:t>
            </a:r>
            <a:r>
              <a:rPr lang="en-US" dirty="0" err="1" smtClean="0"/>
              <a:t>MessageBox</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lstStyle/>
          <a:p>
            <a:r>
              <a:rPr lang="en-US" dirty="0" smtClean="0"/>
              <a:t>View Single Risk allows user to fetch details for given Risk and renders various read-only controls related to Risk Type fields.</a:t>
            </a:r>
          </a:p>
          <a:p>
            <a:endParaRPr lang="en-US" dirty="0" smtClean="0"/>
          </a:p>
          <a:p>
            <a:r>
              <a:rPr lang="en-US" dirty="0" smtClean="0"/>
              <a:t>View All Risks allow user to view All Risks entered in system based on RiskType filter.</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Login Screen</a:t>
            </a:r>
            <a:endParaRPr lang="en-US" dirty="0"/>
          </a:p>
        </p:txBody>
      </p:sp>
      <p:pic>
        <p:nvPicPr>
          <p:cNvPr id="2050" name="Picture 2"/>
          <p:cNvPicPr>
            <a:picLocks noChangeAspect="1" noChangeArrowheads="1"/>
          </p:cNvPicPr>
          <p:nvPr/>
        </p:nvPicPr>
        <p:blipFill>
          <a:blip r:embed="rId2"/>
          <a:srcRect/>
          <a:stretch>
            <a:fillRect/>
          </a:stretch>
        </p:blipFill>
        <p:spPr bwMode="auto">
          <a:xfrm>
            <a:off x="244475" y="1438275"/>
            <a:ext cx="865505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785</Words>
  <Application>Microsoft Office PowerPoint</Application>
  <PresentationFormat>On-screen Show (4:3)</PresentationFormat>
  <Paragraphs>85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Home Screen</vt:lpstr>
      <vt:lpstr>ReactJS PoC UI</vt:lpstr>
      <vt:lpstr>Salient features</vt:lpstr>
      <vt:lpstr>Salient features (continued)</vt:lpstr>
      <vt:lpstr>Salient features (continued)</vt:lpstr>
      <vt:lpstr>Salient features (continued)</vt:lpstr>
      <vt:lpstr>Salient features (continued)</vt:lpstr>
      <vt:lpstr>Salient features (continued)</vt:lpstr>
      <vt:lpstr>Login Screen</vt:lpstr>
      <vt:lpstr>Dashboard showing app highlights</vt:lpstr>
      <vt:lpstr>Create Risk Type screen</vt:lpstr>
      <vt:lpstr>Create Risk Type Image</vt:lpstr>
      <vt:lpstr>Risk Type Data posted to server</vt:lpstr>
      <vt:lpstr>Create RiskType shows Success </vt:lpstr>
      <vt:lpstr>Create Risk Instance screen.</vt:lpstr>
      <vt:lpstr>Screen showing field validation errors</vt:lpstr>
      <vt:lpstr>Submit when validation succeed</vt:lpstr>
      <vt:lpstr>Posting Risk Instance data to server</vt:lpstr>
      <vt:lpstr>Create Risk Instance showing success </vt:lpstr>
      <vt:lpstr>View Single Risk Instance</vt:lpstr>
      <vt:lpstr>View Single Risk Screen</vt:lpstr>
      <vt:lpstr>View All Risks</vt:lpstr>
      <vt:lpstr>View All Risk Screen</vt:lpstr>
      <vt:lpstr>Non Admin users </vt:lpstr>
      <vt:lpstr>No access to Create Risk Type</vt:lpstr>
      <vt:lpstr>No access to Create Risk Instance</vt:lpstr>
      <vt:lpstr>Unit testing.</vt:lpstr>
      <vt:lpstr>Known issues.</vt:lpstr>
      <vt:lpstr>Known issue (continued)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Screen</dc:title>
  <dc:creator>Dell</dc:creator>
  <cp:lastModifiedBy>Dell</cp:lastModifiedBy>
  <cp:revision>96</cp:revision>
  <dcterms:created xsi:type="dcterms:W3CDTF">2018-06-08T13:22:08Z</dcterms:created>
  <dcterms:modified xsi:type="dcterms:W3CDTF">2019-08-02T13:41:24Z</dcterms:modified>
</cp:coreProperties>
</file>