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0" r:id="rId4"/>
    <p:sldId id="271" r:id="rId5"/>
    <p:sldId id="276" r:id="rId6"/>
    <p:sldId id="272" r:id="rId7"/>
    <p:sldId id="273" r:id="rId8"/>
    <p:sldId id="277" r:id="rId9"/>
    <p:sldId id="287" r:id="rId10"/>
    <p:sldId id="258" r:id="rId11"/>
    <p:sldId id="278" r:id="rId12"/>
    <p:sldId id="259" r:id="rId13"/>
    <p:sldId id="260" r:id="rId14"/>
    <p:sldId id="261" r:id="rId15"/>
    <p:sldId id="279" r:id="rId16"/>
    <p:sldId id="262" r:id="rId17"/>
    <p:sldId id="288" r:id="rId18"/>
    <p:sldId id="263" r:id="rId19"/>
    <p:sldId id="264" r:id="rId20"/>
    <p:sldId id="268" r:id="rId21"/>
    <p:sldId id="280" r:id="rId22"/>
    <p:sldId id="265" r:id="rId23"/>
    <p:sldId id="256" r:id="rId24"/>
    <p:sldId id="266" r:id="rId25"/>
    <p:sldId id="267" r:id="rId26"/>
    <p:sldId id="284" r:id="rId27"/>
    <p:sldId id="285" r:id="rId28"/>
    <p:sldId id="286"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1170-701C-4C31-B563-99A077F1728F}"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9A1170-701C-4C31-B563-99A077F1728F}"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9A1170-701C-4C31-B563-99A077F1728F}"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9A1170-701C-4C31-B563-99A077F1728F}"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A1170-701C-4C31-B563-99A077F1728F}"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1170-701C-4C31-B563-99A077F1728F}"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1170-701C-4C31-B563-99A077F1728F}"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A1170-701C-4C31-B563-99A077F1728F}" type="datetimeFigureOut">
              <a:rPr lang="en-US" smtClean="0"/>
              <a:pPr/>
              <a:t>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A77C9-6A2B-4E51-A6D0-FC215DEEBA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ritecore-poc-ui.herokuapp.com/" TargetMode="External"/><Relationship Id="rId2" Type="http://schemas.openxmlformats.org/officeDocument/2006/relationships/hyperlink" Target="https://apollo-reactjs-poc-ui-master.herokuap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Home Screen</a:t>
            </a:r>
            <a:endParaRPr lang="en-US" dirty="0"/>
          </a:p>
        </p:txBody>
      </p:sp>
      <p:pic>
        <p:nvPicPr>
          <p:cNvPr id="1026" name="Picture 2"/>
          <p:cNvPicPr>
            <a:picLocks noChangeAspect="1" noChangeArrowheads="1"/>
          </p:cNvPicPr>
          <p:nvPr/>
        </p:nvPicPr>
        <p:blipFill>
          <a:blip r:embed="rId2"/>
          <a:srcRect/>
          <a:stretch>
            <a:fillRect/>
          </a:stretch>
        </p:blipFill>
        <p:spPr bwMode="auto">
          <a:xfrm>
            <a:off x="371475" y="1352550"/>
            <a:ext cx="840105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Login Screen</a:t>
            </a:r>
            <a:endParaRPr lang="en-US" dirty="0"/>
          </a:p>
        </p:txBody>
      </p:sp>
      <p:pic>
        <p:nvPicPr>
          <p:cNvPr id="2050" name="Picture 2"/>
          <p:cNvPicPr>
            <a:picLocks noChangeAspect="1" noChangeArrowheads="1"/>
          </p:cNvPicPr>
          <p:nvPr/>
        </p:nvPicPr>
        <p:blipFill>
          <a:blip r:embed="rId2"/>
          <a:srcRect/>
          <a:stretch>
            <a:fillRect/>
          </a:stretch>
        </p:blipFill>
        <p:spPr bwMode="auto">
          <a:xfrm>
            <a:off x="244475" y="1438275"/>
            <a:ext cx="865505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showing app highlights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932367"/>
            <a:ext cx="8229600" cy="3861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Create Risk Type screen</a:t>
            </a:r>
            <a:endParaRPr lang="en-US" dirty="0"/>
          </a:p>
        </p:txBody>
      </p:sp>
      <p:sp>
        <p:nvSpPr>
          <p:cNvPr id="3" name="Content Placeholder 2"/>
          <p:cNvSpPr>
            <a:spLocks noGrp="1"/>
          </p:cNvSpPr>
          <p:nvPr>
            <p:ph idx="1"/>
          </p:nvPr>
        </p:nvSpPr>
        <p:spPr/>
        <p:txBody>
          <a:bodyPr>
            <a:normAutofit lnSpcReduction="10000"/>
          </a:bodyPr>
          <a:lstStyle/>
          <a:p>
            <a:r>
              <a:rPr lang="en-US" dirty="0"/>
              <a:t>Admin User can define Risk types.</a:t>
            </a:r>
          </a:p>
          <a:p>
            <a:r>
              <a:rPr lang="en-US" dirty="0" smtClean="0"/>
              <a:t>User Enters Risk type name and description.</a:t>
            </a:r>
          </a:p>
          <a:p>
            <a:r>
              <a:rPr lang="en-US" dirty="0"/>
              <a:t>Click Add Risk Type Field button to define Risk type </a:t>
            </a:r>
            <a:r>
              <a:rPr lang="en-US" dirty="0" smtClean="0"/>
              <a:t>fields (Entity attribute</a:t>
            </a:r>
            <a:r>
              <a:rPr lang="en-US" dirty="0" smtClean="0"/>
              <a:t>)</a:t>
            </a:r>
            <a:r>
              <a:rPr lang="en-US" dirty="0" smtClean="0"/>
              <a:t> </a:t>
            </a:r>
            <a:r>
              <a:rPr lang="en-US" dirty="0" smtClean="0"/>
              <a:t>i.e. Name and Type (String / Date / Integer / Currency).</a:t>
            </a:r>
          </a:p>
          <a:p>
            <a:r>
              <a:rPr lang="en-US" dirty="0" smtClean="0"/>
              <a:t>Screen allows for editing and deleting Risk Type fields.</a:t>
            </a:r>
            <a:endParaRPr lang="en-US" dirty="0"/>
          </a:p>
          <a:p>
            <a:r>
              <a:rPr lang="en-US" dirty="0"/>
              <a:t>Post Risk type after adding / editing Risk type fields.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Create Risk Type Image</a:t>
            </a:r>
            <a:endParaRPr lang="en-US" dirty="0"/>
          </a:p>
        </p:txBody>
      </p:sp>
      <p:pic>
        <p:nvPicPr>
          <p:cNvPr id="2050" name="Picture 2"/>
          <p:cNvPicPr>
            <a:picLocks noChangeAspect="1" noChangeArrowheads="1"/>
          </p:cNvPicPr>
          <p:nvPr/>
        </p:nvPicPr>
        <p:blipFill>
          <a:blip r:embed="rId2"/>
          <a:srcRect/>
          <a:stretch>
            <a:fillRect/>
          </a:stretch>
        </p:blipFill>
        <p:spPr bwMode="auto">
          <a:xfrm>
            <a:off x="238125" y="1273175"/>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Risk Type Data posted to server</a:t>
            </a:r>
            <a:endParaRPr lang="en-US" dirty="0"/>
          </a:p>
        </p:txBody>
      </p:sp>
      <p:pic>
        <p:nvPicPr>
          <p:cNvPr id="4" name="Picture 2"/>
          <p:cNvPicPr>
            <a:picLocks noChangeAspect="1" noChangeArrowheads="1"/>
          </p:cNvPicPr>
          <p:nvPr/>
        </p:nvPicPr>
        <p:blipFill>
          <a:blip r:embed="rId2"/>
          <a:srcRect/>
          <a:stretch>
            <a:fillRect/>
          </a:stretch>
        </p:blipFill>
        <p:spPr bwMode="auto">
          <a:xfrm>
            <a:off x="460375" y="1136650"/>
            <a:ext cx="8223250" cy="76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RiskType shows Success	</a:t>
            </a:r>
            <a:endParaRPr lang="en-US" dirty="0"/>
          </a:p>
        </p:txBody>
      </p:sp>
      <p:pic>
        <p:nvPicPr>
          <p:cNvPr id="7" name="Content Placeholder 6" descr="CreateRiskType_Success.jpg"/>
          <p:cNvPicPr>
            <a:picLocks noGrp="1" noChangeAspect="1"/>
          </p:cNvPicPr>
          <p:nvPr>
            <p:ph idx="1"/>
          </p:nvPr>
        </p:nvPicPr>
        <p:blipFill>
          <a:blip r:embed="rId2"/>
          <a:stretch>
            <a:fillRect/>
          </a:stretch>
        </p:blipFill>
        <p:spPr>
          <a:xfrm>
            <a:off x="457200" y="1828390"/>
            <a:ext cx="8229600" cy="4069582"/>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Create Risk Instance screen.</a:t>
            </a:r>
            <a:endParaRPr lang="en-US" dirty="0"/>
          </a:p>
        </p:txBody>
      </p:sp>
      <p:sp>
        <p:nvSpPr>
          <p:cNvPr id="3" name="Content Placeholder 2"/>
          <p:cNvSpPr>
            <a:spLocks noGrp="1"/>
          </p:cNvSpPr>
          <p:nvPr>
            <p:ph idx="1"/>
          </p:nvPr>
        </p:nvSpPr>
        <p:spPr/>
        <p:txBody>
          <a:bodyPr>
            <a:normAutofit fontScale="92500"/>
          </a:bodyPr>
          <a:lstStyle/>
          <a:p>
            <a:r>
              <a:rPr lang="en-US" dirty="0"/>
              <a:t>User can create Risk Instance based on Risk types.</a:t>
            </a:r>
          </a:p>
          <a:p>
            <a:r>
              <a:rPr lang="en-US" dirty="0"/>
              <a:t>Select appropriate Risk Type from dropdown </a:t>
            </a:r>
            <a:r>
              <a:rPr lang="en-US" dirty="0" smtClean="0"/>
              <a:t>box. Screen will fetch Risk type details stored in backend. </a:t>
            </a:r>
            <a:r>
              <a:rPr lang="en-US" dirty="0" smtClean="0"/>
              <a:t>Dynamically populate appropriate controls based on Entity attributes.</a:t>
            </a:r>
            <a:endParaRPr lang="en-US" dirty="0"/>
          </a:p>
          <a:p>
            <a:r>
              <a:rPr lang="en-US" dirty="0"/>
              <a:t>Fill up all </a:t>
            </a:r>
            <a:r>
              <a:rPr lang="en-US" dirty="0" smtClean="0"/>
              <a:t>dynamically populated controls that corresponds each Risk </a:t>
            </a:r>
            <a:r>
              <a:rPr lang="en-US" dirty="0"/>
              <a:t>Instance </a:t>
            </a:r>
            <a:r>
              <a:rPr lang="en-US" dirty="0" smtClean="0"/>
              <a:t>field </a:t>
            </a:r>
            <a:r>
              <a:rPr lang="en-US" dirty="0"/>
              <a:t>and submit </a:t>
            </a:r>
            <a:r>
              <a:rPr lang="en-US" dirty="0" smtClean="0"/>
              <a:t>form.</a:t>
            </a:r>
            <a:endParaRPr lang="en-US" dirty="0"/>
          </a:p>
          <a:p>
            <a:r>
              <a:rPr lang="en-US" dirty="0" smtClean="0"/>
              <a:t>Only Admin </a:t>
            </a:r>
            <a:r>
              <a:rPr lang="en-US" dirty="0"/>
              <a:t>user can define Risk Types.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Screen shows dynamically populated controls. Ready to accept input values.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48155"/>
            <a:ext cx="8229600" cy="42300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Screen </a:t>
            </a:r>
            <a:r>
              <a:rPr lang="en-US" dirty="0" smtClean="0"/>
              <a:t>showing  </a:t>
            </a:r>
            <a:r>
              <a:rPr lang="en-US" dirty="0" smtClean="0"/>
              <a:t>field validation </a:t>
            </a:r>
            <a:r>
              <a:rPr lang="en-US" dirty="0" smtClean="0"/>
              <a:t>errors.</a:t>
            </a:r>
            <a:endParaRPr lang="en-US" dirty="0"/>
          </a:p>
        </p:txBody>
      </p:sp>
      <p:pic>
        <p:nvPicPr>
          <p:cNvPr id="3074" name="Picture 2"/>
          <p:cNvPicPr>
            <a:picLocks noChangeAspect="1" noChangeArrowheads="1"/>
          </p:cNvPicPr>
          <p:nvPr/>
        </p:nvPicPr>
        <p:blipFill>
          <a:blip r:embed="rId2"/>
          <a:srcRect/>
          <a:stretch>
            <a:fillRect/>
          </a:stretch>
        </p:blipFill>
        <p:spPr bwMode="auto">
          <a:xfrm>
            <a:off x="244475" y="1254125"/>
            <a:ext cx="8655050" cy="434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Submit when validation succeed</a:t>
            </a:r>
            <a:endParaRPr lang="en-US" dirty="0"/>
          </a:p>
        </p:txBody>
      </p:sp>
      <p:pic>
        <p:nvPicPr>
          <p:cNvPr id="4099" name="Picture 3"/>
          <p:cNvPicPr>
            <a:picLocks noChangeAspect="1" noChangeArrowheads="1"/>
          </p:cNvPicPr>
          <p:nvPr/>
        </p:nvPicPr>
        <p:blipFill>
          <a:blip r:embed="rId2"/>
          <a:srcRect/>
          <a:stretch>
            <a:fillRect/>
          </a:stretch>
        </p:blipFill>
        <p:spPr bwMode="auto">
          <a:xfrm>
            <a:off x="238125" y="1273175"/>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Apollo </a:t>
            </a:r>
            <a:r>
              <a:rPr lang="en-US" dirty="0" err="1" smtClean="0"/>
              <a:t>ReactJS</a:t>
            </a:r>
            <a:r>
              <a:rPr lang="en-US" dirty="0" smtClean="0"/>
              <a:t> </a:t>
            </a:r>
            <a:r>
              <a:rPr lang="en-US" dirty="0" err="1" smtClean="0"/>
              <a:t>PoC</a:t>
            </a:r>
            <a:r>
              <a:rPr lang="en-US" dirty="0" smtClean="0"/>
              <a:t> UI</a:t>
            </a:r>
            <a:endParaRPr lang="en-US" dirty="0"/>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r>
              <a:rPr lang="en-US" dirty="0" smtClean="0">
                <a:hlinkClick r:id="rId2"/>
              </a:rPr>
              <a:t>https://apollo-reactjs-poc-ui-master.herokuapp.com</a:t>
            </a:r>
            <a:r>
              <a:rPr lang="en-US" dirty="0" smtClean="0"/>
              <a:t> Use above link to access UI.</a:t>
            </a:r>
          </a:p>
          <a:p>
            <a:r>
              <a:rPr lang="en-US" dirty="0" smtClean="0"/>
              <a:t>Username :- admin (lower case)</a:t>
            </a:r>
          </a:p>
          <a:p>
            <a:r>
              <a:rPr lang="en-US" dirty="0" smtClean="0"/>
              <a:t>Password :- poctest#1  (lower case)</a:t>
            </a:r>
          </a:p>
          <a:p>
            <a:r>
              <a:rPr lang="en-US" dirty="0" smtClean="0"/>
              <a:t>Best viewed with Firefox with 80 % zoom</a:t>
            </a:r>
          </a:p>
          <a:p>
            <a:r>
              <a:rPr lang="en-US" dirty="0" smtClean="0"/>
              <a:t>Above UI refers Web API at following location credentials are same.</a:t>
            </a:r>
          </a:p>
          <a:p>
            <a:r>
              <a:rPr lang="en-US" dirty="0" smtClean="0">
                <a:hlinkClick r:id="rId3"/>
              </a:rPr>
              <a:t>https://django-poc-server-maheshbodas.herokuapp.com/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Risk Instance data to server</a:t>
            </a:r>
            <a:endParaRPr lang="en-US" dirty="0"/>
          </a:p>
        </p:txBody>
      </p:sp>
      <p:pic>
        <p:nvPicPr>
          <p:cNvPr id="6146" name="Picture 2"/>
          <p:cNvPicPr>
            <a:picLocks noChangeAspect="1" noChangeArrowheads="1"/>
          </p:cNvPicPr>
          <p:nvPr/>
        </p:nvPicPr>
        <p:blipFill>
          <a:blip r:embed="rId2"/>
          <a:srcRect/>
          <a:stretch>
            <a:fillRect/>
          </a:stretch>
        </p:blipFill>
        <p:spPr bwMode="auto">
          <a:xfrm>
            <a:off x="574675" y="1371600"/>
            <a:ext cx="7994650" cy="42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Risk Instance showing success	</a:t>
            </a:r>
            <a:endParaRPr lang="en-US" dirty="0"/>
          </a:p>
        </p:txBody>
      </p:sp>
      <p:pic>
        <p:nvPicPr>
          <p:cNvPr id="4" name="Content Placeholder 3" descr="CreateRiskInstance_Success.jpg"/>
          <p:cNvPicPr>
            <a:picLocks noGrp="1" noChangeAspect="1"/>
          </p:cNvPicPr>
          <p:nvPr>
            <p:ph idx="1"/>
          </p:nvPr>
        </p:nvPicPr>
        <p:blipFill>
          <a:blip r:embed="rId2"/>
          <a:stretch>
            <a:fillRect/>
          </a:stretch>
        </p:blipFill>
        <p:spPr>
          <a:xfrm>
            <a:off x="457200" y="1741926"/>
            <a:ext cx="8229600" cy="4242511"/>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r>
              <a:rPr lang="en-US" dirty="0" smtClean="0"/>
              <a:t>Single Risk Instance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User can view single Risk Instance using this form.</a:t>
            </a:r>
          </a:p>
          <a:p>
            <a:r>
              <a:rPr lang="en-US" dirty="0"/>
              <a:t>Select appropriate Risk </a:t>
            </a:r>
            <a:r>
              <a:rPr lang="en-US" dirty="0" smtClean="0"/>
              <a:t>Name from Auto Complete dropdown </a:t>
            </a:r>
            <a:r>
              <a:rPr lang="en-US" dirty="0"/>
              <a:t>box.</a:t>
            </a:r>
          </a:p>
          <a:p>
            <a:r>
              <a:rPr lang="en-US" dirty="0" smtClean="0"/>
              <a:t>Screen </a:t>
            </a:r>
            <a:r>
              <a:rPr lang="en-US" dirty="0" smtClean="0"/>
              <a:t>will fetch Risk </a:t>
            </a:r>
            <a:r>
              <a:rPr lang="en-US" dirty="0" smtClean="0"/>
              <a:t>instance details for selected Risk name. Risk details like name and its attributes values are fetched. Screen will dynamically </a:t>
            </a:r>
            <a:r>
              <a:rPr lang="en-US" dirty="0" smtClean="0"/>
              <a:t>populate appropriate controls based on Entity </a:t>
            </a:r>
            <a:r>
              <a:rPr lang="en-US" dirty="0" smtClean="0"/>
              <a:t>attributes type also available in response. </a:t>
            </a:r>
          </a:p>
          <a:p>
            <a:r>
              <a:rPr lang="en-US" dirty="0" smtClean="0"/>
              <a:t>Each dynamic control’s value is set with corresponding entity attribute value.</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536575"/>
          </a:xfrm>
        </p:spPr>
        <p:txBody>
          <a:bodyPr>
            <a:normAutofit fontScale="90000"/>
          </a:bodyPr>
          <a:lstStyle/>
          <a:p>
            <a:r>
              <a:rPr lang="en-US" dirty="0" smtClean="0"/>
              <a:t>View Single Risk Screen</a:t>
            </a:r>
            <a:endParaRPr lang="en-US" dirty="0"/>
          </a:p>
        </p:txBody>
      </p:sp>
      <p:pic>
        <p:nvPicPr>
          <p:cNvPr id="1026" name="Picture 2"/>
          <p:cNvPicPr>
            <a:picLocks noChangeAspect="1" noChangeArrowheads="1"/>
          </p:cNvPicPr>
          <p:nvPr/>
        </p:nvPicPr>
        <p:blipFill>
          <a:blip r:embed="rId2"/>
          <a:srcRect/>
          <a:stretch>
            <a:fillRect/>
          </a:stretch>
        </p:blipFill>
        <p:spPr bwMode="auto">
          <a:xfrm>
            <a:off x="358775" y="1273175"/>
            <a:ext cx="84264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Risks</a:t>
            </a:r>
            <a:endParaRPr lang="en-US" dirty="0"/>
          </a:p>
        </p:txBody>
      </p:sp>
      <p:sp>
        <p:nvSpPr>
          <p:cNvPr id="3" name="Content Placeholder 2"/>
          <p:cNvSpPr>
            <a:spLocks noGrp="1"/>
          </p:cNvSpPr>
          <p:nvPr>
            <p:ph idx="1"/>
          </p:nvPr>
        </p:nvSpPr>
        <p:spPr/>
        <p:txBody>
          <a:bodyPr/>
          <a:lstStyle/>
          <a:p>
            <a:r>
              <a:rPr lang="en-US" dirty="0"/>
              <a:t>User can view Risk Instances using this form</a:t>
            </a:r>
          </a:p>
          <a:p>
            <a:r>
              <a:rPr lang="en-US" dirty="0"/>
              <a:t>Select appropriate Risk Type from dropdown box.</a:t>
            </a:r>
          </a:p>
          <a:p>
            <a:r>
              <a:rPr lang="en-US" dirty="0" smtClean="0"/>
              <a:t>Screen will show one Page of Risk instances Risk Name and associated instance fields in tabular format for selected Risk Type.</a:t>
            </a:r>
          </a:p>
          <a:p>
            <a:r>
              <a:rPr lang="en-US" dirty="0" smtClean="0"/>
              <a:t>User can paginate forward and backward through Risk records.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Risk Screen</a:t>
            </a:r>
            <a:endParaRPr lang="en-US" dirty="0"/>
          </a:p>
        </p:txBody>
      </p:sp>
      <p:pic>
        <p:nvPicPr>
          <p:cNvPr id="2050" name="Picture 2"/>
          <p:cNvPicPr>
            <a:picLocks noChangeAspect="1" noChangeArrowheads="1"/>
          </p:cNvPicPr>
          <p:nvPr/>
        </p:nvPicPr>
        <p:blipFill>
          <a:blip r:embed="rId2"/>
          <a:srcRect/>
          <a:stretch>
            <a:fillRect/>
          </a:stretch>
        </p:blipFill>
        <p:spPr bwMode="auto">
          <a:xfrm>
            <a:off x="358775" y="1377950"/>
            <a:ext cx="8426450" cy="4337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Admin users	</a:t>
            </a:r>
            <a:endParaRPr lang="en-US" dirty="0"/>
          </a:p>
        </p:txBody>
      </p:sp>
      <p:sp>
        <p:nvSpPr>
          <p:cNvPr id="3" name="Content Placeholder 2"/>
          <p:cNvSpPr>
            <a:spLocks noGrp="1"/>
          </p:cNvSpPr>
          <p:nvPr>
            <p:ph idx="1"/>
          </p:nvPr>
        </p:nvSpPr>
        <p:spPr/>
        <p:txBody>
          <a:bodyPr/>
          <a:lstStyle/>
          <a:p>
            <a:r>
              <a:rPr lang="en-US" dirty="0" smtClean="0"/>
              <a:t>All above slides assumed user </a:t>
            </a:r>
            <a:r>
              <a:rPr lang="en-US" smtClean="0"/>
              <a:t>logged in </a:t>
            </a:r>
            <a:r>
              <a:rPr lang="en-US" dirty="0" smtClean="0"/>
              <a:t>has admin privilege.</a:t>
            </a:r>
          </a:p>
          <a:p>
            <a:r>
              <a:rPr lang="en-US" dirty="0" smtClean="0"/>
              <a:t>Non admin user will be restricted from accessing Create Risk Type and Create Risk Instance page.</a:t>
            </a:r>
          </a:p>
          <a:p>
            <a:r>
              <a:rPr lang="en-US" dirty="0" smtClean="0"/>
              <a:t>They can view Risk Instances added to system.</a:t>
            </a:r>
          </a:p>
          <a:p>
            <a:r>
              <a:rPr lang="en-US" dirty="0" smtClean="0"/>
              <a:t>User : editor (lower case)</a:t>
            </a:r>
          </a:p>
          <a:p>
            <a:r>
              <a:rPr lang="en-US" dirty="0" smtClean="0"/>
              <a:t>Password : test#123 (lower case)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 access to Create Risk Type</a:t>
            </a:r>
            <a:endParaRPr lang="en-US" dirty="0"/>
          </a:p>
        </p:txBody>
      </p:sp>
      <p:pic>
        <p:nvPicPr>
          <p:cNvPr id="1026" name="Picture 2"/>
          <p:cNvPicPr>
            <a:picLocks noChangeAspect="1" noChangeArrowheads="1"/>
          </p:cNvPicPr>
          <p:nvPr/>
        </p:nvPicPr>
        <p:blipFill>
          <a:blip r:embed="rId2"/>
          <a:srcRect/>
          <a:stretch>
            <a:fillRect/>
          </a:stretch>
        </p:blipFill>
        <p:spPr bwMode="auto">
          <a:xfrm>
            <a:off x="238125" y="1581150"/>
            <a:ext cx="866775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access to Create Risk Instance</a:t>
            </a:r>
            <a:endParaRPr lang="en-US" dirty="0"/>
          </a:p>
        </p:txBody>
      </p:sp>
      <p:pic>
        <p:nvPicPr>
          <p:cNvPr id="2050" name="Picture 2"/>
          <p:cNvPicPr>
            <a:picLocks noChangeAspect="1" noChangeArrowheads="1"/>
          </p:cNvPicPr>
          <p:nvPr/>
        </p:nvPicPr>
        <p:blipFill>
          <a:blip r:embed="rId2"/>
          <a:srcRect/>
          <a:stretch>
            <a:fillRect/>
          </a:stretch>
        </p:blipFill>
        <p:spPr bwMode="auto">
          <a:xfrm>
            <a:off x="238125" y="1555750"/>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Used Enzyme, Jest for unit testing React components.</a:t>
            </a:r>
          </a:p>
          <a:p>
            <a:r>
              <a:rPr lang="en-US" dirty="0" smtClean="0"/>
              <a:t>Used </a:t>
            </a:r>
            <a:r>
              <a:rPr lang="en-US" dirty="0" err="1" smtClean="0"/>
              <a:t>Redux</a:t>
            </a:r>
            <a:r>
              <a:rPr lang="en-US" dirty="0" smtClean="0"/>
              <a:t> Mock Store for Unit testing of, </a:t>
            </a:r>
            <a:r>
              <a:rPr lang="en-US" dirty="0" err="1" smtClean="0"/>
              <a:t>Redux</a:t>
            </a:r>
            <a:r>
              <a:rPr lang="en-US" dirty="0" smtClean="0"/>
              <a:t> actions, </a:t>
            </a:r>
            <a:r>
              <a:rPr lang="en-US" dirty="0" err="1" smtClean="0"/>
              <a:t>Redux</a:t>
            </a:r>
            <a:r>
              <a:rPr lang="en-US" dirty="0" smtClean="0"/>
              <a:t> reducers.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fontScale="92500"/>
          </a:bodyPr>
          <a:lstStyle/>
          <a:p>
            <a:r>
              <a:rPr lang="en-US" dirty="0" smtClean="0"/>
              <a:t>Developed using </a:t>
            </a:r>
            <a:r>
              <a:rPr lang="en-US" dirty="0" err="1" smtClean="0"/>
              <a:t>ReactJS</a:t>
            </a:r>
            <a:r>
              <a:rPr lang="en-US" dirty="0" smtClean="0"/>
              <a:t>, </a:t>
            </a:r>
            <a:r>
              <a:rPr lang="en-US" dirty="0" err="1" smtClean="0"/>
              <a:t>ApolloClient</a:t>
            </a:r>
            <a:r>
              <a:rPr lang="en-US" dirty="0" smtClean="0"/>
              <a:t>, </a:t>
            </a:r>
            <a:r>
              <a:rPr lang="en-US" dirty="0" err="1" smtClean="0"/>
              <a:t>Redux</a:t>
            </a:r>
            <a:r>
              <a:rPr lang="en-US" dirty="0" smtClean="0"/>
              <a:t>, </a:t>
            </a:r>
            <a:r>
              <a:rPr lang="en-US" dirty="0" err="1" smtClean="0"/>
              <a:t>redux-thunk</a:t>
            </a:r>
            <a:r>
              <a:rPr lang="en-US" dirty="0" smtClean="0"/>
              <a:t>, ES6, Element React library, Node JS, Serve as a Static server</a:t>
            </a:r>
            <a:r>
              <a:rPr lang="en-US" dirty="0" smtClean="0"/>
              <a:t>.</a:t>
            </a:r>
          </a:p>
          <a:p>
            <a:r>
              <a:rPr lang="en-US" dirty="0" err="1" smtClean="0"/>
              <a:t>ApolloClient</a:t>
            </a:r>
            <a:r>
              <a:rPr lang="en-US" dirty="0" smtClean="0"/>
              <a:t> is use to send </a:t>
            </a:r>
            <a:r>
              <a:rPr lang="en-US" dirty="0" err="1" smtClean="0"/>
              <a:t>GraphQL</a:t>
            </a:r>
            <a:r>
              <a:rPr lang="en-US" dirty="0" smtClean="0"/>
              <a:t> queries and Mutation to </a:t>
            </a:r>
            <a:r>
              <a:rPr lang="en-US" dirty="0" err="1" smtClean="0"/>
              <a:t>GraphQL</a:t>
            </a:r>
            <a:r>
              <a:rPr lang="en-US" dirty="0" smtClean="0"/>
              <a:t> based </a:t>
            </a:r>
            <a:r>
              <a:rPr lang="en-US" dirty="0" err="1" smtClean="0"/>
              <a:t>Django</a:t>
            </a:r>
            <a:r>
              <a:rPr lang="en-US" dirty="0" smtClean="0"/>
              <a:t> server.</a:t>
            </a:r>
            <a:endParaRPr lang="en-US" dirty="0" smtClean="0"/>
          </a:p>
          <a:p>
            <a:r>
              <a:rPr lang="en-US" dirty="0" smtClean="0"/>
              <a:t>Used </a:t>
            </a:r>
            <a:r>
              <a:rPr lang="en-US" dirty="0" err="1" smtClean="0"/>
              <a:t>Redux</a:t>
            </a:r>
            <a:r>
              <a:rPr lang="en-US" dirty="0" smtClean="0"/>
              <a:t> as global data store for this application. </a:t>
            </a:r>
            <a:r>
              <a:rPr lang="en-US" dirty="0" err="1" smtClean="0"/>
              <a:t>Redux</a:t>
            </a:r>
            <a:r>
              <a:rPr lang="en-US" dirty="0" smtClean="0"/>
              <a:t> actions and reducers make is easy to shape and store data as needed by UI.</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issues.</a:t>
            </a:r>
            <a:endParaRPr lang="en-US" dirty="0"/>
          </a:p>
        </p:txBody>
      </p:sp>
      <p:sp>
        <p:nvSpPr>
          <p:cNvPr id="3" name="Content Placeholder 2"/>
          <p:cNvSpPr>
            <a:spLocks noGrp="1"/>
          </p:cNvSpPr>
          <p:nvPr>
            <p:ph idx="1"/>
          </p:nvPr>
        </p:nvSpPr>
        <p:spPr/>
        <p:txBody>
          <a:bodyPr>
            <a:normAutofit fontScale="92500"/>
          </a:bodyPr>
          <a:lstStyle/>
          <a:p>
            <a:r>
              <a:rPr lang="en-US" dirty="0" smtClean="0"/>
              <a:t>Since </a:t>
            </a:r>
            <a:r>
              <a:rPr lang="en-US" dirty="0" err="1" smtClean="0"/>
              <a:t>Django</a:t>
            </a:r>
            <a:r>
              <a:rPr lang="en-US" dirty="0" smtClean="0"/>
              <a:t> Rest API and UI application are installed using free account on </a:t>
            </a:r>
            <a:r>
              <a:rPr lang="en-US" dirty="0" err="1" smtClean="0"/>
              <a:t>Heroku</a:t>
            </a:r>
            <a:r>
              <a:rPr lang="en-US" dirty="0" smtClean="0"/>
              <a:t> platform.</a:t>
            </a:r>
          </a:p>
          <a:p>
            <a:r>
              <a:rPr lang="en-US" dirty="0" smtClean="0"/>
              <a:t>In case if  </a:t>
            </a:r>
            <a:r>
              <a:rPr lang="en-US" dirty="0" err="1" smtClean="0"/>
              <a:t>Django</a:t>
            </a:r>
            <a:r>
              <a:rPr lang="en-US" dirty="0" smtClean="0"/>
              <a:t> Rest API is not invoked in last one hour or more </a:t>
            </a:r>
            <a:r>
              <a:rPr lang="en-US" dirty="0" err="1" smtClean="0"/>
              <a:t>Dyno</a:t>
            </a:r>
            <a:r>
              <a:rPr lang="en-US" dirty="0" smtClean="0"/>
              <a:t> </a:t>
            </a:r>
            <a:r>
              <a:rPr lang="en-US" dirty="0" smtClean="0"/>
              <a:t>associated </a:t>
            </a:r>
            <a:r>
              <a:rPr lang="en-US" dirty="0" smtClean="0"/>
              <a:t>with it goes to sleep.</a:t>
            </a:r>
          </a:p>
          <a:p>
            <a:r>
              <a:rPr lang="en-US" dirty="0" smtClean="0"/>
              <a:t>As a result it may be possible that when UI invokes API it might timeout.</a:t>
            </a:r>
          </a:p>
          <a:p>
            <a:r>
              <a:rPr lang="en-US" dirty="0" smtClean="0"/>
              <a:t>In case if you get any error try refreshing page after 2/3 minutes.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 (continued)	</a:t>
            </a:r>
            <a:endParaRPr lang="en-US" dirty="0"/>
          </a:p>
        </p:txBody>
      </p:sp>
      <p:pic>
        <p:nvPicPr>
          <p:cNvPr id="8194" name="Picture 2"/>
          <p:cNvPicPr>
            <a:picLocks noChangeAspect="1" noChangeArrowheads="1"/>
          </p:cNvPicPr>
          <p:nvPr/>
        </p:nvPicPr>
        <p:blipFill>
          <a:blip r:embed="rId2"/>
          <a:srcRect/>
          <a:stretch>
            <a:fillRect/>
          </a:stretch>
        </p:blipFill>
        <p:spPr bwMode="auto">
          <a:xfrm>
            <a:off x="244475" y="1457325"/>
            <a:ext cx="8655050"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Used </a:t>
            </a:r>
            <a:r>
              <a:rPr lang="en-US" dirty="0" err="1" smtClean="0"/>
              <a:t>CoreUI</a:t>
            </a:r>
            <a:r>
              <a:rPr lang="en-US" dirty="0" smtClean="0"/>
              <a:t> React template so as to reuse Sidebar navigation, Breadcrumbs and common Layout for all pages.</a:t>
            </a:r>
          </a:p>
          <a:p>
            <a:endParaRPr lang="en-US" dirty="0" smtClean="0"/>
          </a:p>
          <a:p>
            <a:r>
              <a:rPr lang="en-US" dirty="0" err="1" smtClean="0"/>
              <a:t>CoreUI</a:t>
            </a:r>
            <a:r>
              <a:rPr lang="en-US" dirty="0" smtClean="0"/>
              <a:t> </a:t>
            </a:r>
            <a:r>
              <a:rPr lang="en-US" dirty="0" smtClean="0"/>
              <a:t>React template itself build using Create React App. CRA is zero configuration template to build, unit test and deploy application on server.</a:t>
            </a:r>
          </a:p>
          <a:p>
            <a:endParaRPr lang="en-US" dirty="0" smtClean="0"/>
          </a:p>
          <a:p>
            <a:r>
              <a:rPr lang="en-US" dirty="0" smtClean="0"/>
              <a:t>CRA makes use of Enzyme and Jest for Unit testing. Does not need separate Jest installation or Web pack tweaking. Everything is taken care by CRA.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Well thought React components to modularize code.</a:t>
            </a:r>
          </a:p>
          <a:p>
            <a:r>
              <a:rPr lang="en-US" dirty="0" smtClean="0"/>
              <a:t>Made use of Typescript and React Typescript support to develop generic component that’s used in all screen to automate task like showing Page loading Icon, display UI when data is available and show error if any.</a:t>
            </a:r>
          </a:p>
          <a:p>
            <a:r>
              <a:rPr lang="en-US" dirty="0" smtClean="0"/>
              <a:t>The above component has been reused in all screens of </a:t>
            </a:r>
            <a:r>
              <a:rPr lang="en-US" dirty="0" err="1" smtClean="0"/>
              <a:t>ReactJS</a:t>
            </a:r>
            <a:r>
              <a:rPr lang="en-US" dirty="0" smtClean="0"/>
              <a:t> </a:t>
            </a:r>
            <a:r>
              <a:rPr lang="en-US" dirty="0" err="1" smtClean="0"/>
              <a:t>PoC</a:t>
            </a:r>
            <a:r>
              <a:rPr lang="en-US" dirty="0" smtClean="0"/>
              <a:t> application.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Role based authorization further limits access to screens and components use for creating Risk Types.</a:t>
            </a:r>
          </a:p>
          <a:p>
            <a:r>
              <a:rPr lang="en-US" dirty="0" smtClean="0"/>
              <a:t>User can </a:t>
            </a:r>
            <a:r>
              <a:rPr lang="en-US" dirty="0" smtClean="0"/>
              <a:t>define </a:t>
            </a:r>
            <a:r>
              <a:rPr lang="en-US" dirty="0" err="1" smtClean="0"/>
              <a:t>RiskType</a:t>
            </a:r>
            <a:r>
              <a:rPr lang="en-US" dirty="0" smtClean="0"/>
              <a:t> (Entity Name) </a:t>
            </a:r>
            <a:r>
              <a:rPr lang="en-US" dirty="0" smtClean="0"/>
              <a:t>and associated RiskTypeFields </a:t>
            </a:r>
            <a:r>
              <a:rPr lang="en-US" dirty="0" smtClean="0"/>
              <a:t>(Entity attributes) in </a:t>
            </a:r>
            <a:r>
              <a:rPr lang="en-US" dirty="0" smtClean="0"/>
              <a:t>one go using header and details table in Create Risk Type screen.</a:t>
            </a:r>
          </a:p>
          <a:p>
            <a:r>
              <a:rPr lang="en-US" dirty="0" smtClean="0"/>
              <a:t>User can add </a:t>
            </a:r>
            <a:r>
              <a:rPr lang="en-US" dirty="0" smtClean="0"/>
              <a:t>Risk (Entity Instance Name) </a:t>
            </a:r>
            <a:r>
              <a:rPr lang="en-US" dirty="0" smtClean="0"/>
              <a:t>and Risk Fields </a:t>
            </a:r>
            <a:r>
              <a:rPr lang="en-US" dirty="0" smtClean="0"/>
              <a:t>(Entity attribute values) in </a:t>
            </a:r>
            <a:r>
              <a:rPr lang="en-US" dirty="0" smtClean="0"/>
              <a:t>one go using header and </a:t>
            </a:r>
            <a:r>
              <a:rPr lang="en-US" dirty="0" smtClean="0"/>
              <a:t>dynamically populated controls in </a:t>
            </a:r>
            <a:r>
              <a:rPr lang="en-US" dirty="0" smtClean="0"/>
              <a:t>Create Risk screen.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Create Risk Instance screen dynamically adds required field validation and field type specific validation for controls related to Risk type </a:t>
            </a:r>
            <a:r>
              <a:rPr lang="en-US" dirty="0" smtClean="0"/>
              <a:t>fields. (Entity attributes) </a:t>
            </a:r>
            <a:r>
              <a:rPr lang="en-US" dirty="0" smtClean="0"/>
              <a:t>i.e. Date / float / integer.</a:t>
            </a:r>
          </a:p>
          <a:p>
            <a:endParaRPr lang="en-US" dirty="0" smtClean="0"/>
          </a:p>
          <a:p>
            <a:r>
              <a:rPr lang="en-US" dirty="0" smtClean="0"/>
              <a:t>Successful model creation messages are displayed using </a:t>
            </a:r>
            <a:r>
              <a:rPr lang="en-US" dirty="0" err="1" smtClean="0"/>
              <a:t>MessageBox</a:t>
            </a:r>
            <a:r>
              <a:rPr lang="en-US" dirty="0" smtClean="0"/>
              <a:t>.</a:t>
            </a:r>
          </a:p>
          <a:p>
            <a:endParaRPr lang="en-US" dirty="0" smtClean="0"/>
          </a:p>
          <a:p>
            <a:r>
              <a:rPr lang="en-US" dirty="0" smtClean="0"/>
              <a:t>Display various model validation errors using </a:t>
            </a:r>
            <a:r>
              <a:rPr lang="en-US" dirty="0" err="1" smtClean="0"/>
              <a:t>MessageBox</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a:xfrm>
            <a:off x="304800" y="1447800"/>
            <a:ext cx="8229600" cy="4754563"/>
          </a:xfrm>
        </p:spPr>
        <p:txBody>
          <a:bodyPr>
            <a:normAutofit fontScale="77500" lnSpcReduction="20000"/>
          </a:bodyPr>
          <a:lstStyle/>
          <a:p>
            <a:r>
              <a:rPr lang="en-US" dirty="0" smtClean="0"/>
              <a:t>View Single Risk display Auto Complete dropdown for selecting Risk Name. Upon selection user clicks Get Risk Detail button to fetch details for given Risk</a:t>
            </a:r>
            <a:r>
              <a:rPr lang="en-US" dirty="0" smtClean="0"/>
              <a:t>.</a:t>
            </a:r>
          </a:p>
          <a:p>
            <a:endParaRPr lang="en-US" dirty="0" smtClean="0"/>
          </a:p>
          <a:p>
            <a:r>
              <a:rPr lang="en-US" dirty="0" smtClean="0"/>
              <a:t>Single </a:t>
            </a:r>
            <a:r>
              <a:rPr lang="en-US" dirty="0" smtClean="0"/>
              <a:t>Risk Instance data is fetched from </a:t>
            </a:r>
            <a:r>
              <a:rPr lang="en-US" dirty="0" err="1" smtClean="0"/>
              <a:t>GraphQL</a:t>
            </a:r>
            <a:r>
              <a:rPr lang="en-US" dirty="0" smtClean="0"/>
              <a:t> </a:t>
            </a:r>
            <a:r>
              <a:rPr lang="en-US" dirty="0" smtClean="0"/>
              <a:t>API</a:t>
            </a:r>
            <a:r>
              <a:rPr lang="en-US" dirty="0" smtClean="0"/>
              <a:t>. </a:t>
            </a:r>
            <a:endParaRPr lang="en-US" dirty="0" smtClean="0"/>
          </a:p>
          <a:p>
            <a:endParaRPr lang="en-US" dirty="0" smtClean="0"/>
          </a:p>
          <a:p>
            <a:r>
              <a:rPr lang="en-US" dirty="0" smtClean="0"/>
              <a:t>Single </a:t>
            </a:r>
            <a:r>
              <a:rPr lang="en-US" dirty="0" smtClean="0"/>
              <a:t>Risk Instance </a:t>
            </a:r>
            <a:r>
              <a:rPr lang="en-US" dirty="0" smtClean="0"/>
              <a:t>aggregates Risk Fields as well Field type information. View </a:t>
            </a:r>
            <a:r>
              <a:rPr lang="en-US" dirty="0" smtClean="0"/>
              <a:t>Single Risk control then </a:t>
            </a:r>
            <a:r>
              <a:rPr lang="en-US" dirty="0" smtClean="0"/>
              <a:t>dynamically renders appropriate read-only </a:t>
            </a:r>
            <a:r>
              <a:rPr lang="en-US" dirty="0" smtClean="0"/>
              <a:t>controls </a:t>
            </a:r>
            <a:r>
              <a:rPr lang="en-US" dirty="0" smtClean="0"/>
              <a:t>based on </a:t>
            </a:r>
            <a:r>
              <a:rPr lang="en-US" dirty="0" smtClean="0"/>
              <a:t>field type information </a:t>
            </a:r>
            <a:r>
              <a:rPr lang="en-US" dirty="0" smtClean="0"/>
              <a:t>found in </a:t>
            </a:r>
            <a:r>
              <a:rPr lang="en-US" dirty="0" smtClean="0"/>
              <a:t>a retrieved Single Risk instance</a:t>
            </a:r>
            <a:r>
              <a:rPr lang="en-US" dirty="0" smtClean="0"/>
              <a:t>.</a:t>
            </a:r>
          </a:p>
          <a:p>
            <a:pPr>
              <a:buNone/>
            </a:pPr>
            <a:r>
              <a:rPr lang="en-US" dirty="0" smtClean="0"/>
              <a:t> </a:t>
            </a:r>
          </a:p>
          <a:p>
            <a:r>
              <a:rPr lang="en-US" dirty="0" smtClean="0"/>
              <a:t>Each dynamically populated Control’s value</a:t>
            </a:r>
            <a:r>
              <a:rPr lang="en-US" dirty="0" smtClean="0"/>
              <a:t> </a:t>
            </a:r>
            <a:r>
              <a:rPr lang="en-US" dirty="0" smtClean="0"/>
              <a:t>is set with corresponding Risk field (Entity attribute) value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Salient features (continued)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Content Placeholder 2"/>
          <p:cNvSpPr txBox="1">
            <a:spLocks/>
          </p:cNvSpPr>
          <p:nvPr/>
        </p:nvSpPr>
        <p:spPr>
          <a:xfrm>
            <a:off x="304800" y="1676400"/>
            <a:ext cx="8229600" cy="4525963"/>
          </a:xfrm>
          <a:prstGeom prst="rect">
            <a:avLst/>
          </a:prstGeom>
        </p:spPr>
        <p:txBody>
          <a:bodyPr>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View All Risk screen allow user to select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RiskType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from drop down</a:t>
            </a:r>
            <a:r>
              <a:rPr kumimoji="0" lang="en-US" sz="3200" b="0" i="0" u="none" strike="noStrike" kern="1200" cap="none" spc="0" normalizeH="0" noProof="0" dirty="0" smtClean="0">
                <a:ln>
                  <a:noFill/>
                </a:ln>
                <a:solidFill>
                  <a:schemeClr val="tx1"/>
                </a:solidFill>
                <a:effectLst/>
                <a:uLnTx/>
                <a:uFillTx/>
                <a:latin typeface="+mn-lt"/>
                <a:ea typeface="+mn-ea"/>
                <a:cs typeface="+mn-cs"/>
              </a:rPr>
              <a:t> list. </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Upon </a:t>
            </a:r>
            <a:r>
              <a:rPr kumimoji="0" lang="en-US" sz="3200" b="0" i="0" u="none" strike="noStrike" kern="1200" cap="none" spc="0" normalizeH="0" noProof="0" dirty="0" err="1" smtClean="0">
                <a:ln>
                  <a:noFill/>
                </a:ln>
                <a:solidFill>
                  <a:schemeClr val="tx1"/>
                </a:solidFill>
                <a:effectLst/>
                <a:uLnTx/>
                <a:uFillTx/>
                <a:latin typeface="+mn-lt"/>
                <a:ea typeface="+mn-ea"/>
                <a:cs typeface="+mn-cs"/>
              </a:rPr>
              <a:t>RiskType</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smtClean="0">
                <a:ln>
                  <a:noFill/>
                </a:ln>
                <a:solidFill>
                  <a:schemeClr val="tx1"/>
                </a:solidFill>
                <a:effectLst/>
                <a:uLnTx/>
                <a:uFillTx/>
                <a:latin typeface="+mn-lt"/>
                <a:ea typeface="+mn-ea"/>
                <a:cs typeface="+mn-cs"/>
              </a:rPr>
              <a:t>selection,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screen</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smtClean="0">
                <a:ln>
                  <a:noFill/>
                </a:ln>
                <a:solidFill>
                  <a:schemeClr val="tx1"/>
                </a:solidFill>
                <a:effectLst/>
                <a:uLnTx/>
                <a:uFillTx/>
                <a:latin typeface="+mn-lt"/>
                <a:ea typeface="+mn-ea"/>
                <a:cs typeface="+mn-cs"/>
              </a:rPr>
              <a:t>fetches Risk instances filtered by selected </a:t>
            </a:r>
            <a:r>
              <a:rPr kumimoji="0" lang="en-US" sz="3200" b="0" i="0" u="none" strike="noStrike" kern="1200" cap="none" spc="0" normalizeH="0" noProof="0" dirty="0" err="1" smtClean="0">
                <a:ln>
                  <a:noFill/>
                </a:ln>
                <a:solidFill>
                  <a:schemeClr val="tx1"/>
                </a:solidFill>
                <a:effectLst/>
                <a:uLnTx/>
                <a:uFillTx/>
                <a:latin typeface="+mn-lt"/>
                <a:ea typeface="+mn-ea"/>
                <a:cs typeface="+mn-cs"/>
              </a:rPr>
              <a:t>RiskType</a:t>
            </a:r>
            <a:r>
              <a:rPr lang="en-US" sz="3200" dirty="0" smtClean="0"/>
              <a:t> </a:t>
            </a:r>
            <a:r>
              <a:rPr lang="en-US" sz="3200" dirty="0" smtClean="0"/>
              <a:t>and</a:t>
            </a:r>
            <a:r>
              <a:rPr kumimoji="0" lang="en-US" sz="3200" b="0" i="0" u="none" strike="noStrike" kern="1200" cap="none" spc="0" normalizeH="0" noProof="0" dirty="0" smtClean="0">
                <a:ln>
                  <a:noFill/>
                </a:ln>
                <a:solidFill>
                  <a:schemeClr val="tx1"/>
                </a:solidFill>
                <a:effectLst/>
                <a:uLnTx/>
                <a:uFillTx/>
                <a:latin typeface="+mn-lt"/>
                <a:ea typeface="+mn-ea"/>
                <a:cs typeface="+mn-cs"/>
              </a:rPr>
              <a:t> allows user to paginate through list of Risk Instances whose foreign key </a:t>
            </a:r>
            <a:r>
              <a:rPr kumimoji="0" lang="en-US" sz="3200" b="0" i="0" u="none" strike="noStrike" kern="1200" cap="none" spc="0" normalizeH="0" noProof="0" dirty="0" err="1" smtClean="0">
                <a:ln>
                  <a:noFill/>
                </a:ln>
                <a:solidFill>
                  <a:schemeClr val="tx1"/>
                </a:solidFill>
                <a:effectLst/>
                <a:uLnTx/>
                <a:uFillTx/>
                <a:latin typeface="+mn-lt"/>
                <a:ea typeface="+mn-ea"/>
                <a:cs typeface="+mn-cs"/>
              </a:rPr>
              <a:t>RiskType</a:t>
            </a:r>
            <a:r>
              <a:rPr kumimoji="0" lang="en-US" sz="3200" b="0" i="0" u="none" strike="noStrike" kern="1200" cap="none" spc="0" normalizeH="0" noProof="0" dirty="0" smtClean="0">
                <a:ln>
                  <a:noFill/>
                </a:ln>
                <a:solidFill>
                  <a:schemeClr val="tx1"/>
                </a:solidFill>
                <a:effectLst/>
                <a:uLnTx/>
                <a:uFillTx/>
                <a:latin typeface="+mn-lt"/>
                <a:ea typeface="+mn-ea"/>
                <a:cs typeface="+mn-cs"/>
              </a:rPr>
              <a:t> matches with the Selected </a:t>
            </a:r>
            <a:r>
              <a:rPr kumimoji="0" lang="en-US" sz="3200" b="0" i="0" u="none" strike="noStrike" kern="1200" cap="none" spc="0" normalizeH="0" noProof="0" dirty="0" err="1" smtClean="0">
                <a:ln>
                  <a:noFill/>
                </a:ln>
                <a:solidFill>
                  <a:schemeClr val="tx1"/>
                </a:solidFill>
                <a:effectLst/>
                <a:uLnTx/>
                <a:uFillTx/>
                <a:latin typeface="+mn-lt"/>
                <a:ea typeface="+mn-ea"/>
                <a:cs typeface="+mn-cs"/>
              </a:rPr>
              <a:t>RiskType</a:t>
            </a:r>
            <a:r>
              <a:rPr kumimoji="0" lang="en-US" sz="3200" b="0" i="0" u="none" strike="noStrike" kern="1200" cap="none" spc="0" normalizeH="0" noProof="0" dirty="0" smtClean="0">
                <a:ln>
                  <a:noFill/>
                </a:ln>
                <a:solidFill>
                  <a:schemeClr val="tx1"/>
                </a:solidFill>
                <a:effectLst/>
                <a:uLnTx/>
                <a:uFillTx/>
                <a:latin typeface="+mn-lt"/>
                <a:ea typeface="+mn-ea"/>
                <a:cs typeface="+mn-cs"/>
              </a:rPr>
              <a:t> in Dropdown box.</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err="1" smtClean="0"/>
              <a:t>GraphQL</a:t>
            </a:r>
            <a:r>
              <a:rPr lang="en-US" sz="3200" dirty="0" smtClean="0"/>
              <a:t> only support forward pagination.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Backward pagination</a:t>
            </a:r>
            <a:r>
              <a:rPr kumimoji="0" lang="en-US" sz="3200" b="0" i="0" u="none" strike="noStrike" kern="1200" cap="none" spc="0" normalizeH="0" noProof="0" dirty="0" smtClean="0">
                <a:ln>
                  <a:noFill/>
                </a:ln>
                <a:solidFill>
                  <a:schemeClr val="tx1"/>
                </a:solidFill>
                <a:effectLst/>
                <a:uLnTx/>
                <a:uFillTx/>
                <a:latin typeface="+mn-lt"/>
                <a:ea typeface="+mn-ea"/>
                <a:cs typeface="+mn-cs"/>
              </a:rPr>
              <a:t> is enabled programmatically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by maintaining stack in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Redux</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state store</a:t>
            </a:r>
            <a:r>
              <a:rPr kumimoji="0" lang="en-US" sz="3200" b="0" i="0" u="none" strike="noStrike" kern="1200" cap="none" spc="0" normalizeH="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1062</Words>
  <Application>Microsoft Office PowerPoint</Application>
  <PresentationFormat>On-screen Show (4:3)</PresentationFormat>
  <Paragraphs>97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Home Screen</vt:lpstr>
      <vt:lpstr>Apollo ReactJS PoC UI</vt:lpstr>
      <vt:lpstr>Salient features</vt:lpstr>
      <vt:lpstr>Salient features (continued)</vt:lpstr>
      <vt:lpstr>Salient features (continued)</vt:lpstr>
      <vt:lpstr>Salient features (continued)</vt:lpstr>
      <vt:lpstr>Salient features (continued)</vt:lpstr>
      <vt:lpstr>Salient features (continued)</vt:lpstr>
      <vt:lpstr>Slide 9</vt:lpstr>
      <vt:lpstr>Login Screen</vt:lpstr>
      <vt:lpstr>Dashboard showing app highlights</vt:lpstr>
      <vt:lpstr>Create Risk Type screen</vt:lpstr>
      <vt:lpstr>Create Risk Type Image</vt:lpstr>
      <vt:lpstr>Risk Type Data posted to server</vt:lpstr>
      <vt:lpstr>Create RiskType shows Success </vt:lpstr>
      <vt:lpstr>Create Risk Instance screen.</vt:lpstr>
      <vt:lpstr>Screen shows dynamically populated controls. Ready to accept input values.</vt:lpstr>
      <vt:lpstr>Screen showing  field validation errors.</vt:lpstr>
      <vt:lpstr>Submit when validation succeed</vt:lpstr>
      <vt:lpstr>Posting Risk Instance data to server</vt:lpstr>
      <vt:lpstr>Create Risk Instance showing success </vt:lpstr>
      <vt:lpstr>View Single Risk Instance</vt:lpstr>
      <vt:lpstr>View Single Risk Screen</vt:lpstr>
      <vt:lpstr>View All Risks</vt:lpstr>
      <vt:lpstr>View All Risk Screen</vt:lpstr>
      <vt:lpstr>Non Admin users </vt:lpstr>
      <vt:lpstr>No access to Create Risk Type</vt:lpstr>
      <vt:lpstr>No access to Create Risk Instance</vt:lpstr>
      <vt:lpstr>Unit testing.</vt:lpstr>
      <vt:lpstr>Known issues.</vt:lpstr>
      <vt:lpstr>Known issue (continued)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Screen</dc:title>
  <dc:creator>Dell</dc:creator>
  <cp:lastModifiedBy>Dell</cp:lastModifiedBy>
  <cp:revision>152</cp:revision>
  <dcterms:created xsi:type="dcterms:W3CDTF">2018-06-08T13:22:08Z</dcterms:created>
  <dcterms:modified xsi:type="dcterms:W3CDTF">2019-11-08T14:06:32Z</dcterms:modified>
</cp:coreProperties>
</file>