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7" r:id="rId3"/>
    <p:sldId id="268" r:id="rId4"/>
    <p:sldId id="269" r:id="rId5"/>
    <p:sldId id="270" r:id="rId6"/>
    <p:sldId id="271" r:id="rId7"/>
    <p:sldId id="256" r:id="rId8"/>
    <p:sldId id="257" r:id="rId9"/>
    <p:sldId id="261" r:id="rId10"/>
    <p:sldId id="258" r:id="rId11"/>
    <p:sldId id="259" r:id="rId12"/>
    <p:sldId id="262" r:id="rId13"/>
    <p:sldId id="263" r:id="rId14"/>
    <p:sldId id="264" r:id="rId15"/>
    <p:sldId id="265" r:id="rId16"/>
    <p:sldId id="260"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0" d="100"/>
          <a:sy n="50" d="100"/>
        </p:scale>
        <p:origin x="-1267"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35F4EF-751A-4746-AFF7-1E1195B3F960}" type="datetimeFigureOut">
              <a:rPr lang="en-US" smtClean="0"/>
              <a:pPr/>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396BA-FE91-458F-A839-86A0FA4CC1E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35F4EF-751A-4746-AFF7-1E1195B3F960}" type="datetimeFigureOut">
              <a:rPr lang="en-US" smtClean="0"/>
              <a:pPr/>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396BA-FE91-458F-A839-86A0FA4CC1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35F4EF-751A-4746-AFF7-1E1195B3F960}" type="datetimeFigureOut">
              <a:rPr lang="en-US" smtClean="0"/>
              <a:pPr/>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396BA-FE91-458F-A839-86A0FA4CC1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35F4EF-751A-4746-AFF7-1E1195B3F960}" type="datetimeFigureOut">
              <a:rPr lang="en-US" smtClean="0"/>
              <a:pPr/>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396BA-FE91-458F-A839-86A0FA4CC1E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35F4EF-751A-4746-AFF7-1E1195B3F960}" type="datetimeFigureOut">
              <a:rPr lang="en-US" smtClean="0"/>
              <a:pPr/>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396BA-FE91-458F-A839-86A0FA4CC1E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35F4EF-751A-4746-AFF7-1E1195B3F960}" type="datetimeFigureOut">
              <a:rPr lang="en-US" smtClean="0"/>
              <a:pPr/>
              <a:t>7/18/2018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E396BA-FE91-458F-A839-86A0FA4CC1E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35F4EF-751A-4746-AFF7-1E1195B3F960}" type="datetimeFigureOut">
              <a:rPr lang="en-US" smtClean="0"/>
              <a:pPr/>
              <a:t>7/18/2018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E396BA-FE91-458F-A839-86A0FA4CC1E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35F4EF-751A-4746-AFF7-1E1195B3F960}" type="datetimeFigureOut">
              <a:rPr lang="en-US" smtClean="0"/>
              <a:pPr/>
              <a:t>7/18/2018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E396BA-FE91-458F-A839-86A0FA4CC1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35F4EF-751A-4746-AFF7-1E1195B3F960}" type="datetimeFigureOut">
              <a:rPr lang="en-US" smtClean="0"/>
              <a:pPr/>
              <a:t>7/18/2018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E396BA-FE91-458F-A839-86A0FA4CC1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35F4EF-751A-4746-AFF7-1E1195B3F960}" type="datetimeFigureOut">
              <a:rPr lang="en-US" smtClean="0"/>
              <a:pPr/>
              <a:t>7/18/2018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E396BA-FE91-458F-A839-86A0FA4CC1E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35F4EF-751A-4746-AFF7-1E1195B3F960}" type="datetimeFigureOut">
              <a:rPr lang="en-US" smtClean="0"/>
              <a:pPr/>
              <a:t>7/18/2018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E396BA-FE91-458F-A839-86A0FA4CC1E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35F4EF-751A-4746-AFF7-1E1195B3F960}" type="datetimeFigureOut">
              <a:rPr lang="en-US" smtClean="0"/>
              <a:pPr/>
              <a:t>7/18/2018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E396BA-FE91-458F-A839-86A0FA4CC1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ritecore-poc-server-session.herokuapp.com/auth/logi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jango-poc-session-maheshbodas.herokuapp.com/doc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jango-poc-session-maheshbodas.herokuapp.com/schem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DRF </a:t>
            </a:r>
            <a:r>
              <a:rPr lang="en-US" dirty="0" err="1" smtClean="0"/>
              <a:t>PoC</a:t>
            </a:r>
            <a:r>
              <a:rPr lang="en-US" dirty="0" smtClean="0"/>
              <a:t> Web API</a:t>
            </a:r>
            <a:endParaRPr lang="en-US" dirty="0"/>
          </a:p>
        </p:txBody>
      </p:sp>
      <p:sp>
        <p:nvSpPr>
          <p:cNvPr id="3" name="Content Placeholder 2"/>
          <p:cNvSpPr>
            <a:spLocks noGrp="1"/>
          </p:cNvSpPr>
          <p:nvPr>
            <p:ph idx="1"/>
          </p:nvPr>
        </p:nvSpPr>
        <p:spPr>
          <a:xfrm>
            <a:off x="228600" y="1600200"/>
            <a:ext cx="8686800" cy="4525963"/>
          </a:xfrm>
        </p:spPr>
        <p:txBody>
          <a:bodyPr>
            <a:normAutofit/>
          </a:bodyPr>
          <a:lstStyle/>
          <a:p>
            <a:r>
              <a:rPr lang="en-US" dirty="0" smtClean="0">
                <a:hlinkClick r:id="rId2"/>
              </a:rPr>
              <a:t>https</a:t>
            </a:r>
            <a:r>
              <a:rPr lang="en-US" dirty="0" smtClean="0">
                <a:hlinkClick r:id="rId2"/>
              </a:rPr>
              <a:t>://django-poc-session-maheshbodas.herokuapp.com/auth/login</a:t>
            </a:r>
            <a:r>
              <a:rPr lang="en-US" dirty="0" smtClean="0">
                <a:hlinkClick r:id="rId2"/>
              </a:rPr>
              <a:t>/</a:t>
            </a:r>
            <a:endParaRPr lang="en-US" dirty="0" smtClean="0"/>
          </a:p>
          <a:p>
            <a:r>
              <a:rPr lang="en-US" dirty="0" smtClean="0"/>
              <a:t>Use above link to access browsable Web API.</a:t>
            </a:r>
          </a:p>
          <a:p>
            <a:r>
              <a:rPr lang="en-US" dirty="0" smtClean="0"/>
              <a:t>Username </a:t>
            </a:r>
            <a:r>
              <a:rPr lang="en-US" smtClean="0"/>
              <a:t>:- </a:t>
            </a:r>
            <a:r>
              <a:rPr lang="en-US" smtClean="0"/>
              <a:t>admin </a:t>
            </a:r>
            <a:r>
              <a:rPr lang="en-US" dirty="0" smtClean="0"/>
              <a:t>(lower case) – Admin</a:t>
            </a:r>
          </a:p>
          <a:p>
            <a:r>
              <a:rPr lang="en-US" dirty="0" smtClean="0"/>
              <a:t>Password :- poctest#1  (lower case)</a:t>
            </a:r>
          </a:p>
          <a:p>
            <a:r>
              <a:rPr lang="en-US" dirty="0" smtClean="0"/>
              <a:t>Username :- editor (lower case) – Non Admin</a:t>
            </a:r>
          </a:p>
          <a:p>
            <a:r>
              <a:rPr lang="en-US" dirty="0" smtClean="0"/>
              <a:t>Password :- test#123  (lower case)</a:t>
            </a:r>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Successful Login</a:t>
            </a:r>
            <a:endParaRPr lang="en-US" dirty="0"/>
          </a:p>
        </p:txBody>
      </p:sp>
      <p:pic>
        <p:nvPicPr>
          <p:cNvPr id="4098" name="Picture 2"/>
          <p:cNvPicPr>
            <a:picLocks noChangeAspect="1" noChangeArrowheads="1"/>
          </p:cNvPicPr>
          <p:nvPr/>
        </p:nvPicPr>
        <p:blipFill>
          <a:blip r:embed="rId2"/>
          <a:srcRect/>
          <a:stretch>
            <a:fillRect/>
          </a:stretch>
        </p:blipFill>
        <p:spPr bwMode="auto">
          <a:xfrm>
            <a:off x="244475" y="1279525"/>
            <a:ext cx="8655050" cy="4298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Root shows Default Router</a:t>
            </a:r>
            <a:endParaRPr lang="en-US" dirty="0"/>
          </a:p>
        </p:txBody>
      </p:sp>
      <p:pic>
        <p:nvPicPr>
          <p:cNvPr id="3" name="Picture 2"/>
          <p:cNvPicPr>
            <a:picLocks noChangeAspect="1" noChangeArrowheads="1"/>
          </p:cNvPicPr>
          <p:nvPr/>
        </p:nvPicPr>
        <p:blipFill>
          <a:blip r:embed="rId2"/>
          <a:srcRect/>
          <a:stretch>
            <a:fillRect/>
          </a:stretch>
        </p:blipFill>
        <p:spPr bwMode="auto">
          <a:xfrm>
            <a:off x="244475" y="1273175"/>
            <a:ext cx="8655050" cy="4311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Posting </a:t>
            </a:r>
            <a:r>
              <a:rPr lang="en-US" dirty="0" err="1" smtClean="0"/>
              <a:t>RiskType</a:t>
            </a:r>
            <a:r>
              <a:rPr lang="en-US" dirty="0" smtClean="0"/>
              <a:t> successfully</a:t>
            </a:r>
            <a:endParaRPr lang="en-US" dirty="0"/>
          </a:p>
        </p:txBody>
      </p:sp>
      <p:pic>
        <p:nvPicPr>
          <p:cNvPr id="6146" name="Picture 2"/>
          <p:cNvPicPr>
            <a:picLocks noChangeAspect="1" noChangeArrowheads="1"/>
          </p:cNvPicPr>
          <p:nvPr/>
        </p:nvPicPr>
        <p:blipFill>
          <a:blip r:embed="rId2"/>
          <a:srcRect/>
          <a:stretch>
            <a:fillRect/>
          </a:stretch>
        </p:blipFill>
        <p:spPr bwMode="auto">
          <a:xfrm>
            <a:off x="234950" y="1600200"/>
            <a:ext cx="86741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Posting Risk Instance</a:t>
            </a:r>
            <a:endParaRPr lang="en-US" dirty="0"/>
          </a:p>
        </p:txBody>
      </p:sp>
      <p:pic>
        <p:nvPicPr>
          <p:cNvPr id="7170" name="Picture 2"/>
          <p:cNvPicPr>
            <a:picLocks noChangeAspect="1" noChangeArrowheads="1"/>
          </p:cNvPicPr>
          <p:nvPr/>
        </p:nvPicPr>
        <p:blipFill>
          <a:blip r:embed="rId2"/>
          <a:srcRect/>
          <a:stretch>
            <a:fillRect/>
          </a:stretch>
        </p:blipFill>
        <p:spPr bwMode="auto">
          <a:xfrm>
            <a:off x="234950" y="1295400"/>
            <a:ext cx="86741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a:t>
            </a:r>
            <a:r>
              <a:rPr lang="en-US" dirty="0" err="1" smtClean="0"/>
              <a:t>RiskTypeKeys</a:t>
            </a:r>
            <a:endParaRPr lang="en-US" dirty="0"/>
          </a:p>
        </p:txBody>
      </p:sp>
      <p:pic>
        <p:nvPicPr>
          <p:cNvPr id="8194" name="Picture 2"/>
          <p:cNvPicPr>
            <a:picLocks noChangeAspect="1" noChangeArrowheads="1"/>
          </p:cNvPicPr>
          <p:nvPr/>
        </p:nvPicPr>
        <p:blipFill>
          <a:blip r:embed="rId2"/>
          <a:srcRect/>
          <a:stretch>
            <a:fillRect/>
          </a:stretch>
        </p:blipFill>
        <p:spPr bwMode="auto">
          <a:xfrm>
            <a:off x="234950" y="1295400"/>
            <a:ext cx="86741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Risk Key List</a:t>
            </a:r>
            <a:endParaRPr lang="en-US" dirty="0"/>
          </a:p>
        </p:txBody>
      </p:sp>
      <p:pic>
        <p:nvPicPr>
          <p:cNvPr id="9218" name="Picture 2"/>
          <p:cNvPicPr>
            <a:picLocks noChangeAspect="1" noChangeArrowheads="1"/>
          </p:cNvPicPr>
          <p:nvPr/>
        </p:nvPicPr>
        <p:blipFill>
          <a:blip r:embed="rId2"/>
          <a:srcRect/>
          <a:stretch>
            <a:fillRect/>
          </a:stretch>
        </p:blipFill>
        <p:spPr bwMode="auto">
          <a:xfrm>
            <a:off x="234950" y="1371600"/>
            <a:ext cx="86741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hlinkClick r:id="rId2"/>
              </a:rPr>
              <a:t>https://django-poc-session-maheshbodas.herokuapp.com/docs/</a:t>
            </a:r>
            <a:endParaRPr lang="en-US" dirty="0"/>
          </a:p>
        </p:txBody>
      </p:sp>
      <p:pic>
        <p:nvPicPr>
          <p:cNvPr id="6146" name="Picture 2"/>
          <p:cNvPicPr>
            <a:picLocks noChangeAspect="1" noChangeArrowheads="1"/>
          </p:cNvPicPr>
          <p:nvPr/>
        </p:nvPicPr>
        <p:blipFill>
          <a:blip r:embed="rId3"/>
          <a:srcRect/>
          <a:stretch>
            <a:fillRect/>
          </a:stretch>
        </p:blipFill>
        <p:spPr bwMode="auto">
          <a:xfrm>
            <a:off x="238125" y="1733550"/>
            <a:ext cx="8667750" cy="4286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normAutofit fontScale="90000"/>
          </a:bodyPr>
          <a:lstStyle/>
          <a:p>
            <a:r>
              <a:rPr lang="en-US" dirty="0" smtClean="0">
                <a:hlinkClick r:id="rId2"/>
              </a:rPr>
              <a:t>https://django-poc-session-maheshbodas.herokuapp.com/schema</a:t>
            </a:r>
            <a:endParaRPr lang="en-US" dirty="0"/>
          </a:p>
        </p:txBody>
      </p:sp>
      <p:pic>
        <p:nvPicPr>
          <p:cNvPr id="7170" name="Picture 2"/>
          <p:cNvPicPr>
            <a:picLocks noChangeAspect="1" noChangeArrowheads="1"/>
          </p:cNvPicPr>
          <p:nvPr/>
        </p:nvPicPr>
        <p:blipFill>
          <a:blip r:embed="rId3"/>
          <a:srcRect/>
          <a:stretch>
            <a:fillRect/>
          </a:stretch>
        </p:blipFill>
        <p:spPr bwMode="auto">
          <a:xfrm>
            <a:off x="238125" y="1784350"/>
            <a:ext cx="8667750" cy="4311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features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Solution that allows insurers to define their own custom data model for their risks. There are no database tables called automobiles, houses, or prizes. Instead, insurers will be able to create their own risk types and attach as many different fields as they would like.</a:t>
            </a:r>
          </a:p>
          <a:p>
            <a:r>
              <a:rPr lang="en-US" dirty="0" smtClean="0"/>
              <a:t>Fields are bits of data like first name, age, zip code, model, serial number, Coverage A limit, or prize dollar amount. Basically any data the carrier would want to collect about the risk. Fields can also be of different types, like text, date, number, currency, and so forth.</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features (continued)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As risk field types are user defined and not </a:t>
            </a:r>
            <a:r>
              <a:rPr lang="en-US" dirty="0" err="1" smtClean="0"/>
              <a:t>commited</a:t>
            </a:r>
            <a:r>
              <a:rPr lang="en-US" dirty="0" smtClean="0"/>
              <a:t> at time of table creation. Actual field/column value stored in table is string type. But field type sanctity is enforced using model </a:t>
            </a:r>
            <a:r>
              <a:rPr lang="en-US" dirty="0" err="1" smtClean="0"/>
              <a:t>validators</a:t>
            </a:r>
            <a:r>
              <a:rPr lang="en-US" dirty="0" smtClean="0"/>
              <a:t>. </a:t>
            </a:r>
            <a:r>
              <a:rPr lang="en-US" dirty="0" err="1" smtClean="0"/>
              <a:t>i.e</a:t>
            </a:r>
            <a:r>
              <a:rPr lang="en-US" dirty="0" smtClean="0"/>
              <a:t> User can not supply Date value where Currency is expected.</a:t>
            </a:r>
          </a:p>
          <a:p>
            <a:r>
              <a:rPr lang="en-US" dirty="0" err="1" smtClean="0"/>
              <a:t>Uniqness</a:t>
            </a:r>
            <a:r>
              <a:rPr lang="en-US" dirty="0" smtClean="0"/>
              <a:t> among </a:t>
            </a:r>
            <a:r>
              <a:rPr lang="en-US" dirty="0" err="1" smtClean="0"/>
              <a:t>RiskType</a:t>
            </a:r>
            <a:r>
              <a:rPr lang="en-US" dirty="0" smtClean="0"/>
              <a:t> names is maintained by enforcing unique constrain. But enforcing unique risk field name in similar fashion is somewhat restrictive and naive. I have tried to maintain unique field name within Risk Types and not across all Risk Type using mode </a:t>
            </a:r>
            <a:r>
              <a:rPr lang="en-US" dirty="0" err="1" smtClean="0"/>
              <a:t>validators</a:t>
            </a:r>
            <a:r>
              <a:rPr lang="en-US"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features (continued)</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During risk and risk field creation  system checks that proper referential integrity is maintained among Risk Type and Risks. Risk Fields ensures that proper referential integrity is maintained with Risk Type and Risk Type fields.</a:t>
            </a:r>
          </a:p>
          <a:p>
            <a:endParaRPr lang="en-US" dirty="0" smtClean="0"/>
          </a:p>
          <a:p>
            <a:r>
              <a:rPr lang="en-US" dirty="0" smtClean="0"/>
              <a:t>Risk API allows users to create </a:t>
            </a:r>
            <a:r>
              <a:rPr lang="en-US" dirty="0" err="1" smtClean="0"/>
              <a:t>RiskTypes</a:t>
            </a:r>
            <a:r>
              <a:rPr lang="en-US" dirty="0" smtClean="0"/>
              <a:t> and associated </a:t>
            </a:r>
            <a:r>
              <a:rPr lang="en-US" dirty="0" err="1" smtClean="0"/>
              <a:t>RiskTypeFields</a:t>
            </a:r>
            <a:r>
              <a:rPr lang="en-US" dirty="0" smtClean="0"/>
              <a:t> in one go with use of nested </a:t>
            </a:r>
            <a:r>
              <a:rPr lang="en-US" dirty="0" err="1" smtClean="0"/>
              <a:t>serializer</a:t>
            </a:r>
            <a:r>
              <a:rPr lang="en-US" dirty="0" smtClean="0"/>
              <a:t>.</a:t>
            </a:r>
          </a:p>
          <a:p>
            <a:endParaRPr lang="en-US" dirty="0" smtClean="0"/>
          </a:p>
          <a:p>
            <a:r>
              <a:rPr lang="en-US" dirty="0" smtClean="0"/>
              <a:t>Risk API allows users to create Risk and associated </a:t>
            </a:r>
            <a:r>
              <a:rPr lang="en-US" dirty="0" err="1" smtClean="0"/>
              <a:t>RiskFields</a:t>
            </a:r>
            <a:r>
              <a:rPr lang="en-US" dirty="0" smtClean="0"/>
              <a:t> in one go with use of nested </a:t>
            </a:r>
            <a:r>
              <a:rPr lang="en-US" dirty="0" err="1" smtClean="0"/>
              <a:t>serializer</a:t>
            </a:r>
            <a:r>
              <a:rPr lang="en-US" dirty="0" smtClean="0"/>
              <a:t>.</a:t>
            </a:r>
          </a:p>
          <a:p>
            <a:endParaRPr lang="en-US" dirty="0" smtClean="0"/>
          </a:p>
          <a:p>
            <a:r>
              <a:rPr lang="en-US" dirty="0" smtClean="0"/>
              <a:t>Various model validation errors within </a:t>
            </a:r>
            <a:r>
              <a:rPr lang="en-US" dirty="0" err="1" smtClean="0"/>
              <a:t>RiskType</a:t>
            </a:r>
            <a:r>
              <a:rPr lang="en-US" dirty="0" smtClean="0"/>
              <a:t> and </a:t>
            </a:r>
            <a:r>
              <a:rPr lang="en-US" dirty="0" err="1" smtClean="0"/>
              <a:t>RiskTypeFields</a:t>
            </a:r>
            <a:r>
              <a:rPr lang="en-US" dirty="0" smtClean="0"/>
              <a:t>, Risk and </a:t>
            </a:r>
            <a:r>
              <a:rPr lang="en-US" dirty="0" err="1" smtClean="0"/>
              <a:t>RiskFields</a:t>
            </a:r>
            <a:r>
              <a:rPr lang="en-US" dirty="0" smtClean="0"/>
              <a:t> are returned to client of </a:t>
            </a:r>
            <a:r>
              <a:rPr lang="en-US" dirty="0" err="1" smtClean="0"/>
              <a:t>RiskAPI</a:t>
            </a:r>
            <a:r>
              <a:rPr lang="en-US" dirty="0" smtClean="0"/>
              <a:t> in JSON format.</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features (continued)</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Risk and </a:t>
            </a:r>
            <a:r>
              <a:rPr lang="en-US" dirty="0" err="1" smtClean="0"/>
              <a:t>RiskFields</a:t>
            </a:r>
            <a:r>
              <a:rPr lang="en-US" dirty="0" smtClean="0"/>
              <a:t> carry extra metadata related to </a:t>
            </a:r>
            <a:r>
              <a:rPr lang="en-US" dirty="0" err="1" smtClean="0"/>
              <a:t>RiskType</a:t>
            </a:r>
            <a:r>
              <a:rPr lang="en-US" dirty="0" smtClean="0"/>
              <a:t> and </a:t>
            </a:r>
            <a:r>
              <a:rPr lang="en-US" dirty="0" err="1" smtClean="0"/>
              <a:t>RiskTypeFields</a:t>
            </a:r>
            <a:r>
              <a:rPr lang="en-US" dirty="0" smtClean="0"/>
              <a:t>.</a:t>
            </a:r>
          </a:p>
          <a:p>
            <a:endParaRPr lang="en-US" dirty="0" smtClean="0"/>
          </a:p>
          <a:p>
            <a:r>
              <a:rPr lang="en-US" dirty="0" smtClean="0"/>
              <a:t>On authentication front, only authenticated users can access </a:t>
            </a:r>
            <a:r>
              <a:rPr lang="en-US" dirty="0" err="1" smtClean="0"/>
              <a:t>RiskAPI</a:t>
            </a:r>
            <a:r>
              <a:rPr lang="en-US" dirty="0" smtClean="0"/>
              <a:t>. Role based authorization further enable only admin users to create/delete </a:t>
            </a:r>
            <a:r>
              <a:rPr lang="en-US" dirty="0" err="1" smtClean="0"/>
              <a:t>RiskType</a:t>
            </a:r>
            <a:r>
              <a:rPr lang="en-US" dirty="0" smtClean="0"/>
              <a:t>. Non admin users only have list and details option for </a:t>
            </a:r>
            <a:r>
              <a:rPr lang="en-US" dirty="0" err="1" smtClean="0"/>
              <a:t>RiskTypes</a:t>
            </a:r>
            <a:r>
              <a:rPr lang="en-US" dirty="0" smtClean="0"/>
              <a:t>. However they can create Risk instances based on </a:t>
            </a:r>
            <a:r>
              <a:rPr lang="en-US" dirty="0" err="1" smtClean="0"/>
              <a:t>RiskTypes</a:t>
            </a:r>
            <a:r>
              <a:rPr lang="en-US" dirty="0" smtClean="0"/>
              <a:t>.</a:t>
            </a:r>
          </a:p>
          <a:p>
            <a:endParaRPr lang="en-US" dirty="0" smtClean="0"/>
          </a:p>
          <a:p>
            <a:r>
              <a:rPr lang="en-US" dirty="0" smtClean="0"/>
              <a:t>Session authentication is used for browsable API that runs within same session that of Web API</a:t>
            </a:r>
          </a:p>
          <a:p>
            <a:endParaRPr lang="en-US" dirty="0" smtClean="0"/>
          </a:p>
          <a:p>
            <a:r>
              <a:rPr lang="en-US" dirty="0" smtClean="0"/>
              <a:t>Token authentication is used for </a:t>
            </a:r>
            <a:r>
              <a:rPr lang="en-US" dirty="0" err="1" smtClean="0"/>
              <a:t>seperate</a:t>
            </a:r>
            <a:r>
              <a:rPr lang="en-US" dirty="0" smtClean="0"/>
              <a:t> website that access Web API for retrieving and creating </a:t>
            </a:r>
            <a:r>
              <a:rPr lang="en-US" dirty="0" err="1" smtClean="0"/>
              <a:t>RiskTypes</a:t>
            </a:r>
            <a:r>
              <a:rPr lang="en-US" dirty="0" smtClean="0"/>
              <a:t> and Risk.</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features (continued)</a:t>
            </a:r>
            <a:endParaRPr lang="en-US" dirty="0"/>
          </a:p>
        </p:txBody>
      </p:sp>
      <p:sp>
        <p:nvSpPr>
          <p:cNvPr id="3" name="Content Placeholder 2"/>
          <p:cNvSpPr>
            <a:spLocks noGrp="1"/>
          </p:cNvSpPr>
          <p:nvPr>
            <p:ph idx="1"/>
          </p:nvPr>
        </p:nvSpPr>
        <p:spPr/>
        <p:txBody>
          <a:bodyPr/>
          <a:lstStyle/>
          <a:p>
            <a:pPr>
              <a:lnSpc>
                <a:spcPct val="80000"/>
              </a:lnSpc>
            </a:pPr>
            <a:r>
              <a:rPr lang="en-US" sz="2200" dirty="0" smtClean="0"/>
              <a:t>Used Default router to list all available links and </a:t>
            </a:r>
            <a:r>
              <a:rPr lang="en-US" sz="2200" dirty="0" err="1" smtClean="0"/>
              <a:t>Pastebin</a:t>
            </a:r>
            <a:r>
              <a:rPr lang="en-US" sz="2200" dirty="0" smtClean="0"/>
              <a:t> docs and schema information also available for API.</a:t>
            </a:r>
          </a:p>
          <a:p>
            <a:pPr>
              <a:lnSpc>
                <a:spcPct val="80000"/>
              </a:lnSpc>
            </a:pPr>
            <a:endParaRPr lang="en-US" sz="2200" dirty="0" smtClean="0"/>
          </a:p>
          <a:p>
            <a:pPr>
              <a:lnSpc>
                <a:spcPct val="80000"/>
              </a:lnSpc>
            </a:pPr>
            <a:r>
              <a:rPr lang="en-US" sz="2200" dirty="0" smtClean="0"/>
              <a:t>One touch </a:t>
            </a:r>
            <a:r>
              <a:rPr lang="en-US" sz="2200" dirty="0" err="1" smtClean="0"/>
              <a:t>Heroku</a:t>
            </a:r>
            <a:r>
              <a:rPr lang="en-US" sz="2200" dirty="0" smtClean="0"/>
              <a:t> deploy button.</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Screenshot </a:t>
            </a: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Heroku</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deployment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1026" name="Picture 2"/>
          <p:cNvPicPr>
            <a:picLocks noChangeAspect="1" noChangeArrowheads="1"/>
          </p:cNvPicPr>
          <p:nvPr/>
        </p:nvPicPr>
        <p:blipFill>
          <a:blip r:embed="rId2"/>
          <a:srcRect/>
          <a:stretch>
            <a:fillRect/>
          </a:stretch>
        </p:blipFill>
        <p:spPr bwMode="auto">
          <a:xfrm>
            <a:off x="250825" y="1266825"/>
            <a:ext cx="8642350" cy="4324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response when not Logged In</a:t>
            </a:r>
            <a:endParaRPr lang="en-US" dirty="0"/>
          </a:p>
        </p:txBody>
      </p:sp>
      <p:pic>
        <p:nvPicPr>
          <p:cNvPr id="2050" name="Picture 2"/>
          <p:cNvPicPr>
            <a:picLocks noChangeAspect="1" noChangeArrowheads="1"/>
          </p:cNvPicPr>
          <p:nvPr/>
        </p:nvPicPr>
        <p:blipFill>
          <a:blip r:embed="rId2"/>
          <a:srcRect/>
          <a:stretch>
            <a:fillRect/>
          </a:stretch>
        </p:blipFill>
        <p:spPr bwMode="auto">
          <a:xfrm>
            <a:off x="250825" y="1279525"/>
            <a:ext cx="8642350" cy="4298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credentials</a:t>
            </a:r>
            <a:endParaRPr lang="en-US" dirty="0"/>
          </a:p>
        </p:txBody>
      </p:sp>
      <p:pic>
        <p:nvPicPr>
          <p:cNvPr id="3074" name="Picture 2"/>
          <p:cNvPicPr>
            <a:picLocks noChangeAspect="1" noChangeArrowheads="1"/>
          </p:cNvPicPr>
          <p:nvPr/>
        </p:nvPicPr>
        <p:blipFill>
          <a:blip r:embed="rId2"/>
          <a:srcRect/>
          <a:stretch>
            <a:fillRect/>
          </a:stretch>
        </p:blipFill>
        <p:spPr bwMode="auto">
          <a:xfrm>
            <a:off x="238125" y="1260475"/>
            <a:ext cx="8667750" cy="4337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531</Words>
  <Application>Microsoft Office PowerPoint</Application>
  <PresentationFormat>On-screen Show (4:3)</PresentationFormat>
  <Paragraphs>44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DRF PoC Web API</vt:lpstr>
      <vt:lpstr>Salient features</vt:lpstr>
      <vt:lpstr>Salient features (continued)</vt:lpstr>
      <vt:lpstr>Salient features (continued)</vt:lpstr>
      <vt:lpstr>Salient features (continued)</vt:lpstr>
      <vt:lpstr>Salient features (continued)</vt:lpstr>
      <vt:lpstr>Slide 7</vt:lpstr>
      <vt:lpstr>API response when not Logged In</vt:lpstr>
      <vt:lpstr>Enter credentials</vt:lpstr>
      <vt:lpstr>Successful Login</vt:lpstr>
      <vt:lpstr>API Root shows Default Router</vt:lpstr>
      <vt:lpstr>Posting RiskType successfully</vt:lpstr>
      <vt:lpstr>Posting Risk Instance</vt:lpstr>
      <vt:lpstr>Get RiskTypeKeys</vt:lpstr>
      <vt:lpstr>Get Risk Key List</vt:lpstr>
      <vt:lpstr>https://django-poc-session-maheshbodas.herokuapp.com/docs/</vt:lpstr>
      <vt:lpstr>https://django-poc-session-maheshbodas.herokuapp.com/schema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37</cp:revision>
  <dcterms:created xsi:type="dcterms:W3CDTF">2018-06-28T21:25:04Z</dcterms:created>
  <dcterms:modified xsi:type="dcterms:W3CDTF">2018-07-17T20:21:18Z</dcterms:modified>
</cp:coreProperties>
</file>