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Ew7mRyD6JOFvU5AMtFQ9pJ0Bw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26c88dcd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26c88dc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7823afdf7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7823afdf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021f2b6d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19021f2b6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7823afdf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b7823afdf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7823afdf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1b7823afdf7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021f2b6d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19021f2b6d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021f2b6d0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19021f2b6d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26c88dcd0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1b26c88dcd0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021f2b6d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19021f2b6d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8"/>
          <p:cNvSpPr/>
          <p:nvPr>
            <p:ph idx="2" type="pic"/>
          </p:nvPr>
        </p:nvSpPr>
        <p:spPr>
          <a:xfrm>
            <a:off x="5183188" y="987425"/>
            <a:ext cx="6172200" cy="4873625"/>
          </a:xfrm>
          <a:prstGeom prst="rect">
            <a:avLst/>
          </a:prstGeom>
          <a:noFill/>
          <a:ln>
            <a:noFill/>
          </a:ln>
        </p:spPr>
      </p:sp>
      <p:sp>
        <p:nvSpPr>
          <p:cNvPr id="66" name="Google Shape;66;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11" name="Google Shape;11;p9"/>
          <p:cNvPicPr preferRelativeResize="0"/>
          <p:nvPr/>
        </p:nvPicPr>
        <p:blipFill rotWithShape="1">
          <a:blip r:embed="rId1">
            <a:alphaModFix/>
          </a:blip>
          <a:srcRect b="17631" l="14692" r="20201" t="12576"/>
          <a:stretch/>
        </p:blipFill>
        <p:spPr>
          <a:xfrm>
            <a:off x="36949" y="37958"/>
            <a:ext cx="4211782" cy="1081164"/>
          </a:xfrm>
          <a:prstGeom prst="rect">
            <a:avLst/>
          </a:prstGeom>
          <a:noFill/>
          <a:ln>
            <a:noFill/>
          </a:ln>
        </p:spPr>
      </p:pic>
      <p:pic>
        <p:nvPicPr>
          <p:cNvPr id="12" name="Google Shape;12;p9"/>
          <p:cNvPicPr preferRelativeResize="0"/>
          <p:nvPr/>
        </p:nvPicPr>
        <p:blipFill rotWithShape="1">
          <a:blip r:embed="rId2">
            <a:alphaModFix/>
          </a:blip>
          <a:srcRect b="0" l="0" r="0" t="0"/>
          <a:stretch/>
        </p:blipFill>
        <p:spPr>
          <a:xfrm>
            <a:off x="8081077" y="45466"/>
            <a:ext cx="4066087" cy="10327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uddumaheshchandra@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Analytics Olympiad 2022</a:t>
            </a:r>
            <a:endParaRPr/>
          </a:p>
        </p:txBody>
      </p:sp>
      <p:sp>
        <p:nvSpPr>
          <p:cNvPr id="87" name="Google Shape;87;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4572000" rtl="0" algn="l">
              <a:spcBef>
                <a:spcPts val="0"/>
              </a:spcBef>
              <a:spcAft>
                <a:spcPts val="0"/>
              </a:spcAft>
              <a:buClr>
                <a:schemeClr val="dk1"/>
              </a:buClr>
              <a:buSzPts val="1100"/>
              <a:buNone/>
            </a:pPr>
            <a:r>
              <a:t/>
            </a:r>
            <a:endParaRPr sz="2000"/>
          </a:p>
          <a:p>
            <a:pPr indent="0" lvl="0" marL="4572000" rtl="0" algn="l">
              <a:spcBef>
                <a:spcPts val="0"/>
              </a:spcBef>
              <a:spcAft>
                <a:spcPts val="0"/>
              </a:spcAft>
              <a:buClr>
                <a:schemeClr val="dk1"/>
              </a:buClr>
              <a:buSzPts val="1100"/>
              <a:buFont typeface="Arial"/>
              <a:buNone/>
            </a:pPr>
            <a:r>
              <a:rPr lang="en-IN" sz="2000"/>
              <a:t>Name: Mahesh Chandra Duddu</a:t>
            </a:r>
            <a:endParaRPr sz="2000"/>
          </a:p>
          <a:p>
            <a:pPr indent="0" lvl="0" marL="4572000" rtl="0" algn="l">
              <a:spcBef>
                <a:spcPts val="0"/>
              </a:spcBef>
              <a:spcAft>
                <a:spcPts val="0"/>
              </a:spcAft>
              <a:buClr>
                <a:schemeClr val="dk1"/>
              </a:buClr>
              <a:buSzPts val="1100"/>
              <a:buFont typeface="Arial"/>
              <a:buNone/>
            </a:pPr>
            <a:r>
              <a:rPr lang="en-IN" sz="2000"/>
              <a:t>Email: </a:t>
            </a:r>
            <a:r>
              <a:rPr lang="en-IN" sz="2000" u="sng">
                <a:solidFill>
                  <a:schemeClr val="hlink"/>
                </a:solidFill>
                <a:hlinkClick r:id="rId3"/>
              </a:rPr>
              <a:t>duddumaheshchandra@gmail.com</a:t>
            </a:r>
            <a:endParaRPr sz="2000"/>
          </a:p>
          <a:p>
            <a:pPr indent="0" lvl="0" marL="0" rtl="0" algn="l">
              <a:lnSpc>
                <a:spcPct val="90000"/>
              </a:lnSpc>
              <a:spcBef>
                <a:spcPts val="0"/>
              </a:spcBef>
              <a:spcAft>
                <a:spcPts val="0"/>
              </a:spcAft>
              <a:buClr>
                <a:schemeClr val="dk1"/>
              </a:buClr>
              <a:buSzPts val="2400"/>
              <a:buNone/>
            </a:pPr>
            <a:r>
              <a:t/>
            </a:r>
            <a:endParaRPr/>
          </a:p>
        </p:txBody>
      </p:sp>
      <p:sp>
        <p:nvSpPr>
          <p:cNvPr id="88" name="Google Shape;88;p1"/>
          <p:cNvSpPr/>
          <p:nvPr/>
        </p:nvSpPr>
        <p:spPr>
          <a:xfrm>
            <a:off x="0" y="6755089"/>
            <a:ext cx="12192000" cy="142240"/>
          </a:xfrm>
          <a:prstGeom prst="rect">
            <a:avLst/>
          </a:prstGeom>
          <a:solidFill>
            <a:srgbClr val="EAB71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995218" y="1353682"/>
            <a:ext cx="10515600" cy="8132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Recommendations</a:t>
            </a:r>
            <a:endParaRPr/>
          </a:p>
        </p:txBody>
      </p:sp>
      <p:sp>
        <p:nvSpPr>
          <p:cNvPr id="155" name="Google Shape;155;p7"/>
          <p:cNvSpPr txBox="1"/>
          <p:nvPr>
            <p:ph idx="1" type="body"/>
          </p:nvPr>
        </p:nvSpPr>
        <p:spPr>
          <a:xfrm>
            <a:off x="824125" y="2517900"/>
            <a:ext cx="5569200" cy="42372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just">
              <a:lnSpc>
                <a:spcPct val="90000"/>
              </a:lnSpc>
              <a:spcBef>
                <a:spcPts val="0"/>
              </a:spcBef>
              <a:spcAft>
                <a:spcPts val="0"/>
              </a:spcAft>
              <a:buClr>
                <a:schemeClr val="dk1"/>
              </a:buClr>
              <a:buSzPct val="100000"/>
              <a:buNone/>
            </a:pPr>
            <a:r>
              <a:t/>
            </a:r>
            <a:endParaRPr sz="3400"/>
          </a:p>
          <a:p>
            <a:pPr indent="0" lvl="1" marL="0" rtl="0" algn="l">
              <a:lnSpc>
                <a:spcPct val="90000"/>
              </a:lnSpc>
              <a:spcBef>
                <a:spcPts val="500"/>
              </a:spcBef>
              <a:spcAft>
                <a:spcPts val="0"/>
              </a:spcAft>
              <a:buClr>
                <a:schemeClr val="dk1"/>
              </a:buClr>
              <a:buSzPct val="100000"/>
              <a:buNone/>
            </a:pPr>
            <a:r>
              <a:t/>
            </a:r>
            <a:endParaRPr/>
          </a:p>
          <a:p>
            <a:pPr indent="-331787" lvl="0" marL="457200" rtl="0" algn="l">
              <a:lnSpc>
                <a:spcPct val="90000"/>
              </a:lnSpc>
              <a:spcBef>
                <a:spcPts val="500"/>
              </a:spcBef>
              <a:spcAft>
                <a:spcPts val="0"/>
              </a:spcAft>
              <a:buSzPct val="92857"/>
              <a:buChar char="•"/>
            </a:pPr>
            <a:r>
              <a:rPr lang="en-IN"/>
              <a:t>From the test data predictions model was able to predict probabilities in the </a:t>
            </a:r>
            <a:r>
              <a:rPr b="1" lang="en-IN"/>
              <a:t>range of 0.35 to 0.48</a:t>
            </a:r>
            <a:r>
              <a:rPr lang="en-IN"/>
              <a:t> for acceptance of vehicle insurance reimbursement claim </a:t>
            </a:r>
            <a:br>
              <a:rPr lang="en-IN"/>
            </a:br>
            <a:endParaRPr/>
          </a:p>
          <a:p>
            <a:pPr indent="-331787" lvl="0" marL="457200" rtl="0" algn="l">
              <a:lnSpc>
                <a:spcPct val="90000"/>
              </a:lnSpc>
              <a:spcBef>
                <a:spcPts val="0"/>
              </a:spcBef>
              <a:spcAft>
                <a:spcPts val="0"/>
              </a:spcAft>
              <a:buSzPct val="92857"/>
              <a:buChar char="•"/>
            </a:pPr>
            <a:r>
              <a:rPr lang="en-IN"/>
              <a:t>As the probability is less than 0.5, most of the vehicle insurance reimbursement claims get rejected. </a:t>
            </a:r>
            <a:r>
              <a:rPr b="1" lang="en-IN"/>
              <a:t>Based on the probability cutoff, the customer insurance reimbursement claim can be suggested</a:t>
            </a:r>
            <a:endParaRPr b="1"/>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a:t>
            </a:r>
            <a:endParaRPr/>
          </a:p>
        </p:txBody>
      </p:sp>
      <p:sp>
        <p:nvSpPr>
          <p:cNvPr id="156" name="Google Shape;156;p7"/>
          <p:cNvSpPr/>
          <p:nvPr/>
        </p:nvSpPr>
        <p:spPr>
          <a:xfrm>
            <a:off x="0" y="6755089"/>
            <a:ext cx="12192000" cy="142240"/>
          </a:xfrm>
          <a:prstGeom prst="rect">
            <a:avLst/>
          </a:prstGeom>
          <a:solidFill>
            <a:srgbClr val="EAB71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7" name="Google Shape;157;p7"/>
          <p:cNvPicPr preferRelativeResize="0"/>
          <p:nvPr/>
        </p:nvPicPr>
        <p:blipFill rotWithShape="1">
          <a:blip r:embed="rId3">
            <a:alphaModFix/>
          </a:blip>
          <a:srcRect b="3506" l="3301" r="2916" t="2973"/>
          <a:stretch/>
        </p:blipFill>
        <p:spPr>
          <a:xfrm>
            <a:off x="7441100" y="2794075"/>
            <a:ext cx="4069725" cy="2788250"/>
          </a:xfrm>
          <a:prstGeom prst="rect">
            <a:avLst/>
          </a:prstGeom>
          <a:noFill/>
          <a:ln>
            <a:noFill/>
          </a:ln>
        </p:spPr>
      </p:pic>
      <p:sp>
        <p:nvSpPr>
          <p:cNvPr id="158" name="Google Shape;158;p7"/>
          <p:cNvSpPr txBox="1"/>
          <p:nvPr/>
        </p:nvSpPr>
        <p:spPr>
          <a:xfrm>
            <a:off x="875550" y="2166925"/>
            <a:ext cx="11660100" cy="5865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en-IN" sz="2900">
                <a:solidFill>
                  <a:schemeClr val="dk1"/>
                </a:solidFill>
                <a:latin typeface="Calibri"/>
                <a:ea typeface="Calibri"/>
                <a:cs typeface="Calibri"/>
                <a:sym typeface="Calibri"/>
              </a:rPr>
              <a:t>A summary of the important business outcomes /real life impact</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995218" y="1353682"/>
            <a:ext cx="10515600" cy="8132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Recommendations</a:t>
            </a:r>
            <a:endParaRPr/>
          </a:p>
        </p:txBody>
      </p:sp>
      <p:sp>
        <p:nvSpPr>
          <p:cNvPr id="164" name="Google Shape;164;p6"/>
          <p:cNvSpPr txBox="1"/>
          <p:nvPr>
            <p:ph idx="1" type="body"/>
          </p:nvPr>
        </p:nvSpPr>
        <p:spPr>
          <a:xfrm>
            <a:off x="457200" y="2144913"/>
            <a:ext cx="5879100" cy="42372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just">
              <a:lnSpc>
                <a:spcPct val="90000"/>
              </a:lnSpc>
              <a:spcBef>
                <a:spcPts val="0"/>
              </a:spcBef>
              <a:spcAft>
                <a:spcPts val="0"/>
              </a:spcAft>
              <a:buClr>
                <a:schemeClr val="dk1"/>
              </a:buClr>
              <a:buSzPct val="121428"/>
              <a:buNone/>
            </a:pPr>
            <a:r>
              <a:t/>
            </a:r>
            <a:endParaRPr/>
          </a:p>
          <a:p>
            <a:pPr indent="0" lvl="0" marL="0" rtl="0" algn="l">
              <a:lnSpc>
                <a:spcPct val="90000"/>
              </a:lnSpc>
              <a:spcBef>
                <a:spcPts val="1000"/>
              </a:spcBef>
              <a:spcAft>
                <a:spcPts val="0"/>
              </a:spcAft>
              <a:buClr>
                <a:schemeClr val="dk1"/>
              </a:buClr>
              <a:buSzPct val="100000"/>
              <a:buNone/>
            </a:pPr>
            <a:r>
              <a:t/>
            </a:r>
            <a:endParaRPr/>
          </a:p>
          <a:p>
            <a:pPr indent="-317182" lvl="0" marL="457200" rtl="0" algn="l">
              <a:lnSpc>
                <a:spcPct val="90000"/>
              </a:lnSpc>
              <a:spcBef>
                <a:spcPts val="1000"/>
              </a:spcBef>
              <a:spcAft>
                <a:spcPts val="0"/>
              </a:spcAft>
              <a:buSzPct val="64285"/>
              <a:buChar char="•"/>
            </a:pPr>
            <a:r>
              <a:rPr lang="en-IN"/>
              <a:t>Logistic Regression model can be deployed using </a:t>
            </a:r>
            <a:r>
              <a:rPr b="1" lang="en-IN"/>
              <a:t>Flask or AWS.</a:t>
            </a:r>
            <a:r>
              <a:rPr lang="en-IN"/>
              <a:t> </a:t>
            </a:r>
            <a:br>
              <a:rPr lang="en-IN"/>
            </a:br>
            <a:endParaRPr/>
          </a:p>
          <a:p>
            <a:pPr indent="-317182" lvl="0" marL="457200" rtl="0" algn="l">
              <a:lnSpc>
                <a:spcPct val="90000"/>
              </a:lnSpc>
              <a:spcBef>
                <a:spcPts val="0"/>
              </a:spcBef>
              <a:spcAft>
                <a:spcPts val="0"/>
              </a:spcAft>
              <a:buSzPct val="64285"/>
              <a:buChar char="•"/>
            </a:pPr>
            <a:r>
              <a:rPr lang="en-IN"/>
              <a:t>Given the data of customer, it predicts the probability of vehicle insurance reimbursement claim to be accepted. Model takes input of 16 features, and then produces predictions based on the given data.</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a:t>
            </a:r>
            <a:endParaRPr/>
          </a:p>
        </p:txBody>
      </p:sp>
      <p:sp>
        <p:nvSpPr>
          <p:cNvPr id="165" name="Google Shape;165;p6"/>
          <p:cNvSpPr/>
          <p:nvPr/>
        </p:nvSpPr>
        <p:spPr>
          <a:xfrm>
            <a:off x="0" y="6755089"/>
            <a:ext cx="12192000" cy="142240"/>
          </a:xfrm>
          <a:prstGeom prst="rect">
            <a:avLst/>
          </a:prstGeom>
          <a:solidFill>
            <a:srgbClr val="EAB71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6"/>
          <p:cNvSpPr txBox="1"/>
          <p:nvPr/>
        </p:nvSpPr>
        <p:spPr>
          <a:xfrm>
            <a:off x="457200" y="2286000"/>
            <a:ext cx="11674200" cy="5865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en-IN" sz="2900">
                <a:solidFill>
                  <a:schemeClr val="dk1"/>
                </a:solidFill>
                <a:latin typeface="Calibri"/>
                <a:ea typeface="Calibri"/>
                <a:cs typeface="Calibri"/>
                <a:sym typeface="Calibri"/>
              </a:rPr>
              <a:t>A summary of the innovative and new ideas proposed based on the analysis.</a:t>
            </a:r>
            <a:endParaRPr sz="900"/>
          </a:p>
        </p:txBody>
      </p:sp>
      <p:pic>
        <p:nvPicPr>
          <p:cNvPr id="167" name="Google Shape;167;p6"/>
          <p:cNvPicPr preferRelativeResize="0"/>
          <p:nvPr/>
        </p:nvPicPr>
        <p:blipFill>
          <a:blip r:embed="rId3">
            <a:alphaModFix/>
          </a:blip>
          <a:stretch>
            <a:fillRect/>
          </a:stretch>
        </p:blipFill>
        <p:spPr>
          <a:xfrm>
            <a:off x="6815725" y="3386928"/>
            <a:ext cx="5063950" cy="175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b26c88dcd0_0_17"/>
          <p:cNvSpPr txBox="1"/>
          <p:nvPr/>
        </p:nvSpPr>
        <p:spPr>
          <a:xfrm>
            <a:off x="2932000" y="3103150"/>
            <a:ext cx="693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4200">
                <a:latin typeface="Calibri"/>
                <a:ea typeface="Calibri"/>
                <a:cs typeface="Calibri"/>
                <a:sym typeface="Calibri"/>
              </a:rPr>
              <a:t>THANK YOU</a:t>
            </a:r>
            <a:endParaRPr sz="4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b7823afdf7_0_41"/>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IN"/>
              <a:t>Problem Statement</a:t>
            </a:r>
            <a:endParaRPr/>
          </a:p>
        </p:txBody>
      </p:sp>
      <p:sp>
        <p:nvSpPr>
          <p:cNvPr id="94" name="Google Shape;94;g1b7823afdf7_0_41"/>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IN"/>
              <a:t>G</a:t>
            </a:r>
            <a:r>
              <a:rPr lang="en-IN"/>
              <a:t>iven a rich dataset consisting of thousands of rows of past records, more about customers’ behaviours, create an ML model to look at a case of an </a:t>
            </a:r>
            <a:r>
              <a:rPr b="1" lang="en-IN"/>
              <a:t>insurance claim</a:t>
            </a:r>
            <a:r>
              <a:rPr lang="en-IN"/>
              <a:t> and decide whether to reject or accept it. Using </a:t>
            </a:r>
            <a:r>
              <a:rPr b="1" lang="en-IN"/>
              <a:t>Log_loss</a:t>
            </a:r>
            <a:r>
              <a:rPr lang="en-IN"/>
              <a:t> as an evaluation metric.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9021f2b6d0_0_0"/>
          <p:cNvSpPr txBox="1"/>
          <p:nvPr>
            <p:ph type="title"/>
          </p:nvPr>
        </p:nvSpPr>
        <p:spPr>
          <a:xfrm>
            <a:off x="745836" y="1433013"/>
            <a:ext cx="10515600" cy="8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Data Understanding</a:t>
            </a:r>
            <a:endParaRPr/>
          </a:p>
        </p:txBody>
      </p:sp>
      <p:sp>
        <p:nvSpPr>
          <p:cNvPr id="100" name="Google Shape;100;g19021f2b6d0_0_0"/>
          <p:cNvSpPr txBox="1"/>
          <p:nvPr>
            <p:ph idx="1" type="body"/>
          </p:nvPr>
        </p:nvSpPr>
        <p:spPr>
          <a:xfrm>
            <a:off x="838200" y="2591100"/>
            <a:ext cx="5949300" cy="3485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None/>
            </a:pPr>
            <a:r>
              <a:rPr lang="en-IN"/>
              <a:t>Detailed overview of the data</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lang="en-IN"/>
              <a:t>Data Summary:</a:t>
            </a:r>
            <a:endParaRPr/>
          </a:p>
          <a:p>
            <a:pPr indent="-174625" lvl="1" marL="685800" rtl="0" algn="just">
              <a:lnSpc>
                <a:spcPct val="90000"/>
              </a:lnSpc>
              <a:spcBef>
                <a:spcPts val="500"/>
              </a:spcBef>
              <a:spcAft>
                <a:spcPts val="0"/>
              </a:spcAft>
              <a:buClr>
                <a:schemeClr val="dk1"/>
              </a:buClr>
              <a:buSzPct val="100000"/>
              <a:buChar char="•"/>
            </a:pPr>
            <a:r>
              <a:rPr lang="en-IN" sz="2000"/>
              <a:t>105000 rows, 17 </a:t>
            </a:r>
            <a:r>
              <a:rPr lang="en-IN" sz="2000"/>
              <a:t>columns</a:t>
            </a:r>
            <a:r>
              <a:rPr lang="en-IN" sz="2000"/>
              <a:t> in train data, 45000 rows, 16 columns in test data</a:t>
            </a:r>
            <a:endParaRPr sz="2000"/>
          </a:p>
          <a:p>
            <a:pPr indent="-174625" lvl="1" marL="685800" rtl="0" algn="l">
              <a:lnSpc>
                <a:spcPct val="100000"/>
              </a:lnSpc>
              <a:spcBef>
                <a:spcPts val="500"/>
              </a:spcBef>
              <a:spcAft>
                <a:spcPts val="0"/>
              </a:spcAft>
              <a:buClr>
                <a:schemeClr val="dk1"/>
              </a:buClr>
              <a:buSzPct val="100000"/>
              <a:buChar char="•"/>
            </a:pPr>
            <a:r>
              <a:rPr lang="en-IN" sz="2000"/>
              <a:t>'AGE','GENDER','DRIVING_EXPERIENCE','EDUCATION', 'INCOME','VEHICLE_YEAR', 'TYPE_OF_VEHICLE' - Categorical Features</a:t>
            </a:r>
            <a:endParaRPr sz="2000"/>
          </a:p>
          <a:p>
            <a:pPr indent="-174625" lvl="1" marL="685800" rtl="0" algn="l">
              <a:lnSpc>
                <a:spcPct val="100000"/>
              </a:lnSpc>
              <a:spcBef>
                <a:spcPts val="500"/>
              </a:spcBef>
              <a:spcAft>
                <a:spcPts val="0"/>
              </a:spcAft>
              <a:buSzPct val="100000"/>
              <a:buChar char="•"/>
            </a:pPr>
            <a:r>
              <a:rPr lang="en-IN" sz="2000"/>
              <a:t>'ID', 'CREDIT_SCORE', 'VEHICLE_OWNERSHIP', 'MARRIED', 'CHILDREN', 'POSTAL_CODE', 'ANNUAL_MILEAGE', 'SPEEDING_VIOLATIONS', 'DUIS', 'PAST_ACCIDENTS'-Numerical Features</a:t>
            </a:r>
            <a:endParaRPr sz="2000"/>
          </a:p>
          <a:p>
            <a:pPr indent="-174625" lvl="1" marL="685800" rtl="0" algn="just">
              <a:lnSpc>
                <a:spcPct val="90000"/>
              </a:lnSpc>
              <a:spcBef>
                <a:spcPts val="500"/>
              </a:spcBef>
              <a:spcAft>
                <a:spcPts val="0"/>
              </a:spcAft>
              <a:buClr>
                <a:schemeClr val="dk1"/>
              </a:buClr>
              <a:buSzPct val="100000"/>
              <a:buChar char="•"/>
            </a:pPr>
            <a:r>
              <a:rPr lang="en-IN" sz="2000"/>
              <a:t>Dependent Feature or Target Feature “OUTCOME” is </a:t>
            </a:r>
            <a:r>
              <a:rPr b="1" i="1" lang="en-IN" sz="2000"/>
              <a:t>imbalanced</a:t>
            </a:r>
            <a:endParaRPr sz="2000"/>
          </a:p>
        </p:txBody>
      </p:sp>
      <p:sp>
        <p:nvSpPr>
          <p:cNvPr id="101" name="Google Shape;101;g19021f2b6d0_0_0"/>
          <p:cNvSpPr/>
          <p:nvPr/>
        </p:nvSpPr>
        <p:spPr>
          <a:xfrm>
            <a:off x="0" y="6755089"/>
            <a:ext cx="12192000" cy="142200"/>
          </a:xfrm>
          <a:prstGeom prst="rect">
            <a:avLst/>
          </a:prstGeom>
          <a:solidFill>
            <a:srgbClr val="EAB71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2" name="Google Shape;102;g19021f2b6d0_0_0"/>
          <p:cNvPicPr preferRelativeResize="0"/>
          <p:nvPr/>
        </p:nvPicPr>
        <p:blipFill>
          <a:blip r:embed="rId3">
            <a:alphaModFix/>
          </a:blip>
          <a:stretch>
            <a:fillRect/>
          </a:stretch>
        </p:blipFill>
        <p:spPr>
          <a:xfrm>
            <a:off x="6959775" y="2591105"/>
            <a:ext cx="5043475" cy="324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b7823afdf7_0_31"/>
          <p:cNvSpPr txBox="1"/>
          <p:nvPr>
            <p:ph type="title"/>
          </p:nvPr>
        </p:nvSpPr>
        <p:spPr>
          <a:xfrm>
            <a:off x="745836" y="1433013"/>
            <a:ext cx="10515600" cy="8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Data Understanding(Numerical Features)</a:t>
            </a:r>
            <a:endParaRPr/>
          </a:p>
        </p:txBody>
      </p:sp>
      <p:sp>
        <p:nvSpPr>
          <p:cNvPr id="108" name="Google Shape;108;g1b7823afdf7_0_31"/>
          <p:cNvSpPr/>
          <p:nvPr/>
        </p:nvSpPr>
        <p:spPr>
          <a:xfrm>
            <a:off x="0" y="6755089"/>
            <a:ext cx="12192000" cy="142200"/>
          </a:xfrm>
          <a:prstGeom prst="rect">
            <a:avLst/>
          </a:prstGeom>
          <a:solidFill>
            <a:srgbClr val="EAB71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9" name="Google Shape;109;g1b7823afdf7_0_31"/>
          <p:cNvPicPr preferRelativeResize="0"/>
          <p:nvPr/>
        </p:nvPicPr>
        <p:blipFill rotWithShape="1">
          <a:blip r:embed="rId3">
            <a:alphaModFix/>
          </a:blip>
          <a:srcRect b="0" l="0" r="20197" t="0"/>
          <a:stretch/>
        </p:blipFill>
        <p:spPr>
          <a:xfrm>
            <a:off x="3985250" y="2274825"/>
            <a:ext cx="8206749" cy="3575050"/>
          </a:xfrm>
          <a:prstGeom prst="rect">
            <a:avLst/>
          </a:prstGeom>
          <a:noFill/>
          <a:ln>
            <a:noFill/>
          </a:ln>
        </p:spPr>
      </p:pic>
      <p:sp>
        <p:nvSpPr>
          <p:cNvPr id="110" name="Google Shape;110;g1b7823afdf7_0_31"/>
          <p:cNvSpPr txBox="1"/>
          <p:nvPr/>
        </p:nvSpPr>
        <p:spPr>
          <a:xfrm>
            <a:off x="633700" y="2605200"/>
            <a:ext cx="32670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IN">
                <a:latin typeface="Calibri"/>
                <a:ea typeface="Calibri"/>
                <a:cs typeface="Calibri"/>
                <a:sym typeface="Calibri"/>
              </a:rPr>
              <a:t>Duplicate Values in ID.(Repeated data for same customer)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ANNUAL_MILEAGE, CREDIT_SCORE Features are almost following normal distribution.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VEHICLE_OWNERSHIP, MARRIED Features have only 2 values either 0 or 1.</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POSTAL_CODE Feature have value as 10238 as 73% of the data, and a small bump for remaining percentage of data.</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b7823afdf7_0_14"/>
          <p:cNvSpPr txBox="1"/>
          <p:nvPr>
            <p:ph type="title"/>
          </p:nvPr>
        </p:nvSpPr>
        <p:spPr>
          <a:xfrm>
            <a:off x="745836" y="1433013"/>
            <a:ext cx="10515600" cy="84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Data Understanding(Categorical Features)</a:t>
            </a:r>
            <a:endParaRPr/>
          </a:p>
        </p:txBody>
      </p:sp>
      <p:sp>
        <p:nvSpPr>
          <p:cNvPr id="116" name="Google Shape;116;g1b7823afdf7_0_14"/>
          <p:cNvSpPr/>
          <p:nvPr/>
        </p:nvSpPr>
        <p:spPr>
          <a:xfrm>
            <a:off x="0" y="6755089"/>
            <a:ext cx="12192000" cy="142200"/>
          </a:xfrm>
          <a:prstGeom prst="rect">
            <a:avLst/>
          </a:prstGeom>
          <a:solidFill>
            <a:srgbClr val="EAB71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7" name="Google Shape;117;g1b7823afdf7_0_14"/>
          <p:cNvPicPr preferRelativeResize="0"/>
          <p:nvPr/>
        </p:nvPicPr>
        <p:blipFill>
          <a:blip r:embed="rId3">
            <a:alphaModFix/>
          </a:blip>
          <a:stretch>
            <a:fillRect/>
          </a:stretch>
        </p:blipFill>
        <p:spPr>
          <a:xfrm>
            <a:off x="5520199" y="2274825"/>
            <a:ext cx="6294726" cy="4175476"/>
          </a:xfrm>
          <a:prstGeom prst="rect">
            <a:avLst/>
          </a:prstGeom>
          <a:noFill/>
          <a:ln>
            <a:noFill/>
          </a:ln>
        </p:spPr>
      </p:pic>
      <p:sp>
        <p:nvSpPr>
          <p:cNvPr id="118" name="Google Shape;118;g1b7823afdf7_0_14"/>
          <p:cNvSpPr txBox="1"/>
          <p:nvPr/>
        </p:nvSpPr>
        <p:spPr>
          <a:xfrm>
            <a:off x="943500" y="2816425"/>
            <a:ext cx="4351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IN">
                <a:latin typeface="Calibri"/>
                <a:ea typeface="Calibri"/>
                <a:cs typeface="Calibri"/>
                <a:sym typeface="Calibri"/>
              </a:rPr>
              <a:t>AGE feature contains data of  more customer in </a:t>
            </a:r>
            <a:r>
              <a:rPr lang="en-IN">
                <a:latin typeface="Calibri"/>
                <a:ea typeface="Calibri"/>
                <a:cs typeface="Calibri"/>
                <a:sym typeface="Calibri"/>
              </a:rPr>
              <a:t>the 40+ </a:t>
            </a:r>
            <a:r>
              <a:rPr lang="en-IN">
                <a:latin typeface="Calibri"/>
                <a:ea typeface="Calibri"/>
                <a:cs typeface="Calibri"/>
                <a:sym typeface="Calibri"/>
              </a:rPr>
              <a:t>age group.</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DRIVING_EXPERIENCE feature contains less data of customer with 30+ years experience.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TYPE_OF_VEHICLE feature contains more data of customer with SPORTS car type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GENDER feature contains more data of customer with Male gender.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INCOME feature contains more data of customer with Upper class.</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9021f2b6d0_0_6"/>
          <p:cNvSpPr txBox="1"/>
          <p:nvPr>
            <p:ph type="title"/>
          </p:nvPr>
        </p:nvSpPr>
        <p:spPr>
          <a:xfrm>
            <a:off x="838200" y="1272318"/>
            <a:ext cx="10515600" cy="1091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Data Preparation</a:t>
            </a:r>
            <a:endParaRPr/>
          </a:p>
        </p:txBody>
      </p:sp>
      <p:sp>
        <p:nvSpPr>
          <p:cNvPr id="124" name="Google Shape;124;g19021f2b6d0_0_6"/>
          <p:cNvSpPr txBox="1"/>
          <p:nvPr>
            <p:ph idx="1" type="body"/>
          </p:nvPr>
        </p:nvSpPr>
        <p:spPr>
          <a:xfrm>
            <a:off x="958273" y="2248279"/>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How data was cleaned and prepared for building model.</a:t>
            </a:r>
            <a:endParaRPr/>
          </a:p>
          <a:p>
            <a:pPr indent="0" lvl="0" marL="0" rtl="0" algn="l">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lang="en-IN"/>
              <a:t>Important points:</a:t>
            </a:r>
            <a:endParaRPr/>
          </a:p>
          <a:p>
            <a:pPr indent="-255269" lvl="1" marL="685800" rtl="0" algn="just">
              <a:lnSpc>
                <a:spcPct val="90000"/>
              </a:lnSpc>
              <a:spcBef>
                <a:spcPts val="500"/>
              </a:spcBef>
              <a:spcAft>
                <a:spcPts val="0"/>
              </a:spcAft>
              <a:buSzPct val="100000"/>
              <a:buChar char="•"/>
            </a:pPr>
            <a:r>
              <a:rPr lang="en-IN"/>
              <a:t>POSTAL_CODE, VEHICLE_OWNERSHIP, CHILDREN, MARRIAGE features are given as numerical features and hence are converted into categorical features</a:t>
            </a:r>
            <a:endParaRPr/>
          </a:p>
          <a:p>
            <a:pPr indent="-220027" lvl="1" marL="685800" rtl="0" algn="just">
              <a:lnSpc>
                <a:spcPct val="90000"/>
              </a:lnSpc>
              <a:spcBef>
                <a:spcPts val="500"/>
              </a:spcBef>
              <a:spcAft>
                <a:spcPts val="0"/>
              </a:spcAft>
              <a:buSzPct val="75000"/>
              <a:buChar char="•"/>
            </a:pPr>
            <a:r>
              <a:rPr lang="en-IN"/>
              <a:t>All categorical features except “POSTAL_CODE” are converted into numerical representation using One-Hot encoding</a:t>
            </a:r>
            <a:endParaRPr/>
          </a:p>
          <a:p>
            <a:pPr indent="-220027" lvl="1" marL="685800" rtl="0" algn="just">
              <a:lnSpc>
                <a:spcPct val="90000"/>
              </a:lnSpc>
              <a:spcBef>
                <a:spcPts val="500"/>
              </a:spcBef>
              <a:spcAft>
                <a:spcPts val="0"/>
              </a:spcAft>
              <a:buSzPct val="75000"/>
              <a:buChar char="•"/>
            </a:pPr>
            <a:r>
              <a:rPr b="1" lang="en-IN" u="sng"/>
              <a:t>POSTAL_CODE feature is converted into 50 (5*10) numerical features by treating each digit and possible numbers (0-9) of POSTAL_CODE as a feature, value 1 for number presence else 0</a:t>
            </a:r>
            <a:endParaRPr/>
          </a:p>
          <a:p>
            <a:pPr indent="-220027" lvl="1" marL="685800" rtl="0" algn="just">
              <a:lnSpc>
                <a:spcPct val="90000"/>
              </a:lnSpc>
              <a:spcBef>
                <a:spcPts val="500"/>
              </a:spcBef>
              <a:spcAft>
                <a:spcPts val="0"/>
              </a:spcAft>
              <a:buSzPct val="75000"/>
              <a:buChar char="•"/>
            </a:pPr>
            <a:r>
              <a:rPr lang="en-IN"/>
              <a:t>Binning was performed on CREDIT_SCORE feature but yet score didn’t improve. CREDIT_SCORE values are given in the range of 0 to 1.</a:t>
            </a:r>
            <a:endParaRPr/>
          </a:p>
          <a:p>
            <a:pPr indent="-220027" lvl="1" marL="685800" rtl="0" algn="just">
              <a:lnSpc>
                <a:spcPct val="90000"/>
              </a:lnSpc>
              <a:spcBef>
                <a:spcPts val="500"/>
              </a:spcBef>
              <a:spcAft>
                <a:spcPts val="0"/>
              </a:spcAft>
              <a:buSzPct val="75000"/>
              <a:buChar char="•"/>
            </a:pPr>
            <a:r>
              <a:rPr lang="en-IN"/>
              <a:t>“DUIS”, “PAST_ACCIDENTS” and few other features are highly skewed. They are handled using Standardization followed by Normalization</a:t>
            </a:r>
            <a:endParaRPr/>
          </a:p>
        </p:txBody>
      </p:sp>
      <p:sp>
        <p:nvSpPr>
          <p:cNvPr id="125" name="Google Shape;125;g19021f2b6d0_0_6"/>
          <p:cNvSpPr/>
          <p:nvPr/>
        </p:nvSpPr>
        <p:spPr>
          <a:xfrm>
            <a:off x="0" y="6755089"/>
            <a:ext cx="12192000" cy="142200"/>
          </a:xfrm>
          <a:prstGeom prst="rect">
            <a:avLst/>
          </a:prstGeom>
          <a:solidFill>
            <a:srgbClr val="EAB71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6" name="Google Shape;126;g19021f2b6d0_0_6"/>
          <p:cNvPicPr preferRelativeResize="0"/>
          <p:nvPr/>
        </p:nvPicPr>
        <p:blipFill>
          <a:blip r:embed="rId3">
            <a:alphaModFix/>
          </a:blip>
          <a:stretch>
            <a:fillRect/>
          </a:stretch>
        </p:blipFill>
        <p:spPr>
          <a:xfrm>
            <a:off x="8562963" y="1272313"/>
            <a:ext cx="2790825" cy="189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9021f2b6d0_0_12"/>
          <p:cNvSpPr txBox="1"/>
          <p:nvPr>
            <p:ph type="title"/>
          </p:nvPr>
        </p:nvSpPr>
        <p:spPr>
          <a:xfrm>
            <a:off x="930564" y="1271009"/>
            <a:ext cx="10515600" cy="868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Model Building &amp; Evaluation</a:t>
            </a:r>
            <a:endParaRPr/>
          </a:p>
        </p:txBody>
      </p:sp>
      <p:sp>
        <p:nvSpPr>
          <p:cNvPr id="132" name="Google Shape;132;g19021f2b6d0_0_12"/>
          <p:cNvSpPr txBox="1"/>
          <p:nvPr>
            <p:ph idx="1" type="body"/>
          </p:nvPr>
        </p:nvSpPr>
        <p:spPr>
          <a:xfrm>
            <a:off x="838200" y="1981150"/>
            <a:ext cx="7456200" cy="4351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90000"/>
              </a:lnSpc>
              <a:spcBef>
                <a:spcPts val="0"/>
              </a:spcBef>
              <a:spcAft>
                <a:spcPts val="0"/>
              </a:spcAft>
              <a:buClr>
                <a:schemeClr val="dk1"/>
              </a:buClr>
              <a:buSzPct val="100000"/>
              <a:buNone/>
            </a:pPr>
            <a:br>
              <a:rPr lang="en-IN"/>
            </a:br>
            <a:r>
              <a:rPr lang="en-IN"/>
              <a:t>Presenting a detailed overview of model(s) used and the results observed.</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lang="en-IN"/>
              <a:t>Important points:</a:t>
            </a:r>
            <a:endParaRPr/>
          </a:p>
          <a:p>
            <a:pPr indent="-194309" lvl="1" marL="685800" rtl="0" algn="just">
              <a:lnSpc>
                <a:spcPct val="90000"/>
              </a:lnSpc>
              <a:spcBef>
                <a:spcPts val="500"/>
              </a:spcBef>
              <a:spcAft>
                <a:spcPts val="0"/>
              </a:spcAft>
              <a:buClr>
                <a:schemeClr val="dk1"/>
              </a:buClr>
              <a:buSzPct val="100000"/>
              <a:buChar char="•"/>
            </a:pPr>
            <a:r>
              <a:rPr b="1" lang="en-IN"/>
              <a:t>Logistic Regression</a:t>
            </a:r>
            <a:r>
              <a:rPr lang="en-IN"/>
              <a:t> model is used. When compared with other models it performed well Most of the features values are either 0 or 1, hence logistic regression which is a linear generalizable model was able to predict probability of OUTCOME = 1 with given features</a:t>
            </a:r>
            <a:endParaRPr/>
          </a:p>
          <a:p>
            <a:pPr indent="-194309" lvl="1" marL="685800" rtl="0" algn="just">
              <a:lnSpc>
                <a:spcPct val="90000"/>
              </a:lnSpc>
              <a:spcBef>
                <a:spcPts val="500"/>
              </a:spcBef>
              <a:spcAft>
                <a:spcPts val="0"/>
              </a:spcAft>
              <a:buClr>
                <a:schemeClr val="dk1"/>
              </a:buClr>
              <a:buSzPct val="100000"/>
              <a:buChar char="•"/>
            </a:pPr>
            <a:r>
              <a:rPr lang="en-IN"/>
              <a:t>Hyperparameter tuning is performed using GridSearchCV, but didn’t improve the score</a:t>
            </a:r>
            <a:endParaRPr/>
          </a:p>
          <a:p>
            <a:pPr indent="-194309" lvl="1" marL="685800" rtl="0" algn="just">
              <a:lnSpc>
                <a:spcPct val="90000"/>
              </a:lnSpc>
              <a:spcBef>
                <a:spcPts val="500"/>
              </a:spcBef>
              <a:spcAft>
                <a:spcPts val="0"/>
              </a:spcAft>
              <a:buClr>
                <a:schemeClr val="dk1"/>
              </a:buClr>
              <a:buSzPct val="100000"/>
              <a:buChar char="•"/>
            </a:pPr>
            <a:r>
              <a:rPr b="1" lang="en-IN"/>
              <a:t>Stratified 10-Fold Cross Validation</a:t>
            </a:r>
            <a:r>
              <a:rPr lang="en-IN"/>
              <a:t> is performed for better generalizability of the model</a:t>
            </a:r>
            <a:endParaRPr/>
          </a:p>
          <a:p>
            <a:pPr indent="-193787" lvl="1" marL="685800" rtl="0" algn="just">
              <a:lnSpc>
                <a:spcPct val="90000"/>
              </a:lnSpc>
              <a:spcBef>
                <a:spcPts val="500"/>
              </a:spcBef>
              <a:spcAft>
                <a:spcPts val="0"/>
              </a:spcAft>
              <a:buSzPct val="99510"/>
              <a:buChar char="•"/>
            </a:pPr>
            <a:r>
              <a:rPr lang="en-IN"/>
              <a:t>Final predictions are probability of OUTCOME being 1 and follow a normal distribution with mean = 0.42.</a:t>
            </a:r>
            <a:endParaRPr/>
          </a:p>
          <a:p>
            <a:pPr indent="-193787" lvl="1" marL="685800" rtl="0" algn="just">
              <a:lnSpc>
                <a:spcPct val="90000"/>
              </a:lnSpc>
              <a:spcBef>
                <a:spcPts val="500"/>
              </a:spcBef>
              <a:spcAft>
                <a:spcPts val="0"/>
              </a:spcAft>
              <a:buSzPct val="99510"/>
              <a:buChar char="•"/>
            </a:pPr>
            <a:r>
              <a:rPr lang="en-IN"/>
              <a:t>Insurance claim reimbursement rejection is more probable than acceptance (if the probability criteria chosen as 0.5 for outcome being 1)</a:t>
            </a:r>
            <a:endParaRPr/>
          </a:p>
          <a:p>
            <a:pPr indent="-87630" lvl="1" marL="685800" rtl="0" algn="just">
              <a:lnSpc>
                <a:spcPct val="90000"/>
              </a:lnSpc>
              <a:spcBef>
                <a:spcPts val="500"/>
              </a:spcBef>
              <a:spcAft>
                <a:spcPts val="0"/>
              </a:spcAft>
              <a:buClr>
                <a:schemeClr val="dk1"/>
              </a:buClr>
              <a:buSzPct val="100000"/>
              <a:buNone/>
            </a:pPr>
            <a:r>
              <a:t/>
            </a:r>
            <a:endParaRPr/>
          </a:p>
          <a:p>
            <a:pPr indent="-87630" lvl="1" marL="685800" rtl="0" algn="just">
              <a:lnSpc>
                <a:spcPct val="90000"/>
              </a:lnSpc>
              <a:spcBef>
                <a:spcPts val="500"/>
              </a:spcBef>
              <a:spcAft>
                <a:spcPts val="0"/>
              </a:spcAft>
              <a:buClr>
                <a:schemeClr val="dk1"/>
              </a:buClr>
              <a:buSzPct val="100000"/>
              <a:buNone/>
            </a:pPr>
            <a:r>
              <a:t/>
            </a:r>
            <a:endParaRPr/>
          </a:p>
        </p:txBody>
      </p:sp>
      <p:sp>
        <p:nvSpPr>
          <p:cNvPr id="133" name="Google Shape;133;g19021f2b6d0_0_12"/>
          <p:cNvSpPr/>
          <p:nvPr/>
        </p:nvSpPr>
        <p:spPr>
          <a:xfrm>
            <a:off x="0" y="6755089"/>
            <a:ext cx="12192000" cy="142200"/>
          </a:xfrm>
          <a:prstGeom prst="rect">
            <a:avLst/>
          </a:prstGeom>
          <a:solidFill>
            <a:srgbClr val="EAB71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4" name="Google Shape;134;g19021f2b6d0_0_12"/>
          <p:cNvPicPr preferRelativeResize="0"/>
          <p:nvPr/>
        </p:nvPicPr>
        <p:blipFill>
          <a:blip r:embed="rId3">
            <a:alphaModFix/>
          </a:blip>
          <a:stretch>
            <a:fillRect/>
          </a:stretch>
        </p:blipFill>
        <p:spPr>
          <a:xfrm>
            <a:off x="8599200" y="2368409"/>
            <a:ext cx="2857500" cy="338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b26c88dcd0_0_34"/>
          <p:cNvSpPr txBox="1"/>
          <p:nvPr>
            <p:ph type="title"/>
          </p:nvPr>
        </p:nvSpPr>
        <p:spPr>
          <a:xfrm>
            <a:off x="995218" y="1353682"/>
            <a:ext cx="10515600" cy="813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Business Insights</a:t>
            </a:r>
            <a:endParaRPr/>
          </a:p>
        </p:txBody>
      </p:sp>
      <p:sp>
        <p:nvSpPr>
          <p:cNvPr id="140" name="Google Shape;140;g1b26c88dcd0_0_34"/>
          <p:cNvSpPr/>
          <p:nvPr/>
        </p:nvSpPr>
        <p:spPr>
          <a:xfrm>
            <a:off x="0" y="6755089"/>
            <a:ext cx="12192000" cy="142200"/>
          </a:xfrm>
          <a:prstGeom prst="rect">
            <a:avLst/>
          </a:prstGeom>
          <a:solidFill>
            <a:srgbClr val="EAB71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g1b26c88dcd0_0_34"/>
          <p:cNvSpPr txBox="1"/>
          <p:nvPr/>
        </p:nvSpPr>
        <p:spPr>
          <a:xfrm>
            <a:off x="613075" y="2394750"/>
            <a:ext cx="6075900" cy="2733600"/>
          </a:xfrm>
          <a:prstGeom prst="rect">
            <a:avLst/>
          </a:prstGeom>
          <a:noFill/>
          <a:ln>
            <a:noFill/>
          </a:ln>
        </p:spPr>
        <p:txBody>
          <a:bodyPr anchorCtr="0" anchor="t" bIns="91425" lIns="91425" spcFirstLastPara="1" rIns="91425" wrap="square" tIns="91425">
            <a:spAutoFit/>
          </a:bodyPr>
          <a:lstStyle/>
          <a:p>
            <a:pPr indent="-374650" lvl="0" marL="457200" rtl="0" algn="just">
              <a:lnSpc>
                <a:spcPct val="90000"/>
              </a:lnSpc>
              <a:spcBef>
                <a:spcPts val="0"/>
              </a:spcBef>
              <a:spcAft>
                <a:spcPts val="0"/>
              </a:spcAft>
              <a:buClr>
                <a:schemeClr val="dk1"/>
              </a:buClr>
              <a:buSzPts val="2300"/>
              <a:buFont typeface="Calibri"/>
              <a:buChar char="●"/>
            </a:pPr>
            <a:r>
              <a:rPr lang="en-IN" sz="2300">
                <a:solidFill>
                  <a:schemeClr val="dk1"/>
                </a:solidFill>
                <a:latin typeface="Calibri"/>
                <a:ea typeface="Calibri"/>
                <a:cs typeface="Calibri"/>
                <a:sym typeface="Calibri"/>
              </a:rPr>
              <a:t>It is important for the Business to understand which feature contributes to the model better </a:t>
            </a:r>
            <a:endParaRPr sz="2300">
              <a:solidFill>
                <a:schemeClr val="dk1"/>
              </a:solidFill>
              <a:latin typeface="Calibri"/>
              <a:ea typeface="Calibri"/>
              <a:cs typeface="Calibri"/>
              <a:sym typeface="Calibri"/>
            </a:endParaRPr>
          </a:p>
          <a:p>
            <a:pPr indent="-374650" lvl="0" marL="457200" rtl="0" algn="just">
              <a:lnSpc>
                <a:spcPct val="90000"/>
              </a:lnSpc>
              <a:spcBef>
                <a:spcPts val="0"/>
              </a:spcBef>
              <a:spcAft>
                <a:spcPts val="0"/>
              </a:spcAft>
              <a:buClr>
                <a:schemeClr val="dk1"/>
              </a:buClr>
              <a:buSzPts val="2300"/>
              <a:buFont typeface="Calibri"/>
              <a:buChar char="●"/>
            </a:pPr>
            <a:r>
              <a:rPr lang="en-IN" sz="2300">
                <a:solidFill>
                  <a:schemeClr val="dk1"/>
                </a:solidFill>
                <a:latin typeface="Calibri"/>
                <a:ea typeface="Calibri"/>
                <a:cs typeface="Calibri"/>
                <a:sym typeface="Calibri"/>
              </a:rPr>
              <a:t>We can see alongside from the SHAP summary plot that ANNUAL_MILEAGE single-handedly influences the model and this information can be used to improve the model around the most influencing features</a:t>
            </a:r>
            <a:endParaRPr sz="2300">
              <a:solidFill>
                <a:schemeClr val="dk1"/>
              </a:solidFill>
              <a:latin typeface="Calibri"/>
              <a:ea typeface="Calibri"/>
              <a:cs typeface="Calibri"/>
              <a:sym typeface="Calibri"/>
            </a:endParaRPr>
          </a:p>
        </p:txBody>
      </p:sp>
      <p:pic>
        <p:nvPicPr>
          <p:cNvPr id="142" name="Google Shape;142;g1b26c88dcd0_0_34"/>
          <p:cNvPicPr preferRelativeResize="0"/>
          <p:nvPr/>
        </p:nvPicPr>
        <p:blipFill>
          <a:blip r:embed="rId3">
            <a:alphaModFix/>
          </a:blip>
          <a:stretch>
            <a:fillRect/>
          </a:stretch>
        </p:blipFill>
        <p:spPr>
          <a:xfrm>
            <a:off x="8049500" y="2318550"/>
            <a:ext cx="3074225" cy="365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9021f2b6d0_0_20"/>
          <p:cNvSpPr txBox="1"/>
          <p:nvPr>
            <p:ph type="title"/>
          </p:nvPr>
        </p:nvSpPr>
        <p:spPr>
          <a:xfrm>
            <a:off x="995218" y="1353682"/>
            <a:ext cx="10515600" cy="813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Results and Recommendations</a:t>
            </a:r>
            <a:endParaRPr/>
          </a:p>
        </p:txBody>
      </p:sp>
      <p:sp>
        <p:nvSpPr>
          <p:cNvPr id="148" name="Google Shape;148;g19021f2b6d0_0_20"/>
          <p:cNvSpPr txBox="1"/>
          <p:nvPr>
            <p:ph idx="1" type="body"/>
          </p:nvPr>
        </p:nvSpPr>
        <p:spPr>
          <a:xfrm>
            <a:off x="838200" y="2277275"/>
            <a:ext cx="10515600" cy="4237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just">
              <a:lnSpc>
                <a:spcPct val="90000"/>
              </a:lnSpc>
              <a:spcBef>
                <a:spcPts val="0"/>
              </a:spcBef>
              <a:spcAft>
                <a:spcPts val="0"/>
              </a:spcAft>
              <a:buClr>
                <a:schemeClr val="dk1"/>
              </a:buClr>
              <a:buSzPct val="94923"/>
              <a:buNone/>
            </a:pPr>
            <a:r>
              <a:rPr lang="en-IN" sz="3581"/>
              <a:t>A summary of the important insights and results obtained and recommendations for deployment!</a:t>
            </a:r>
            <a:endParaRPr sz="2981"/>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90338"/>
              <a:buNone/>
            </a:pPr>
            <a:r>
              <a:rPr lang="en-IN" sz="3763"/>
              <a:t>Important points:</a:t>
            </a:r>
            <a:endParaRPr sz="3163"/>
          </a:p>
          <a:p>
            <a:pPr indent="-193547" lvl="1" marL="685800" rtl="0" algn="l">
              <a:lnSpc>
                <a:spcPct val="90000"/>
              </a:lnSpc>
              <a:spcBef>
                <a:spcPts val="500"/>
              </a:spcBef>
              <a:spcAft>
                <a:spcPts val="0"/>
              </a:spcAft>
              <a:buClr>
                <a:schemeClr val="dk1"/>
              </a:buClr>
              <a:buSzPct val="100000"/>
              <a:buChar char="•"/>
            </a:pPr>
            <a:r>
              <a:rPr lang="en-IN" sz="3323"/>
              <a:t>Logistic Regression model is best suited for deployment as model is moderately scalable with 65 features and highly generalizable.</a:t>
            </a:r>
            <a:endParaRPr sz="3323"/>
          </a:p>
          <a:p>
            <a:pPr indent="-193547" lvl="1" marL="685800" rtl="0" algn="l">
              <a:lnSpc>
                <a:spcPct val="90000"/>
              </a:lnSpc>
              <a:spcBef>
                <a:spcPts val="500"/>
              </a:spcBef>
              <a:spcAft>
                <a:spcPts val="0"/>
              </a:spcAft>
              <a:buSzPct val="100000"/>
              <a:buChar char="•"/>
            </a:pPr>
            <a:r>
              <a:rPr lang="en-IN" sz="3323"/>
              <a:t>Predictions are the probability of OUTCOME being 1.</a:t>
            </a:r>
            <a:endParaRPr sz="3323"/>
          </a:p>
          <a:p>
            <a:pPr indent="-193547" lvl="1" marL="685800" rtl="0" algn="l">
              <a:lnSpc>
                <a:spcPct val="90000"/>
              </a:lnSpc>
              <a:spcBef>
                <a:spcPts val="500"/>
              </a:spcBef>
              <a:spcAft>
                <a:spcPts val="0"/>
              </a:spcAft>
              <a:buSzPct val="100000"/>
              <a:buChar char="•"/>
            </a:pPr>
            <a:r>
              <a:rPr lang="en-IN" sz="3323"/>
              <a:t>Predictions follow normal distribution.</a:t>
            </a:r>
            <a:endParaRPr sz="3323"/>
          </a:p>
          <a:p>
            <a:pPr indent="-193546" lvl="1" marL="685800" rtl="0" algn="l">
              <a:lnSpc>
                <a:spcPct val="90000"/>
              </a:lnSpc>
              <a:spcBef>
                <a:spcPts val="500"/>
              </a:spcBef>
              <a:spcAft>
                <a:spcPts val="0"/>
              </a:spcAft>
              <a:buSzPct val="100000"/>
              <a:buChar char="•"/>
            </a:pPr>
            <a:r>
              <a:rPr lang="en-IN" sz="3323"/>
              <a:t>Predictions indicate that there is higher probability for OUTCOME being 0 than 1.</a:t>
            </a:r>
            <a:endParaRPr sz="3323"/>
          </a:p>
          <a:p>
            <a:pPr indent="-193546" lvl="1" marL="685800" rtl="0" algn="l">
              <a:lnSpc>
                <a:spcPct val="90000"/>
              </a:lnSpc>
              <a:spcBef>
                <a:spcPts val="500"/>
              </a:spcBef>
              <a:spcAft>
                <a:spcPts val="0"/>
              </a:spcAft>
              <a:buSzPct val="100000"/>
              <a:buChar char="•"/>
            </a:pPr>
            <a:r>
              <a:rPr lang="en-IN" sz="3323"/>
              <a:t>Feature Selection didn’t improve the score. ID Feature is removed</a:t>
            </a:r>
            <a:endParaRPr sz="3323"/>
          </a:p>
          <a:p>
            <a:pPr indent="-99059" lvl="1" marL="685800" rtl="0" algn="l">
              <a:lnSpc>
                <a:spcPct val="90000"/>
              </a:lnSpc>
              <a:spcBef>
                <a:spcPts val="5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a:t>
            </a:r>
            <a:endParaRPr/>
          </a:p>
        </p:txBody>
      </p:sp>
      <p:sp>
        <p:nvSpPr>
          <p:cNvPr id="149" name="Google Shape;149;g19021f2b6d0_0_20"/>
          <p:cNvSpPr/>
          <p:nvPr/>
        </p:nvSpPr>
        <p:spPr>
          <a:xfrm>
            <a:off x="0" y="6755089"/>
            <a:ext cx="12192000" cy="142200"/>
          </a:xfrm>
          <a:prstGeom prst="rect">
            <a:avLst/>
          </a:prstGeom>
          <a:solidFill>
            <a:srgbClr val="EAB716"/>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2021-10-04T06:25:05Z</dcterms:created>
  <dc:creator>Vallurupalli Vamsi</dc:creator>
</cp:coreProperties>
</file>