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La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871BC8-2B7A-45C9-A626-69A761386485}">
  <a:tblStyle styleId="{76871BC8-2B7A-45C9-A626-69A7613864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db800668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db800668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dc6822a48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dc6822a48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dc6822a48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dc6822a48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dc6822a4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dc6822a4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dc6822a4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dc6822a4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highlight>
                  <a:schemeClr val="lt1"/>
                </a:highlight>
              </a:rPr>
              <a:t>After evaluating the performance of all the models,we understand that tree based models are best suited for this dataset.</a:t>
            </a:r>
            <a:endParaRPr sz="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dc6822a48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dc6822a48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db800668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db800668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db800668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db800668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db800668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db800668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dc6822a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dc6822a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db800668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db800668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424242"/>
              </a:buClr>
              <a:buSzPts val="800"/>
              <a:buFont typeface="Nunito"/>
              <a:buChar char="●"/>
            </a:pPr>
            <a:r>
              <a:rPr b="1" lang="en" sz="800">
                <a:solidFill>
                  <a:srgbClr val="424242"/>
                </a:solidFill>
                <a:latin typeface="Nunito"/>
                <a:ea typeface="Nunito"/>
                <a:cs typeface="Nunito"/>
                <a:sym typeface="Nunito"/>
              </a:rPr>
              <a:t>One hot encoding: </a:t>
            </a:r>
            <a:r>
              <a:rPr lang="en" sz="800">
                <a:solidFill>
                  <a:srgbClr val="424242"/>
                </a:solidFill>
                <a:latin typeface="Nunito"/>
                <a:ea typeface="Nunito"/>
                <a:cs typeface="Nunito"/>
                <a:sym typeface="Nunito"/>
              </a:rPr>
              <a:t>,we performed one hot encoding on these features and make use of them in models like XGBoost.</a:t>
            </a:r>
            <a:endParaRPr sz="800">
              <a:solidFill>
                <a:srgbClr val="424242"/>
              </a:solidFill>
              <a:latin typeface="Nunito"/>
              <a:ea typeface="Nunito"/>
              <a:cs typeface="Nunito"/>
              <a:sym typeface="Nunito"/>
            </a:endParaRPr>
          </a:p>
          <a:p>
            <a:pPr indent="-279400" lvl="0" marL="457200" rtl="0" algn="l">
              <a:lnSpc>
                <a:spcPct val="115000"/>
              </a:lnSpc>
              <a:spcBef>
                <a:spcPts val="0"/>
              </a:spcBef>
              <a:spcAft>
                <a:spcPts val="0"/>
              </a:spcAft>
              <a:buClr>
                <a:srgbClr val="424242"/>
              </a:buClr>
              <a:buSzPts val="800"/>
              <a:buFont typeface="Nunito"/>
              <a:buChar char="●"/>
            </a:pPr>
            <a:r>
              <a:rPr b="1" lang="en" sz="800">
                <a:solidFill>
                  <a:srgbClr val="424242"/>
                </a:solidFill>
                <a:latin typeface="Nunito"/>
                <a:ea typeface="Nunito"/>
                <a:cs typeface="Nunito"/>
                <a:sym typeface="Nunito"/>
              </a:rPr>
              <a:t>Train Test Split: </a:t>
            </a:r>
            <a:r>
              <a:rPr lang="en" sz="800">
                <a:solidFill>
                  <a:srgbClr val="424242"/>
                </a:solidFill>
                <a:latin typeface="Nunito"/>
                <a:ea typeface="Nunito"/>
                <a:cs typeface="Nunito"/>
                <a:sym typeface="Nunito"/>
              </a:rPr>
              <a:t>The dataset is divided into test subset and train subset. The train subset is used to fit the model and test subset is given as input to model and predictions are compared.</a:t>
            </a:r>
            <a:endParaRPr sz="800">
              <a:solidFill>
                <a:srgbClr val="424242"/>
              </a:solidFill>
              <a:latin typeface="Nunito"/>
              <a:ea typeface="Nunito"/>
              <a:cs typeface="Nunito"/>
              <a:sym typeface="Nunito"/>
            </a:endParaRPr>
          </a:p>
          <a:p>
            <a:pPr indent="-279400" lvl="0" marL="457200" rtl="0" algn="l">
              <a:lnSpc>
                <a:spcPct val="115000"/>
              </a:lnSpc>
              <a:spcBef>
                <a:spcPts val="0"/>
              </a:spcBef>
              <a:spcAft>
                <a:spcPts val="0"/>
              </a:spcAft>
              <a:buClr>
                <a:srgbClr val="424242"/>
              </a:buClr>
              <a:buSzPts val="800"/>
              <a:buFont typeface="Nunito"/>
              <a:buChar char="●"/>
            </a:pPr>
            <a:r>
              <a:rPr b="1" lang="en" sz="800">
                <a:solidFill>
                  <a:srgbClr val="424242"/>
                </a:solidFill>
                <a:latin typeface="Nunito"/>
                <a:ea typeface="Nunito"/>
                <a:cs typeface="Nunito"/>
                <a:sym typeface="Nunito"/>
              </a:rPr>
              <a:t>Upsampling the Training data:</a:t>
            </a:r>
            <a:r>
              <a:rPr lang="en" sz="800">
                <a:solidFill>
                  <a:srgbClr val="424242"/>
                </a:solidFill>
                <a:latin typeface="Nunito"/>
                <a:ea typeface="Nunito"/>
                <a:cs typeface="Nunito"/>
                <a:sym typeface="Nunito"/>
              </a:rPr>
              <a:t> After dividing the test subset and train subset we perform    upsampling on train subset, so that the model is not inclined towards the majority class.</a:t>
            </a: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dc6822a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dc6822a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db800668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db800668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523"/>
              <a:buFont typeface="Arial"/>
              <a:buNone/>
            </a:pPr>
            <a:r>
              <a:rPr lang="en" sz="800">
                <a:solidFill>
                  <a:schemeClr val="dk1"/>
                </a:solidFill>
                <a:highlight>
                  <a:schemeClr val="lt1"/>
                </a:highlight>
              </a:rPr>
              <a:t>After applying multiple models on the dataset we have monitored results from each model.</a:t>
            </a:r>
            <a:endParaRPr sz="800">
              <a:solidFill>
                <a:schemeClr val="dk1"/>
              </a:solidFill>
            </a:endParaRPr>
          </a:p>
          <a:p>
            <a:pPr indent="0" lvl="0" marL="0" rtl="0" algn="l">
              <a:lnSpc>
                <a:spcPct val="105000"/>
              </a:lnSpc>
              <a:spcBef>
                <a:spcPts val="0"/>
              </a:spcBef>
              <a:spcAft>
                <a:spcPts val="0"/>
              </a:spcAft>
              <a:buClr>
                <a:schemeClr val="dk1"/>
              </a:buClr>
              <a:buSzPts val="523"/>
              <a:buFont typeface="Arial"/>
              <a:buNone/>
            </a:pPr>
            <a:r>
              <a:rPr lang="en" sz="800">
                <a:solidFill>
                  <a:schemeClr val="dk1"/>
                </a:solidFill>
                <a:highlight>
                  <a:schemeClr val="lt1"/>
                </a:highlight>
              </a:rPr>
              <a:t>We compare these results and come to a conclusion on the best model suited to solve this</a:t>
            </a:r>
            <a:endParaRPr sz="800">
              <a:solidFill>
                <a:schemeClr val="dk1"/>
              </a:solidFill>
            </a:endParaRPr>
          </a:p>
          <a:p>
            <a:pPr indent="0" lvl="0" marL="0" rtl="0" algn="l">
              <a:lnSpc>
                <a:spcPct val="105000"/>
              </a:lnSpc>
              <a:spcBef>
                <a:spcPts val="0"/>
              </a:spcBef>
              <a:spcAft>
                <a:spcPts val="0"/>
              </a:spcAft>
              <a:buNone/>
            </a:pPr>
            <a:r>
              <a:rPr lang="en" sz="800">
                <a:solidFill>
                  <a:schemeClr val="dk1"/>
                </a:solidFill>
                <a:highlight>
                  <a:schemeClr val="lt1"/>
                </a:highlight>
              </a:rPr>
              <a:t>problem. The metrics we have used to find the generalized model are:</a:t>
            </a:r>
            <a:endParaRPr sz="800">
              <a:solidFill>
                <a:schemeClr val="dk1"/>
              </a:solidFill>
              <a:highlight>
                <a:schemeClr val="lt1"/>
              </a:highlight>
            </a:endParaRPr>
          </a:p>
          <a:p>
            <a:pPr indent="-279400" lvl="0" marL="457200" rtl="0" algn="l">
              <a:lnSpc>
                <a:spcPct val="90000"/>
              </a:lnSpc>
              <a:spcBef>
                <a:spcPts val="0"/>
              </a:spcBef>
              <a:spcAft>
                <a:spcPts val="0"/>
              </a:spcAft>
              <a:buClr>
                <a:srgbClr val="24292F"/>
              </a:buClr>
              <a:buSzPts val="800"/>
              <a:buFont typeface="Arial"/>
              <a:buChar char="●"/>
            </a:pPr>
            <a:r>
              <a:rPr lang="en" sz="800">
                <a:solidFill>
                  <a:srgbClr val="24292F"/>
                </a:solidFill>
                <a:highlight>
                  <a:schemeClr val="lt1"/>
                </a:highlight>
              </a:rPr>
              <a:t>Accuracy</a:t>
            </a:r>
            <a:endParaRPr sz="800">
              <a:solidFill>
                <a:srgbClr val="24292F"/>
              </a:solidFill>
              <a:highlight>
                <a:schemeClr val="lt1"/>
              </a:highlight>
              <a:latin typeface="Courier New"/>
              <a:ea typeface="Courier New"/>
              <a:cs typeface="Courier New"/>
              <a:sym typeface="Courier New"/>
            </a:endParaRPr>
          </a:p>
          <a:p>
            <a:pPr indent="-279400" lvl="0" marL="457200" rtl="0" algn="l">
              <a:lnSpc>
                <a:spcPct val="90000"/>
              </a:lnSpc>
              <a:spcBef>
                <a:spcPts val="0"/>
              </a:spcBef>
              <a:spcAft>
                <a:spcPts val="0"/>
              </a:spcAft>
              <a:buClr>
                <a:srgbClr val="24292F"/>
              </a:buClr>
              <a:buSzPts val="800"/>
              <a:buFont typeface="Arial"/>
              <a:buChar char="●"/>
            </a:pPr>
            <a:r>
              <a:rPr lang="en" sz="800">
                <a:solidFill>
                  <a:srgbClr val="24292F"/>
                </a:solidFill>
                <a:highlight>
                  <a:schemeClr val="lt1"/>
                </a:highlight>
              </a:rPr>
              <a:t>Precision</a:t>
            </a:r>
            <a:endParaRPr sz="800">
              <a:solidFill>
                <a:srgbClr val="24292F"/>
              </a:solidFill>
              <a:highlight>
                <a:schemeClr val="lt1"/>
              </a:highlight>
              <a:latin typeface="Courier New"/>
              <a:ea typeface="Courier New"/>
              <a:cs typeface="Courier New"/>
              <a:sym typeface="Courier New"/>
            </a:endParaRPr>
          </a:p>
          <a:p>
            <a:pPr indent="-279400" lvl="0" marL="457200" rtl="0" algn="l">
              <a:lnSpc>
                <a:spcPct val="90000"/>
              </a:lnSpc>
              <a:spcBef>
                <a:spcPts val="0"/>
              </a:spcBef>
              <a:spcAft>
                <a:spcPts val="0"/>
              </a:spcAft>
              <a:buClr>
                <a:srgbClr val="24292F"/>
              </a:buClr>
              <a:buSzPts val="800"/>
              <a:buFont typeface="Arial"/>
              <a:buChar char="●"/>
            </a:pPr>
            <a:r>
              <a:rPr lang="en" sz="800">
                <a:solidFill>
                  <a:srgbClr val="24292F"/>
                </a:solidFill>
                <a:highlight>
                  <a:schemeClr val="lt1"/>
                </a:highlight>
              </a:rPr>
              <a:t>Re-Call</a:t>
            </a:r>
            <a:endParaRPr sz="800">
              <a:solidFill>
                <a:srgbClr val="24292F"/>
              </a:solidFill>
              <a:highlight>
                <a:schemeClr val="lt1"/>
              </a:highlight>
              <a:latin typeface="Courier New"/>
              <a:ea typeface="Courier New"/>
              <a:cs typeface="Courier New"/>
              <a:sym typeface="Courier New"/>
            </a:endParaRPr>
          </a:p>
          <a:p>
            <a:pPr indent="-279400" lvl="0" marL="457200" rtl="0" algn="l">
              <a:lnSpc>
                <a:spcPct val="90000"/>
              </a:lnSpc>
              <a:spcBef>
                <a:spcPts val="0"/>
              </a:spcBef>
              <a:spcAft>
                <a:spcPts val="0"/>
              </a:spcAft>
              <a:buClr>
                <a:srgbClr val="24292F"/>
              </a:buClr>
              <a:buSzPts val="800"/>
              <a:buFont typeface="Arial"/>
              <a:buChar char="●"/>
            </a:pPr>
            <a:r>
              <a:rPr lang="en" sz="800">
                <a:solidFill>
                  <a:srgbClr val="24292F"/>
                </a:solidFill>
                <a:highlight>
                  <a:schemeClr val="lt1"/>
                </a:highlight>
              </a:rPr>
              <a:t>F-1 Score</a:t>
            </a:r>
            <a:endParaRPr sz="800">
              <a:solidFill>
                <a:srgbClr val="24292F"/>
              </a:solidFill>
              <a:highlight>
                <a:schemeClr val="lt1"/>
              </a:highlight>
              <a:latin typeface="Courier New"/>
              <a:ea typeface="Courier New"/>
              <a:cs typeface="Courier New"/>
              <a:sym typeface="Courier New"/>
            </a:endParaRPr>
          </a:p>
          <a:p>
            <a:pPr indent="-279400" lvl="0" marL="457200" rtl="0" algn="l">
              <a:lnSpc>
                <a:spcPct val="90000"/>
              </a:lnSpc>
              <a:spcBef>
                <a:spcPts val="0"/>
              </a:spcBef>
              <a:spcAft>
                <a:spcPts val="0"/>
              </a:spcAft>
              <a:buClr>
                <a:srgbClr val="24292F"/>
              </a:buClr>
              <a:buSzPts val="800"/>
              <a:buFont typeface="Arial"/>
              <a:buChar char="●"/>
            </a:pPr>
            <a:r>
              <a:rPr lang="en" sz="800">
                <a:solidFill>
                  <a:srgbClr val="24292F"/>
                </a:solidFill>
                <a:highlight>
                  <a:schemeClr val="lt1"/>
                </a:highlight>
              </a:rPr>
              <a:t>ROC-AUC</a:t>
            </a:r>
            <a:endParaRPr sz="800">
              <a:solidFill>
                <a:srgbClr val="24292F"/>
              </a:solidFill>
              <a:highlight>
                <a:schemeClr val="lt1"/>
              </a:highlight>
            </a:endParaRPr>
          </a:p>
          <a:p>
            <a:pPr indent="0" lvl="0" marL="0" rtl="0" algn="l">
              <a:lnSpc>
                <a:spcPct val="105000"/>
              </a:lnSpc>
              <a:spcBef>
                <a:spcPts val="0"/>
              </a:spcBef>
              <a:spcAft>
                <a:spcPts val="0"/>
              </a:spcAft>
              <a:buClr>
                <a:schemeClr val="dk1"/>
              </a:buClr>
              <a:buSzPts val="523"/>
              <a:buFont typeface="Arial"/>
              <a:buNone/>
            </a:pPr>
            <a:r>
              <a:t/>
            </a:r>
            <a:endParaRPr sz="800">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dc6822a4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dc6822a4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MaheshChandrra/CMPE255-Credit-Risk-Predi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penml.org/search?type=data&amp;status=active&amp;id=43454&amp;sort=ru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84175" y="1187602"/>
            <a:ext cx="4843500" cy="213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t>Credit Risk Prediction</a:t>
            </a:r>
            <a:endParaRPr sz="4500"/>
          </a:p>
        </p:txBody>
      </p:sp>
      <p:pic>
        <p:nvPicPr>
          <p:cNvPr id="278" name="Google Shape;278;p13"/>
          <p:cNvPicPr preferRelativeResize="0"/>
          <p:nvPr/>
        </p:nvPicPr>
        <p:blipFill>
          <a:blip r:embed="rId3">
            <a:alphaModFix/>
          </a:blip>
          <a:stretch>
            <a:fillRect/>
          </a:stretch>
        </p:blipFill>
        <p:spPr>
          <a:xfrm>
            <a:off x="4187271" y="1149925"/>
            <a:ext cx="4464118" cy="2843649"/>
          </a:xfrm>
          <a:prstGeom prst="rect">
            <a:avLst/>
          </a:prstGeom>
          <a:noFill/>
          <a:ln>
            <a:noFill/>
          </a:ln>
        </p:spPr>
      </p:pic>
      <p:sp>
        <p:nvSpPr>
          <p:cNvPr id="279" name="Google Shape;279;p13"/>
          <p:cNvSpPr txBox="1"/>
          <p:nvPr/>
        </p:nvSpPr>
        <p:spPr>
          <a:xfrm>
            <a:off x="284175" y="3676625"/>
            <a:ext cx="3843900" cy="103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Mareedu Mahesh Chandra</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Lokesh Vaddi</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Nikhil Kumar Kanisetty</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Shanmukha Yaswanth Reddy Kallam</a:t>
            </a:r>
            <a:endParaRPr>
              <a:solidFill>
                <a:schemeClr val="lt1"/>
              </a:solidFill>
              <a:latin typeface="Nunito"/>
              <a:ea typeface="Nunito"/>
              <a:cs typeface="Nunito"/>
              <a:sym typeface="Nunito"/>
            </a:endParaRPr>
          </a:p>
        </p:txBody>
      </p:sp>
      <p:sp>
        <p:nvSpPr>
          <p:cNvPr id="280" name="Google Shape;280;p13"/>
          <p:cNvSpPr txBox="1"/>
          <p:nvPr/>
        </p:nvSpPr>
        <p:spPr>
          <a:xfrm>
            <a:off x="1214050" y="3214925"/>
            <a:ext cx="10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Team 6</a:t>
            </a:r>
            <a:endParaRPr sz="18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pic>
        <p:nvPicPr>
          <p:cNvPr id="341" name="Google Shape;341;p22"/>
          <p:cNvPicPr preferRelativeResize="0"/>
          <p:nvPr/>
        </p:nvPicPr>
        <p:blipFill>
          <a:blip r:embed="rId3">
            <a:alphaModFix/>
          </a:blip>
          <a:stretch>
            <a:fillRect/>
          </a:stretch>
        </p:blipFill>
        <p:spPr>
          <a:xfrm>
            <a:off x="643000" y="2171950"/>
            <a:ext cx="3825202" cy="1977426"/>
          </a:xfrm>
          <a:prstGeom prst="rect">
            <a:avLst/>
          </a:prstGeom>
          <a:noFill/>
          <a:ln>
            <a:noFill/>
          </a:ln>
        </p:spPr>
      </p:pic>
      <p:pic>
        <p:nvPicPr>
          <p:cNvPr id="342" name="Google Shape;342;p22"/>
          <p:cNvPicPr preferRelativeResize="0"/>
          <p:nvPr/>
        </p:nvPicPr>
        <p:blipFill>
          <a:blip r:embed="rId4">
            <a:alphaModFix/>
          </a:blip>
          <a:stretch>
            <a:fillRect/>
          </a:stretch>
        </p:blipFill>
        <p:spPr>
          <a:xfrm>
            <a:off x="4572000" y="2171950"/>
            <a:ext cx="3825202" cy="1977426"/>
          </a:xfrm>
          <a:prstGeom prst="rect">
            <a:avLst/>
          </a:prstGeom>
          <a:noFill/>
          <a:ln>
            <a:noFill/>
          </a:ln>
        </p:spPr>
      </p:pic>
      <p:sp>
        <p:nvSpPr>
          <p:cNvPr id="343" name="Google Shape;343;p22"/>
          <p:cNvSpPr txBox="1"/>
          <p:nvPr/>
        </p:nvSpPr>
        <p:spPr>
          <a:xfrm>
            <a:off x="1393925" y="4257425"/>
            <a:ext cx="26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Logistic Regression Classifier</a:t>
            </a:r>
            <a:endParaRPr>
              <a:latin typeface="Lato"/>
              <a:ea typeface="Lato"/>
              <a:cs typeface="Lato"/>
              <a:sym typeface="Lato"/>
            </a:endParaRPr>
          </a:p>
        </p:txBody>
      </p:sp>
      <p:sp>
        <p:nvSpPr>
          <p:cNvPr id="344" name="Google Shape;344;p22"/>
          <p:cNvSpPr txBox="1"/>
          <p:nvPr/>
        </p:nvSpPr>
        <p:spPr>
          <a:xfrm>
            <a:off x="5283975" y="4300650"/>
            <a:ext cx="255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Decision Tree Classifier</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 </a:t>
            </a:r>
            <a:endParaRPr/>
          </a:p>
        </p:txBody>
      </p:sp>
      <p:pic>
        <p:nvPicPr>
          <p:cNvPr id="350" name="Google Shape;350;p23"/>
          <p:cNvPicPr preferRelativeResize="0"/>
          <p:nvPr/>
        </p:nvPicPr>
        <p:blipFill>
          <a:blip r:embed="rId3">
            <a:alphaModFix/>
          </a:blip>
          <a:stretch>
            <a:fillRect/>
          </a:stretch>
        </p:blipFill>
        <p:spPr>
          <a:xfrm>
            <a:off x="729450" y="2112650"/>
            <a:ext cx="3842550" cy="2193548"/>
          </a:xfrm>
          <a:prstGeom prst="rect">
            <a:avLst/>
          </a:prstGeom>
          <a:noFill/>
          <a:ln>
            <a:noFill/>
          </a:ln>
        </p:spPr>
      </p:pic>
      <p:pic>
        <p:nvPicPr>
          <p:cNvPr id="351" name="Google Shape;351;p23"/>
          <p:cNvPicPr preferRelativeResize="0"/>
          <p:nvPr/>
        </p:nvPicPr>
        <p:blipFill>
          <a:blip r:embed="rId4">
            <a:alphaModFix/>
          </a:blip>
          <a:stretch>
            <a:fillRect/>
          </a:stretch>
        </p:blipFill>
        <p:spPr>
          <a:xfrm>
            <a:off x="4575600" y="2112650"/>
            <a:ext cx="3842550" cy="2193548"/>
          </a:xfrm>
          <a:prstGeom prst="rect">
            <a:avLst/>
          </a:prstGeom>
          <a:noFill/>
          <a:ln>
            <a:noFill/>
          </a:ln>
        </p:spPr>
      </p:pic>
      <p:sp>
        <p:nvSpPr>
          <p:cNvPr id="352" name="Google Shape;352;p23"/>
          <p:cNvSpPr txBox="1"/>
          <p:nvPr/>
        </p:nvSpPr>
        <p:spPr>
          <a:xfrm>
            <a:off x="1502000" y="4484350"/>
            <a:ext cx="24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 Forest Classifier</a:t>
            </a:r>
            <a:endParaRPr>
              <a:latin typeface="Lato"/>
              <a:ea typeface="Lato"/>
              <a:cs typeface="Lato"/>
              <a:sym typeface="Lato"/>
            </a:endParaRPr>
          </a:p>
        </p:txBody>
      </p:sp>
      <p:sp>
        <p:nvSpPr>
          <p:cNvPr id="353" name="Google Shape;353;p23"/>
          <p:cNvSpPr txBox="1"/>
          <p:nvPr/>
        </p:nvSpPr>
        <p:spPr>
          <a:xfrm>
            <a:off x="5878275" y="4484350"/>
            <a:ext cx="205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XGB Classifier</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Repository</a:t>
            </a:r>
            <a:endParaRPr/>
          </a:p>
        </p:txBody>
      </p:sp>
      <p:sp>
        <p:nvSpPr>
          <p:cNvPr id="359" name="Google Shape;35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https://github.com/MaheshChandrra/CMPE255-Credit-Risk-Prediction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5" name="Google Shape;365;p2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000000"/>
              </a:buClr>
              <a:buSzPts val="1650"/>
              <a:buFont typeface="Arial"/>
              <a:buChar char="●"/>
            </a:pPr>
            <a:r>
              <a:rPr lang="en" sz="1650">
                <a:solidFill>
                  <a:srgbClr val="000000"/>
                </a:solidFill>
                <a:highlight>
                  <a:srgbClr val="FFFFFF"/>
                </a:highlight>
                <a:latin typeface="Arial"/>
                <a:ea typeface="Arial"/>
                <a:cs typeface="Arial"/>
                <a:sym typeface="Arial"/>
              </a:rPr>
              <a:t>Bagging models like Random Forest and Boosting models like XGBoost delivered similar results. </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Char char="●"/>
            </a:pPr>
            <a:r>
              <a:rPr lang="en" sz="1650">
                <a:solidFill>
                  <a:srgbClr val="000000"/>
                </a:solidFill>
                <a:highlight>
                  <a:srgbClr val="FFFFFF"/>
                </a:highlight>
                <a:latin typeface="Arial"/>
                <a:ea typeface="Arial"/>
                <a:cs typeface="Arial"/>
                <a:sym typeface="Arial"/>
              </a:rPr>
              <a:t>Though the dataset is balanced by duplicating the minority class, adding additional data points in future might make the model much robust. </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Char char="●"/>
            </a:pPr>
            <a:r>
              <a:rPr lang="en" sz="1650">
                <a:solidFill>
                  <a:srgbClr val="000000"/>
                </a:solidFill>
                <a:highlight>
                  <a:srgbClr val="FFFFFF"/>
                </a:highlight>
                <a:latin typeface="Arial"/>
                <a:ea typeface="Arial"/>
                <a:cs typeface="Arial"/>
                <a:sym typeface="Arial"/>
              </a:rPr>
              <a:t>To add strength to the model, in future we plan to add additional features to the dataset and testing it with neural networks.</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6"/>
          <p:cNvPicPr preferRelativeResize="0"/>
          <p:nvPr/>
        </p:nvPicPr>
        <p:blipFill>
          <a:blip r:embed="rId3">
            <a:alphaModFix/>
          </a:blip>
          <a:stretch>
            <a:fillRect/>
          </a:stretch>
        </p:blipFill>
        <p:spPr>
          <a:xfrm>
            <a:off x="4524888" y="1149925"/>
            <a:ext cx="3949525" cy="2843651"/>
          </a:xfrm>
          <a:prstGeom prst="rect">
            <a:avLst/>
          </a:prstGeom>
          <a:noFill/>
          <a:ln>
            <a:noFill/>
          </a:ln>
        </p:spPr>
      </p:pic>
      <p:sp>
        <p:nvSpPr>
          <p:cNvPr id="371" name="Google Shape;371;p26"/>
          <p:cNvSpPr txBox="1"/>
          <p:nvPr>
            <p:ph idx="4294967295" type="title"/>
          </p:nvPr>
        </p:nvSpPr>
        <p:spPr>
          <a:xfrm>
            <a:off x="852475" y="2029500"/>
            <a:ext cx="3510600" cy="10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729450" y="1733375"/>
            <a:ext cx="76887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Banks lose a significant amount of money as a result of credit defaults, and it is ultimately ordinary customers who bear the brunt of this error. </a:t>
            </a:r>
            <a:endParaRPr/>
          </a:p>
          <a:p>
            <a:pPr indent="-311150" lvl="0" marL="457200" rtl="0" algn="l">
              <a:spcBef>
                <a:spcPts val="0"/>
              </a:spcBef>
              <a:spcAft>
                <a:spcPts val="0"/>
              </a:spcAft>
              <a:buSzPts val="1300"/>
              <a:buChar char="❏"/>
            </a:pPr>
            <a:r>
              <a:rPr lang="en"/>
              <a:t>Credit Risk Analysis is used by banks to ensure that credit is supplied to a trustworthy consumer. </a:t>
            </a:r>
            <a:endParaRPr/>
          </a:p>
          <a:p>
            <a:pPr indent="-311150" lvl="0" marL="457200" rtl="0" algn="l">
              <a:spcBef>
                <a:spcPts val="0"/>
              </a:spcBef>
              <a:spcAft>
                <a:spcPts val="0"/>
              </a:spcAft>
              <a:buSzPts val="1300"/>
              <a:buChar char="❏"/>
            </a:pPr>
            <a:r>
              <a:rPr lang="en"/>
              <a:t>Credit risk is defined as the risk of defaulting on a loan as a result of the borrower's failure to make mandatory debt payments on time. </a:t>
            </a:r>
            <a:endParaRPr/>
          </a:p>
          <a:p>
            <a:pPr indent="-311150" lvl="0" marL="457200" rtl="0" algn="l">
              <a:spcBef>
                <a:spcPts val="0"/>
              </a:spcBef>
              <a:spcAft>
                <a:spcPts val="0"/>
              </a:spcAft>
              <a:buSzPts val="1300"/>
              <a:buChar char="❏"/>
            </a:pPr>
            <a:r>
              <a:rPr lang="en"/>
              <a:t>From this project we have built a model to predict whether a person is eligible to get a credit or not. </a:t>
            </a:r>
            <a:endParaRPr/>
          </a:p>
          <a:p>
            <a:pPr indent="-311150" lvl="0" marL="457200" rtl="0" algn="l">
              <a:spcBef>
                <a:spcPts val="0"/>
              </a:spcBef>
              <a:spcAft>
                <a:spcPts val="0"/>
              </a:spcAft>
              <a:buSzPts val="1300"/>
              <a:buChar char="❏"/>
            </a:pPr>
            <a:r>
              <a:rPr lang="en"/>
              <a:t>The decision depends on his/her banking history and other parameters.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92" name="Google Shape;292;p15"/>
          <p:cNvSpPr txBox="1"/>
          <p:nvPr>
            <p:ph idx="1" type="body"/>
          </p:nvPr>
        </p:nvSpPr>
        <p:spPr>
          <a:xfrm>
            <a:off x="831400" y="1853850"/>
            <a:ext cx="7688700" cy="26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070">
                <a:solidFill>
                  <a:srgbClr val="24292F"/>
                </a:solidFill>
                <a:highlight>
                  <a:srgbClr val="FFFFFF"/>
                </a:highlight>
                <a:latin typeface="Arial"/>
                <a:ea typeface="Arial"/>
                <a:cs typeface="Arial"/>
                <a:sym typeface="Arial"/>
              </a:rPr>
              <a:t>The dataset we are using has data for 32,581 borrowers and 12 features related to each of them. Below listed are the features.</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b="1" lang="en" sz="1070" u="sng">
                <a:solidFill>
                  <a:srgbClr val="24292F"/>
                </a:solidFill>
                <a:highlight>
                  <a:srgbClr val="FFFFFF"/>
                </a:highlight>
                <a:latin typeface="Arial"/>
                <a:ea typeface="Arial"/>
                <a:cs typeface="Arial"/>
                <a:sym typeface="Arial"/>
              </a:rPr>
              <a:t>Numerical </a:t>
            </a:r>
            <a:r>
              <a:rPr b="1" lang="en" sz="1070" u="sng">
                <a:solidFill>
                  <a:srgbClr val="24292F"/>
                </a:solidFill>
                <a:highlight>
                  <a:srgbClr val="FFFFFF"/>
                </a:highlight>
                <a:latin typeface="Arial"/>
                <a:ea typeface="Arial"/>
                <a:cs typeface="Arial"/>
                <a:sym typeface="Arial"/>
              </a:rPr>
              <a:t>Variables</a:t>
            </a:r>
            <a:r>
              <a:rPr lang="en" sz="1070">
                <a:solidFill>
                  <a:srgbClr val="24292F"/>
                </a:solidFill>
                <a:highlight>
                  <a:srgbClr val="FFFFFF"/>
                </a:highlight>
                <a:latin typeface="Arial"/>
                <a:ea typeface="Arial"/>
                <a:cs typeface="Arial"/>
                <a:sym typeface="Arial"/>
              </a:rPr>
              <a:t>: </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lang="en" sz="1070">
                <a:solidFill>
                  <a:srgbClr val="24292F"/>
                </a:solidFill>
                <a:highlight>
                  <a:srgbClr val="FFFFFF"/>
                </a:highlight>
                <a:latin typeface="Arial"/>
                <a:ea typeface="Arial"/>
                <a:cs typeface="Arial"/>
                <a:sym typeface="Arial"/>
              </a:rPr>
              <a:t>person_age, person_income, person_emp_length, loan_amnt, loan_int_rate, loan_percent_income, cb_preson_cred_hist_length.</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b="1" lang="en" sz="1070" u="sng">
                <a:solidFill>
                  <a:srgbClr val="24292F"/>
                </a:solidFill>
                <a:highlight>
                  <a:srgbClr val="FFFFFF"/>
                </a:highlight>
                <a:latin typeface="Arial"/>
                <a:ea typeface="Arial"/>
                <a:cs typeface="Arial"/>
                <a:sym typeface="Arial"/>
              </a:rPr>
              <a:t>Categorical Variables</a:t>
            </a:r>
            <a:r>
              <a:rPr lang="en" sz="1070">
                <a:solidFill>
                  <a:srgbClr val="24292F"/>
                </a:solidFill>
                <a:highlight>
                  <a:srgbClr val="FFFFFF"/>
                </a:highlight>
                <a:latin typeface="Arial"/>
                <a:ea typeface="Arial"/>
                <a:cs typeface="Arial"/>
                <a:sym typeface="Arial"/>
              </a:rPr>
              <a:t>: </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lang="en" sz="1070">
                <a:solidFill>
                  <a:srgbClr val="24292F"/>
                </a:solidFill>
                <a:highlight>
                  <a:srgbClr val="FFFFFF"/>
                </a:highlight>
                <a:latin typeface="Arial"/>
                <a:ea typeface="Arial"/>
                <a:cs typeface="Arial"/>
                <a:sym typeface="Arial"/>
              </a:rPr>
              <a:t>person_home_ownership, loan_intent, loan_grade, cb_person_default_on_file, loan_status.</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b="1" lang="en" sz="1070">
                <a:solidFill>
                  <a:srgbClr val="24292F"/>
                </a:solidFill>
                <a:highlight>
                  <a:srgbClr val="FFFFFF"/>
                </a:highlight>
                <a:latin typeface="Arial"/>
                <a:ea typeface="Arial"/>
                <a:cs typeface="Arial"/>
                <a:sym typeface="Arial"/>
              </a:rPr>
              <a:t>Target variable: </a:t>
            </a:r>
            <a:r>
              <a:rPr lang="en" sz="1070">
                <a:solidFill>
                  <a:srgbClr val="24292F"/>
                </a:solidFill>
                <a:highlight>
                  <a:srgbClr val="FFFFFF"/>
                </a:highlight>
                <a:latin typeface="Arial"/>
                <a:ea typeface="Arial"/>
                <a:cs typeface="Arial"/>
                <a:sym typeface="Arial"/>
              </a:rPr>
              <a:t>loan_status is the target variable used for prediction.</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rPr b="1" lang="en" sz="1070">
                <a:solidFill>
                  <a:srgbClr val="24292F"/>
                </a:solidFill>
                <a:highlight>
                  <a:srgbClr val="FFFFFF"/>
                </a:highlight>
                <a:latin typeface="Arial"/>
                <a:ea typeface="Arial"/>
                <a:cs typeface="Arial"/>
                <a:sym typeface="Arial"/>
              </a:rPr>
              <a:t>Source</a:t>
            </a:r>
            <a:r>
              <a:rPr lang="en" sz="1070">
                <a:solidFill>
                  <a:srgbClr val="24292F"/>
                </a:solidFill>
                <a:highlight>
                  <a:srgbClr val="FFFFFF"/>
                </a:highlight>
                <a:latin typeface="Arial"/>
                <a:ea typeface="Arial"/>
                <a:cs typeface="Arial"/>
                <a:sym typeface="Arial"/>
              </a:rPr>
              <a:t> : </a:t>
            </a:r>
            <a:r>
              <a:rPr lang="en" sz="1200">
                <a:solidFill>
                  <a:schemeClr val="hlink"/>
                </a:solidFill>
                <a:uFill>
                  <a:noFill/>
                </a:uFill>
                <a:latin typeface="Arial"/>
                <a:ea typeface="Arial"/>
                <a:cs typeface="Arial"/>
                <a:sym typeface="Arial"/>
                <a:hlinkClick r:id="rId3"/>
              </a:rPr>
              <a:t>https://www.openml.org/search?type=data&amp;status=active&amp;id=43454&amp;sort=runs</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t/>
            </a:r>
            <a:endParaRPr sz="1070">
              <a:solidFill>
                <a:srgbClr val="24292F"/>
              </a:solidFill>
              <a:highlight>
                <a:srgbClr val="FFFFFF"/>
              </a:highlight>
              <a:latin typeface="Arial"/>
              <a:ea typeface="Arial"/>
              <a:cs typeface="Arial"/>
              <a:sym typeface="Arial"/>
            </a:endParaRPr>
          </a:p>
          <a:p>
            <a:pPr indent="0" lvl="0" marL="0" rtl="0" algn="l">
              <a:spcBef>
                <a:spcPts val="1200"/>
              </a:spcBef>
              <a:spcAft>
                <a:spcPts val="0"/>
              </a:spcAft>
              <a:buSzPts val="523"/>
              <a:buNone/>
            </a:pPr>
            <a:r>
              <a:t/>
            </a:r>
            <a:endParaRPr sz="1022">
              <a:solidFill>
                <a:srgbClr val="000000"/>
              </a:solidFill>
              <a:latin typeface="Arial"/>
              <a:ea typeface="Arial"/>
              <a:cs typeface="Arial"/>
              <a:sym typeface="Arial"/>
            </a:endParaRPr>
          </a:p>
          <a:p>
            <a:pPr indent="0" lvl="0" marL="0" rtl="0" algn="l">
              <a:spcBef>
                <a:spcPts val="0"/>
              </a:spcBef>
              <a:spcAft>
                <a:spcPts val="1200"/>
              </a:spcAft>
              <a:buSzPts val="523"/>
              <a:buNone/>
            </a:pPr>
            <a:r>
              <a:t/>
            </a:r>
            <a:endParaRPr sz="111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pic>
        <p:nvPicPr>
          <p:cNvPr id="298" name="Google Shape;298;p16"/>
          <p:cNvPicPr preferRelativeResize="0"/>
          <p:nvPr/>
        </p:nvPicPr>
        <p:blipFill>
          <a:blip r:embed="rId3">
            <a:alphaModFix/>
          </a:blip>
          <a:stretch>
            <a:fillRect/>
          </a:stretch>
        </p:blipFill>
        <p:spPr>
          <a:xfrm>
            <a:off x="958838" y="1749775"/>
            <a:ext cx="3365075" cy="1962450"/>
          </a:xfrm>
          <a:prstGeom prst="rect">
            <a:avLst/>
          </a:prstGeom>
          <a:noFill/>
          <a:ln>
            <a:noFill/>
          </a:ln>
        </p:spPr>
      </p:pic>
      <p:pic>
        <p:nvPicPr>
          <p:cNvPr id="299" name="Google Shape;299;p16"/>
          <p:cNvPicPr preferRelativeResize="0"/>
          <p:nvPr/>
        </p:nvPicPr>
        <p:blipFill>
          <a:blip r:embed="rId4">
            <a:alphaModFix/>
          </a:blip>
          <a:stretch>
            <a:fillRect/>
          </a:stretch>
        </p:blipFill>
        <p:spPr>
          <a:xfrm>
            <a:off x="4323913" y="1749775"/>
            <a:ext cx="3861251" cy="1962450"/>
          </a:xfrm>
          <a:prstGeom prst="rect">
            <a:avLst/>
          </a:prstGeom>
          <a:noFill/>
          <a:ln>
            <a:noFill/>
          </a:ln>
        </p:spPr>
      </p:pic>
      <p:sp>
        <p:nvSpPr>
          <p:cNvPr id="300" name="Google Shape;300;p16"/>
          <p:cNvSpPr txBox="1"/>
          <p:nvPr/>
        </p:nvSpPr>
        <p:spPr>
          <a:xfrm>
            <a:off x="1640875" y="3766250"/>
            <a:ext cx="20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Box plot of person age </a:t>
            </a:r>
            <a:endParaRPr>
              <a:latin typeface="Nunito"/>
              <a:ea typeface="Nunito"/>
              <a:cs typeface="Nunito"/>
              <a:sym typeface="Nunito"/>
            </a:endParaRPr>
          </a:p>
        </p:txBody>
      </p:sp>
      <p:sp>
        <p:nvSpPr>
          <p:cNvPr id="301" name="Google Shape;301;p16"/>
          <p:cNvSpPr txBox="1"/>
          <p:nvPr/>
        </p:nvSpPr>
        <p:spPr>
          <a:xfrm>
            <a:off x="4950138" y="3766250"/>
            <a:ext cx="26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Box plot of person emp length</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pic>
        <p:nvPicPr>
          <p:cNvPr id="307" name="Google Shape;307;p17"/>
          <p:cNvPicPr preferRelativeResize="0"/>
          <p:nvPr/>
        </p:nvPicPr>
        <p:blipFill>
          <a:blip r:embed="rId3">
            <a:alphaModFix/>
          </a:blip>
          <a:stretch>
            <a:fillRect/>
          </a:stretch>
        </p:blipFill>
        <p:spPr>
          <a:xfrm>
            <a:off x="882013" y="1597875"/>
            <a:ext cx="3600324" cy="2571649"/>
          </a:xfrm>
          <a:prstGeom prst="rect">
            <a:avLst/>
          </a:prstGeom>
          <a:noFill/>
          <a:ln>
            <a:noFill/>
          </a:ln>
        </p:spPr>
      </p:pic>
      <p:pic>
        <p:nvPicPr>
          <p:cNvPr id="308" name="Google Shape;308;p17"/>
          <p:cNvPicPr preferRelativeResize="0"/>
          <p:nvPr/>
        </p:nvPicPr>
        <p:blipFill>
          <a:blip r:embed="rId4">
            <a:alphaModFix/>
          </a:blip>
          <a:stretch>
            <a:fillRect/>
          </a:stretch>
        </p:blipFill>
        <p:spPr>
          <a:xfrm>
            <a:off x="5393813" y="1784325"/>
            <a:ext cx="2571649" cy="2198749"/>
          </a:xfrm>
          <a:prstGeom prst="rect">
            <a:avLst/>
          </a:prstGeom>
          <a:noFill/>
          <a:ln>
            <a:noFill/>
          </a:ln>
        </p:spPr>
      </p:pic>
      <p:sp>
        <p:nvSpPr>
          <p:cNvPr id="309" name="Google Shape;309;p17"/>
          <p:cNvSpPr txBox="1"/>
          <p:nvPr/>
        </p:nvSpPr>
        <p:spPr>
          <a:xfrm>
            <a:off x="1612375" y="4156425"/>
            <a:ext cx="2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Correlation Heat map</a:t>
            </a:r>
            <a:endParaRPr>
              <a:latin typeface="Nunito"/>
              <a:ea typeface="Nunito"/>
              <a:cs typeface="Nunito"/>
              <a:sym typeface="Nunito"/>
            </a:endParaRPr>
          </a:p>
        </p:txBody>
      </p:sp>
      <p:sp>
        <p:nvSpPr>
          <p:cNvPr id="310" name="Google Shape;310;p17"/>
          <p:cNvSpPr txBox="1"/>
          <p:nvPr/>
        </p:nvSpPr>
        <p:spPr>
          <a:xfrm>
            <a:off x="5285388" y="4156425"/>
            <a:ext cx="29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Pair plot among numerical features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a:t>
            </a:r>
            <a:endParaRPr/>
          </a:p>
        </p:txBody>
      </p:sp>
      <p:sp>
        <p:nvSpPr>
          <p:cNvPr id="316" name="Google Shape;316;p18"/>
          <p:cNvSpPr txBox="1"/>
          <p:nvPr>
            <p:ph idx="1" type="body"/>
          </p:nvPr>
        </p:nvSpPr>
        <p:spPr>
          <a:xfrm>
            <a:off x="1303800" y="1597875"/>
            <a:ext cx="7030500" cy="126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b="1" lang="en" sz="1800">
                <a:latin typeface="Arial"/>
                <a:ea typeface="Arial"/>
                <a:cs typeface="Arial"/>
                <a:sym typeface="Arial"/>
              </a:rPr>
              <a:t>One hot encoding</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Train Test Split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Upsampling the Training data</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322" name="Google Shape;322;p19"/>
          <p:cNvSpPr txBox="1"/>
          <p:nvPr>
            <p:ph idx="1" type="body"/>
          </p:nvPr>
        </p:nvSpPr>
        <p:spPr>
          <a:xfrm>
            <a:off x="1303800" y="1597875"/>
            <a:ext cx="7030500" cy="2250900"/>
          </a:xfrm>
          <a:prstGeom prst="rect">
            <a:avLst/>
          </a:prstGeom>
        </p:spPr>
        <p:txBody>
          <a:bodyPr anchorCtr="0" anchor="t" bIns="91425" lIns="91425" spcFirstLastPara="1" rIns="91425" wrap="square" tIns="91425">
            <a:normAutofit/>
          </a:bodyPr>
          <a:lstStyle/>
          <a:p>
            <a:pPr indent="-333375" lvl="0" marL="457200" rtl="0" algn="l">
              <a:lnSpc>
                <a:spcPct val="200000"/>
              </a:lnSpc>
              <a:spcBef>
                <a:spcPts val="0"/>
              </a:spcBef>
              <a:spcAft>
                <a:spcPts val="0"/>
              </a:spcAft>
              <a:buClr>
                <a:srgbClr val="000000"/>
              </a:buClr>
              <a:buSzPts val="1650"/>
              <a:buFont typeface="Arial"/>
              <a:buChar char="●"/>
            </a:pPr>
            <a:r>
              <a:rPr b="1" lang="en" sz="1650">
                <a:solidFill>
                  <a:srgbClr val="000000"/>
                </a:solidFill>
                <a:highlight>
                  <a:srgbClr val="FFFFFF"/>
                </a:highlight>
                <a:latin typeface="Arial"/>
                <a:ea typeface="Arial"/>
                <a:cs typeface="Arial"/>
                <a:sym typeface="Arial"/>
              </a:rPr>
              <a:t>Logistic Regression</a:t>
            </a:r>
            <a:endParaRPr b="1" sz="1650">
              <a:solidFill>
                <a:srgbClr val="000000"/>
              </a:solidFill>
              <a:highlight>
                <a:srgbClr val="FFFFFF"/>
              </a:highlight>
              <a:latin typeface="Arial"/>
              <a:ea typeface="Arial"/>
              <a:cs typeface="Arial"/>
              <a:sym typeface="Arial"/>
            </a:endParaRPr>
          </a:p>
          <a:p>
            <a:pPr indent="-333375" lvl="0" marL="457200" rtl="0" algn="l">
              <a:lnSpc>
                <a:spcPct val="200000"/>
              </a:lnSpc>
              <a:spcBef>
                <a:spcPts val="0"/>
              </a:spcBef>
              <a:spcAft>
                <a:spcPts val="0"/>
              </a:spcAft>
              <a:buClr>
                <a:srgbClr val="000000"/>
              </a:buClr>
              <a:buSzPts val="1650"/>
              <a:buFont typeface="Arial"/>
              <a:buChar char="●"/>
            </a:pPr>
            <a:r>
              <a:rPr b="1" lang="en" sz="1650">
                <a:solidFill>
                  <a:srgbClr val="000000"/>
                </a:solidFill>
                <a:highlight>
                  <a:srgbClr val="FFFFFF"/>
                </a:highlight>
                <a:latin typeface="Arial"/>
                <a:ea typeface="Arial"/>
                <a:cs typeface="Arial"/>
                <a:sym typeface="Arial"/>
              </a:rPr>
              <a:t>Decision Tree Classifier</a:t>
            </a:r>
            <a:endParaRPr b="1" sz="1650">
              <a:solidFill>
                <a:srgbClr val="000000"/>
              </a:solidFill>
              <a:highlight>
                <a:srgbClr val="FFFFFF"/>
              </a:highlight>
              <a:latin typeface="Arial"/>
              <a:ea typeface="Arial"/>
              <a:cs typeface="Arial"/>
              <a:sym typeface="Arial"/>
            </a:endParaRPr>
          </a:p>
          <a:p>
            <a:pPr indent="-333375" lvl="0" marL="457200" rtl="0" algn="l">
              <a:lnSpc>
                <a:spcPct val="200000"/>
              </a:lnSpc>
              <a:spcBef>
                <a:spcPts val="0"/>
              </a:spcBef>
              <a:spcAft>
                <a:spcPts val="0"/>
              </a:spcAft>
              <a:buClr>
                <a:srgbClr val="000000"/>
              </a:buClr>
              <a:buSzPts val="1650"/>
              <a:buFont typeface="Arial"/>
              <a:buChar char="●"/>
            </a:pPr>
            <a:r>
              <a:rPr b="1" lang="en" sz="1650">
                <a:solidFill>
                  <a:srgbClr val="000000"/>
                </a:solidFill>
                <a:highlight>
                  <a:srgbClr val="FFFFFF"/>
                </a:highlight>
                <a:latin typeface="Arial"/>
                <a:ea typeface="Arial"/>
                <a:cs typeface="Arial"/>
                <a:sym typeface="Arial"/>
              </a:rPr>
              <a:t>Random Forest Classifier</a:t>
            </a:r>
            <a:endParaRPr b="1" sz="1650">
              <a:solidFill>
                <a:srgbClr val="000000"/>
              </a:solidFill>
              <a:highlight>
                <a:srgbClr val="FFFFFF"/>
              </a:highlight>
              <a:latin typeface="Arial"/>
              <a:ea typeface="Arial"/>
              <a:cs typeface="Arial"/>
              <a:sym typeface="Arial"/>
            </a:endParaRPr>
          </a:p>
          <a:p>
            <a:pPr indent="-333375" lvl="0" marL="457200" rtl="0" algn="l">
              <a:lnSpc>
                <a:spcPct val="200000"/>
              </a:lnSpc>
              <a:spcBef>
                <a:spcPts val="0"/>
              </a:spcBef>
              <a:spcAft>
                <a:spcPts val="0"/>
              </a:spcAft>
              <a:buClr>
                <a:srgbClr val="000000"/>
              </a:buClr>
              <a:buSzPts val="1650"/>
              <a:buFont typeface="Arial"/>
              <a:buChar char="●"/>
            </a:pPr>
            <a:r>
              <a:rPr b="1" lang="en" sz="1650">
                <a:solidFill>
                  <a:srgbClr val="000000"/>
                </a:solidFill>
                <a:highlight>
                  <a:srgbClr val="FFFFFF"/>
                </a:highlight>
                <a:latin typeface="Arial"/>
                <a:ea typeface="Arial"/>
                <a:cs typeface="Arial"/>
                <a:sym typeface="Arial"/>
              </a:rPr>
              <a:t>XGBoost Classifier</a:t>
            </a:r>
            <a:endParaRPr b="1" sz="165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28" name="Google Shape;328;p20"/>
          <p:cNvSpPr txBox="1"/>
          <p:nvPr>
            <p:ph idx="1" type="body"/>
          </p:nvPr>
        </p:nvSpPr>
        <p:spPr>
          <a:xfrm>
            <a:off x="1303800" y="1597875"/>
            <a:ext cx="7030500" cy="9993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Monitored results from each model.</a:t>
            </a:r>
            <a:endParaRPr sz="1800">
              <a:solidFill>
                <a:srgbClr val="000000"/>
              </a:solidFill>
              <a:latin typeface="Arial"/>
              <a:ea typeface="Arial"/>
              <a:cs typeface="Arial"/>
              <a:sym typeface="Arial"/>
            </a:endParaRPr>
          </a:p>
          <a:p>
            <a:pPr indent="-342900" lvl="0" marL="457200" rtl="0" algn="l">
              <a:lnSpc>
                <a:spcPct val="105000"/>
              </a:lnSpc>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Compared the results to choose the best model.</a:t>
            </a:r>
            <a:endParaRPr sz="1800">
              <a:solidFill>
                <a:srgbClr val="000000"/>
              </a:solidFill>
              <a:latin typeface="Arial"/>
              <a:ea typeface="Arial"/>
              <a:cs typeface="Arial"/>
              <a:sym typeface="Arial"/>
            </a:endParaRPr>
          </a:p>
          <a:p>
            <a:pPr indent="-342900" lvl="0" marL="457200" rtl="0" algn="l">
              <a:lnSpc>
                <a:spcPct val="105000"/>
              </a:lnSpc>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Metrics used: Accuracy, Precision, Recall, f-1 score, ROC-AU</a:t>
            </a:r>
            <a:r>
              <a:rPr lang="en" sz="1800">
                <a:solidFill>
                  <a:srgbClr val="000000"/>
                </a:solidFill>
                <a:highlight>
                  <a:srgbClr val="FFFFFF"/>
                </a:highlight>
                <a:latin typeface="Arial"/>
                <a:ea typeface="Arial"/>
                <a:cs typeface="Arial"/>
                <a:sym typeface="Arial"/>
              </a:rPr>
              <a:t>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r>
              <a:rPr lang="en"/>
              <a:t> </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335" name="Google Shape;335;p21"/>
          <p:cNvGraphicFramePr/>
          <p:nvPr/>
        </p:nvGraphicFramePr>
        <p:xfrm>
          <a:off x="855275" y="2223363"/>
          <a:ext cx="3000000" cy="3000000"/>
        </p:xfrm>
        <a:graphic>
          <a:graphicData uri="http://schemas.openxmlformats.org/drawingml/2006/table">
            <a:tbl>
              <a:tblPr>
                <a:noFill/>
                <a:tableStyleId>{76871BC8-2B7A-45C9-A626-69A761386485}</a:tableStyleId>
              </a:tblPr>
              <a:tblGrid>
                <a:gridCol w="2246350"/>
                <a:gridCol w="1124575"/>
                <a:gridCol w="1166800"/>
                <a:gridCol w="1512575"/>
                <a:gridCol w="1512575"/>
              </a:tblGrid>
              <a:tr h="609575">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r>
              <a:tr h="396200">
                <a:tc>
                  <a:txBody>
                    <a:bodyPr/>
                    <a:lstStyle/>
                    <a:p>
                      <a:pPr indent="0" lvl="0" marL="0" rtl="0" algn="l">
                        <a:spcBef>
                          <a:spcPts val="0"/>
                        </a:spcBef>
                        <a:spcAft>
                          <a:spcPts val="0"/>
                        </a:spcAft>
                        <a:buNone/>
                      </a:pPr>
                      <a:r>
                        <a:rPr lang="en"/>
                        <a:t>RandomForestClassifier</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0.900432</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0.825745</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0.690644</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0.752176</a:t>
                      </a:r>
                      <a:endParaRPr/>
                    </a:p>
                  </a:txBody>
                  <a:tcPr marT="91425" marB="91425" marR="91425" marL="91425"/>
                </a:tc>
              </a:tr>
              <a:tr h="396200">
                <a:tc>
                  <a:txBody>
                    <a:bodyPr/>
                    <a:lstStyle/>
                    <a:p>
                      <a:pPr indent="0" lvl="0" marL="0" rtl="0" algn="l">
                        <a:spcBef>
                          <a:spcPts val="0"/>
                        </a:spcBef>
                        <a:spcAft>
                          <a:spcPts val="0"/>
                        </a:spcAft>
                        <a:buNone/>
                      </a:pPr>
                      <a:r>
                        <a:rPr lang="en"/>
                        <a:t>DecisionTreeClassifier</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0.890249</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0.73917</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0.770099</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0.754317</a:t>
                      </a:r>
                      <a:endParaRPr/>
                    </a:p>
                  </a:txBody>
                  <a:tcPr marT="91425" marB="91425" marR="91425" marL="91425"/>
                </a:tc>
              </a:tr>
              <a:tr h="396200">
                <a:tc>
                  <a:txBody>
                    <a:bodyPr/>
                    <a:lstStyle/>
                    <a:p>
                      <a:pPr indent="0" lvl="0" marL="0" rtl="0" algn="l">
                        <a:spcBef>
                          <a:spcPts val="0"/>
                        </a:spcBef>
                        <a:spcAft>
                          <a:spcPts val="0"/>
                        </a:spcAft>
                        <a:buNone/>
                      </a:pPr>
                      <a:r>
                        <a:rPr lang="en"/>
                        <a:t>XGBClassifier</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0.933244</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0.941986</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0.74048</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0.829166</a:t>
                      </a:r>
                      <a:endParaRPr/>
                    </a:p>
                  </a:txBody>
                  <a:tcPr marT="91425" marB="91425" marR="91425" marL="91425"/>
                </a:tc>
              </a:tr>
              <a:tr h="396200">
                <a:tc>
                  <a:txBody>
                    <a:bodyPr/>
                    <a:lstStyle/>
                    <a:p>
                      <a:pPr indent="0" lvl="0" marL="0" rtl="0" algn="l">
                        <a:spcBef>
                          <a:spcPts val="0"/>
                        </a:spcBef>
                        <a:spcAft>
                          <a:spcPts val="0"/>
                        </a:spcAft>
                        <a:buNone/>
                      </a:pPr>
                      <a:r>
                        <a:rPr lang="en"/>
                        <a:t>LogisticRegression</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0.811767</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0.550084</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0.766808</a:t>
                      </a:r>
                      <a:endParaRPr/>
                    </a:p>
                  </a:txBody>
                  <a:tcPr marT="91425" marB="91425" marR="91425" marL="91425"/>
                </a:tc>
                <a:tc>
                  <a:txBody>
                    <a:bodyPr/>
                    <a:lstStyle/>
                    <a:p>
                      <a:pPr indent="0" lvl="0" marL="0" rtl="0" algn="l">
                        <a:lnSpc>
                          <a:spcPct val="115000"/>
                        </a:lnSpc>
                        <a:spcBef>
                          <a:spcPts val="1200"/>
                        </a:spcBef>
                        <a:spcAft>
                          <a:spcPts val="1200"/>
                        </a:spcAft>
                        <a:buNone/>
                      </a:pPr>
                      <a:r>
                        <a:rPr lang="en" sz="1200"/>
                        <a:t>0.640613</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