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2" r:id="rId1"/>
  </p:sldMasterIdLst>
  <p:notesMasterIdLst>
    <p:notesMasterId r:id="rId14"/>
  </p:notesMasterIdLst>
  <p:handoutMasterIdLst>
    <p:handoutMasterId r:id="rId15"/>
  </p:handoutMasterIdLst>
  <p:sldIdLst>
    <p:sldId id="268" r:id="rId2"/>
    <p:sldId id="269" r:id="rId3"/>
    <p:sldId id="273" r:id="rId4"/>
    <p:sldId id="274" r:id="rId5"/>
    <p:sldId id="275" r:id="rId6"/>
    <p:sldId id="276" r:id="rId7"/>
    <p:sldId id="277" r:id="rId8"/>
    <p:sldId id="278" r:id="rId9"/>
    <p:sldId id="281" r:id="rId10"/>
    <p:sldId id="282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uti Mahesh" initials="MM" lastIdx="1" clrIdx="0">
    <p:extLst>
      <p:ext uri="{19B8F6BF-5375-455C-9EA6-DF929625EA0E}">
        <p15:presenceInfo xmlns:p15="http://schemas.microsoft.com/office/powerpoint/2012/main" userId="f445a48962246e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6" autoAdjust="0"/>
    <p:restoredTop sz="94652" autoAdjust="0"/>
  </p:normalViewPr>
  <p:slideViewPr>
    <p:cSldViewPr snapToGrid="0">
      <p:cViewPr varScale="1">
        <p:scale>
          <a:sx n="54" d="100"/>
          <a:sy n="54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oard%20Infinity\New%20folder\Excel%20Capston%20Project%208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oard%20Infinity\New%20folder\Excel%20Capston%20Project%208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 Project 9.xlsx]Pivot Table!PivotTable7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1" i="0" u="none" strike="noStrike" kern="1200" spc="0" baseline="0">
                <a:solidFill>
                  <a:srgbClr val="454E52"/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srgbClr val="454E52"/>
                </a:solidFill>
                <a:latin typeface="+mn-lt"/>
                <a:ea typeface="+mn-ea"/>
                <a:cs typeface="+mn-cs"/>
              </a:rPr>
              <a:t>Which category of Content is found more?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1" i="0" u="none" strike="noStrike" kern="1200" spc="0" baseline="0">
              <a:solidFill>
                <a:srgbClr val="454E5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32487248"/>
        <c:axId val="1432487664"/>
      </c:barChart>
      <c:catAx>
        <c:axId val="14324872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Category Content for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487664"/>
        <c:crosses val="autoZero"/>
        <c:auto val="1"/>
        <c:lblAlgn val="ctr"/>
        <c:lblOffset val="100"/>
        <c:noMultiLvlLbl val="0"/>
      </c:catAx>
      <c:valAx>
        <c:axId val="1432487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Count OF </a:t>
                </a:r>
                <a:r>
                  <a:rPr lang="en-IN" dirty="0" err="1"/>
                  <a:t>appslications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487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 Project 9.xlsx]Pivot Table!PivotTable12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1" i="0" u="none" strike="noStrike" kern="1200" cap="all" spc="5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cap="all" spc="5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Which are the apps that have made the highest-earning?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cap="all" spc="5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15027183"/>
        <c:axId val="1815035503"/>
      </c:lineChart>
      <c:catAx>
        <c:axId val="18150271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5035503"/>
        <c:crosses val="autoZero"/>
        <c:auto val="1"/>
        <c:lblAlgn val="ctr"/>
        <c:lblOffset val="100"/>
        <c:noMultiLvlLbl val="0"/>
      </c:catAx>
      <c:valAx>
        <c:axId val="1815035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,&quot;M&quot;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5027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31T11:28:27.51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0.04755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7F0ED058-5AC7-EFAC-3A7B-169BA72F691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301667" y="0"/>
          <a:ext cx="6041984" cy="5220183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accent2">
              <a:lumMod val="50000"/>
            </a:schemeClr>
          </a:solidFill>
        </a:ln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13EC8D47-4E2A-5975-36D4-47B15DE7A01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6013450" cy="4659312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1/18/2024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86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1/18/2024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84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1/18/2024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86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1/18/2024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1/18/2024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EC8893-17D1-138D-C430-2AAAFB32F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1/18/2024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1/18/2024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62E1C2-EC79-7398-FA91-FF6FEBC31E28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C6FEC1-2A14-7177-9A62-E75D9578D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34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1/18/2024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elestia-R1---OverlayContentHD.png">
            <a:extLst>
              <a:ext uri="{FF2B5EF4-FFF2-40B4-BE49-F238E27FC236}">
                <a16:creationId xmlns:a16="http://schemas.microsoft.com/office/drawing/2014/main" id="{7B6F654B-971F-9550-A156-DE06F1AFF0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ABB39-117C-9263-F7D5-E9EF467DA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32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1/18/2024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39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1/18/2024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277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1/18/2024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63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84B7D2A-0DF8-424B-9572-B79AEBB2D9DC}" type="datetimeFigureOut">
              <a:rPr lang="en-US" noProof="0" smtClean="0"/>
              <a:t>1/18/2024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20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B7D2A-0DF8-424B-9572-B79AEBB2D9DC}" type="datetimeFigureOut">
              <a:rPr lang="en-US" noProof="0" smtClean="0"/>
              <a:t>1/18/2024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24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66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5" Type="http://schemas.openxmlformats.org/officeDocument/2006/relationships/chart" Target="../charts/chart1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C1C73B20-69CD-5766-E515-84FBDE412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32" name="Picture 8" descr="IPL 2022 Data Analysis Using Python | Data Visualization Using Python |  Data Analysis Project - YouTube">
            <a:extLst>
              <a:ext uri="{FF2B5EF4-FFF2-40B4-BE49-F238E27FC236}">
                <a16:creationId xmlns:a16="http://schemas.microsoft.com/office/drawing/2014/main" id="{D5D9C1B0-6C42-6F3B-C911-E9BD09EE9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3D3A-1ECD-461F-947D-28C8C6BE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0" y="95416"/>
            <a:ext cx="4831822" cy="784260"/>
          </a:xfrm>
        </p:spPr>
        <p:txBody>
          <a:bodyPr>
            <a:normAutofit/>
          </a:bodyPr>
          <a:lstStyle/>
          <a:p>
            <a:r>
              <a:rPr lang="en-GB" b="0" i="1" dirty="0">
                <a:solidFill>
                  <a:schemeClr val="accent5"/>
                </a:solidFill>
                <a:effectLst/>
                <a:latin typeface="Söhne"/>
              </a:rPr>
              <a:t>Amount Spent by Each Team in       IPL 2022 Auctions</a:t>
            </a:r>
            <a:endParaRPr lang="en-IN" i="1" dirty="0">
              <a:solidFill>
                <a:schemeClr val="accent5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E2233-0DE8-4262-9A28-10F717171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299434"/>
            <a:ext cx="4084474" cy="1770277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This visualization helps compare the spending patterns of different teams during the IPL 2022 auctions and understand which teams invested more or less in acquiring players.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phic 5" descr="Arrow Up with solid fill">
            <a:extLst>
              <a:ext uri="{FF2B5EF4-FFF2-40B4-BE49-F238E27FC236}">
                <a16:creationId xmlns:a16="http://schemas.microsoft.com/office/drawing/2014/main" id="{C343419D-9D4F-4A76-BFA6-C07106843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56032" y="2829605"/>
            <a:ext cx="599395" cy="599395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7A204D0-4D6A-2EAA-E288-9707FC17A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49792" y="0"/>
            <a:ext cx="7342208" cy="6123008"/>
          </a:xfrm>
        </p:spPr>
      </p:pic>
    </p:spTree>
    <p:extLst>
      <p:ext uri="{BB962C8B-B14F-4D97-AF65-F5344CB8AC3E}">
        <p14:creationId xmlns:p14="http://schemas.microsoft.com/office/powerpoint/2010/main" val="236144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0318-0998-4C58-B764-B911A7DB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184"/>
            <a:ext cx="4975724" cy="436686"/>
          </a:xfrm>
        </p:spPr>
        <p:txBody>
          <a:bodyPr>
            <a:normAutofit fontScale="90000"/>
          </a:bodyPr>
          <a:lstStyle/>
          <a:p>
            <a:r>
              <a:rPr lang="en-US" sz="3200" b="1" i="0" u="none" strike="noStrike" kern="1200" cap="all" spc="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b="0" i="0" dirty="0">
                <a:solidFill>
                  <a:schemeClr val="accent1"/>
                </a:solidFill>
                <a:effectLst/>
                <a:latin typeface="Söhne"/>
              </a:rPr>
              <a:t>Unsold Players in IPL 2022 Auctions</a:t>
            </a:r>
            <a:endParaRPr lang="en-IN" dirty="0">
              <a:solidFill>
                <a:schemeClr val="accent1"/>
              </a:solidFill>
            </a:endParaRP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194EAD71-92DD-4A37-9875-B18E0DD30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041342"/>
              </p:ext>
            </p:extLst>
          </p:nvPr>
        </p:nvGraphicFramePr>
        <p:xfrm>
          <a:off x="5043488" y="798513"/>
          <a:ext cx="6013450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BD646-9094-4C97-B077-CB9228AA2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4119" y="3377276"/>
            <a:ext cx="3275013" cy="1646137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The plot is designed to compare the base prices of unsold players, showcasing potential star players who didn't find any buyers during the auction.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55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3715-6E09-425B-9463-E7D94BBD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B9761-38B7-45C5-A077-A64A411AE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474C17-8231-6BB1-C973-29A6001EF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30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90020EE-8EFA-89CA-1F14-666145808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5165C2E-0FA9-50B7-597D-A0F417D4A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900"/>
          <a:stretch/>
        </p:blipFill>
        <p:spPr>
          <a:xfrm>
            <a:off x="2442258" y="660470"/>
            <a:ext cx="7002682" cy="56021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79722A-2CD0-A808-BBFF-9D08133961BF}"/>
              </a:ext>
            </a:extLst>
          </p:cNvPr>
          <p:cNvSpPr/>
          <p:nvPr/>
        </p:nvSpPr>
        <p:spPr>
          <a:xfrm>
            <a:off x="0" y="57247"/>
            <a:ext cx="2329132" cy="680859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4400" b="1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</a:t>
            </a:r>
            <a:endParaRPr lang="en-GB" sz="1600" b="1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Mahesh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b="1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GB" sz="4400" b="1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513" y="379468"/>
            <a:ext cx="55503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4400" dirty="0">
              <a:solidFill>
                <a:srgbClr val="133E57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015F97-9522-0DDE-32FD-36FCFFCEC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00513" y="1255127"/>
            <a:ext cx="6690743" cy="4347746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000" b="1" dirty="0">
              <a:solidFill>
                <a:srgbClr val="133E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133E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133E57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5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CB4AED3-87E0-9E7E-8197-032AE22D20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64"/>
          <a:stretch/>
        </p:blipFill>
        <p:spPr>
          <a:xfrm>
            <a:off x="644819" y="619325"/>
            <a:ext cx="3162574" cy="14988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B9AECB-ECFA-4791-537A-3E47551531B0}"/>
              </a:ext>
            </a:extLst>
          </p:cNvPr>
          <p:cNvSpPr txBox="1"/>
          <p:nvPr/>
        </p:nvSpPr>
        <p:spPr>
          <a:xfrm>
            <a:off x="4815068" y="1368746"/>
            <a:ext cx="554427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002060"/>
                </a:solidFill>
              </a:rPr>
              <a:t>Data consists of</a:t>
            </a:r>
          </a:p>
          <a:p>
            <a:r>
              <a:rPr lang="en-GB" sz="2800" dirty="0">
                <a:solidFill>
                  <a:srgbClr val="002060"/>
                </a:solidFill>
                <a:sym typeface="Wingdings" panose="05000000000000000000" pitchFamily="2" charset="2"/>
              </a:rPr>
              <a:t>Auction data of year 2022</a:t>
            </a:r>
          </a:p>
          <a:p>
            <a:r>
              <a:rPr lang="en-GB" sz="2800" dirty="0">
                <a:solidFill>
                  <a:srgbClr val="002060"/>
                </a:solidFill>
                <a:sym typeface="Wingdings" panose="05000000000000000000" pitchFamily="2" charset="2"/>
              </a:rPr>
              <a:t>Player Type  </a:t>
            </a:r>
          </a:p>
          <a:p>
            <a:r>
              <a:rPr lang="en-GB" sz="2800" dirty="0">
                <a:solidFill>
                  <a:srgbClr val="002060"/>
                </a:solidFill>
                <a:sym typeface="Wingdings" panose="05000000000000000000" pitchFamily="2" charset="2"/>
              </a:rPr>
              <a:t>(Batter , Bowler , Allrounder)</a:t>
            </a:r>
          </a:p>
          <a:p>
            <a:r>
              <a:rPr lang="en-GB" sz="2800" dirty="0">
                <a:solidFill>
                  <a:srgbClr val="002060"/>
                </a:solidFill>
                <a:sym typeface="Wingdings" panose="05000000000000000000" pitchFamily="2" charset="2"/>
              </a:rPr>
              <a:t>Status of player(sold or unsold)</a:t>
            </a:r>
          </a:p>
          <a:p>
            <a:r>
              <a:rPr lang="en-GB" sz="2800" dirty="0">
                <a:solidFill>
                  <a:srgbClr val="002060"/>
                </a:solidFill>
                <a:sym typeface="Wingdings" panose="05000000000000000000" pitchFamily="2" charset="2"/>
              </a:rPr>
              <a:t>Cost/Price of the Player</a:t>
            </a:r>
            <a:endParaRPr lang="en-GB" sz="28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44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72443-EEDC-41BE-B50A-57F89497F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67" y="340568"/>
            <a:ext cx="8600137" cy="828475"/>
          </a:xfrm>
        </p:spPr>
        <p:txBody>
          <a:bodyPr>
            <a:normAutofit/>
          </a:bodyPr>
          <a:lstStyle/>
          <a:p>
            <a:r>
              <a:rPr lang="en-IN" sz="3600" b="0" i="1" dirty="0">
                <a:solidFill>
                  <a:schemeClr val="accent1"/>
                </a:solidFill>
                <a:effectLst/>
                <a:latin typeface="Söhne"/>
              </a:rPr>
              <a:t>Role of Players Participated</a:t>
            </a:r>
            <a:endParaRPr lang="en-IN" sz="4400" i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FC8A3-F720-416F-BBE7-232CAD7352D2}"/>
              </a:ext>
            </a:extLst>
          </p:cNvPr>
          <p:cNvSpPr txBox="1"/>
          <p:nvPr/>
        </p:nvSpPr>
        <p:spPr>
          <a:xfrm>
            <a:off x="214603" y="3284376"/>
            <a:ext cx="52602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The pie chart helps visualize the composition of player roles in the dataset.</a:t>
            </a:r>
            <a:endParaRPr lang="en-US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Each segment of the pie represents the proportion of players in each role.</a:t>
            </a:r>
            <a:endParaRPr lang="en-US" dirty="0">
              <a:solidFill>
                <a:srgbClr val="37415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The chart represents the distribution of players based on their roles (forward, midfielder, defender).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Graphic 8" descr="Arrow Up with solid fill">
            <a:extLst>
              <a:ext uri="{FF2B5EF4-FFF2-40B4-BE49-F238E27FC236}">
                <a16:creationId xmlns:a16="http://schemas.microsoft.com/office/drawing/2014/main" id="{8203CC6E-E35D-47CE-8CB4-C50B03622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58668" y="2829604"/>
            <a:ext cx="599395" cy="5993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65E917-C74B-992B-42A8-38551856B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22475"/>
            <a:ext cx="4991533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0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72443-EEDC-41BE-B50A-57F89497F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03" y="344676"/>
            <a:ext cx="4276373" cy="778068"/>
          </a:xfrm>
        </p:spPr>
        <p:txBody>
          <a:bodyPr>
            <a:normAutofit/>
          </a:bodyPr>
          <a:lstStyle/>
          <a:p>
            <a:pPr algn="ctr" rtl="0">
              <a:defRPr lang="en-US" sz="1400" b="1" i="0" u="none" strike="noStrike" kern="1200" spc="0" baseline="0">
                <a:solidFill>
                  <a:srgbClr val="454E52"/>
                </a:solidFill>
                <a:latin typeface="+mn-lt"/>
                <a:ea typeface="+mn-ea"/>
                <a:cs typeface="+mn-cs"/>
              </a:defRPr>
            </a:pPr>
            <a:r>
              <a:rPr lang="en-US" sz="2800" b="1" i="0" u="none" strike="noStrike" kern="1200" spc="0" baseline="0" dirty="0">
                <a:solidFill>
                  <a:srgbClr val="454E5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sz="3600" b="0" i="1" dirty="0">
                <a:solidFill>
                  <a:srgbClr val="FF0000"/>
                </a:solidFill>
                <a:effectLst/>
                <a:latin typeface="Söhne"/>
              </a:rPr>
              <a:t>Sold vs Unsold</a:t>
            </a:r>
            <a:endParaRPr lang="en-US" sz="2800" b="1" i="1" u="none" strike="noStrike" kern="1200" spc="0" baseline="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FC8A3-F720-416F-BBE7-232CAD7352D2}"/>
              </a:ext>
            </a:extLst>
          </p:cNvPr>
          <p:cNvSpPr txBox="1"/>
          <p:nvPr/>
        </p:nvSpPr>
        <p:spPr>
          <a:xfrm>
            <a:off x="214603" y="3284376"/>
            <a:ext cx="52139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*  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The 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DataFrame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should contain information about players participating in the auctions, including their status (sold or unsold).</a:t>
            </a:r>
          </a:p>
          <a:p>
            <a:r>
              <a:rPr lang="en-GB" dirty="0">
                <a:solidFill>
                  <a:srgbClr val="374151"/>
                </a:solidFill>
                <a:latin typeface="Söhne"/>
              </a:rPr>
              <a:t>*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This visualization helps understand the distribution of players based on their status (sold or unsold) in the IPL 2022 auctions.</a:t>
            </a:r>
            <a:endParaRPr lang="en-IN" dirty="0"/>
          </a:p>
        </p:txBody>
      </p:sp>
      <p:pic>
        <p:nvPicPr>
          <p:cNvPr id="9" name="Graphic 8" descr="Arrow Up with solid fill">
            <a:extLst>
              <a:ext uri="{FF2B5EF4-FFF2-40B4-BE49-F238E27FC236}">
                <a16:creationId xmlns:a16="http://schemas.microsoft.com/office/drawing/2014/main" id="{8203CC6E-E35D-47CE-8CB4-C50B03622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58668" y="2829604"/>
            <a:ext cx="599395" cy="599395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FA19811-C782-4800-AFEA-FEE668E954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4283979"/>
              </p:ext>
            </p:extLst>
          </p:nvPr>
        </p:nvGraphicFramePr>
        <p:xfrm>
          <a:off x="5428527" y="567159"/>
          <a:ext cx="6343651" cy="5220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8570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406">
              <a:srgbClr val="D1CDC9"/>
            </a:gs>
            <a:gs pos="48300">
              <a:srgbClr val="DCD9D5"/>
            </a:gs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B484-892C-4BF1-87BB-7D2C67AB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71" y="184452"/>
            <a:ext cx="5649545" cy="646332"/>
          </a:xfrm>
        </p:spPr>
        <p:txBody>
          <a:bodyPr>
            <a:normAutofit/>
          </a:bodyPr>
          <a:lstStyle/>
          <a:p>
            <a:r>
              <a:rPr lang="en-GB" b="0" i="1" dirty="0">
                <a:solidFill>
                  <a:srgbClr val="002060"/>
                </a:solidFill>
                <a:effectLst/>
                <a:latin typeface="Söhne"/>
              </a:rPr>
              <a:t>Players Bought by Each Team</a:t>
            </a:r>
            <a:endParaRPr lang="en-IN" i="1" dirty="0">
              <a:solidFill>
                <a:srgbClr val="00206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79178-C297-4291-BE4F-A695811A9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Graphic 5" descr="Arrow Up with solid fill">
            <a:extLst>
              <a:ext uri="{FF2B5EF4-FFF2-40B4-BE49-F238E27FC236}">
                <a16:creationId xmlns:a16="http://schemas.microsoft.com/office/drawing/2014/main" id="{744DBBBC-4250-4FA1-8AA1-3EB0D50A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56032" y="3129302"/>
            <a:ext cx="599395" cy="5993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AA4BE6-B335-4605-8D2A-25A5CD6201CF}"/>
              </a:ext>
            </a:extLst>
          </p:cNvPr>
          <p:cNvSpPr txBox="1"/>
          <p:nvPr/>
        </p:nvSpPr>
        <p:spPr>
          <a:xfrm>
            <a:off x="256032" y="3663521"/>
            <a:ext cx="42117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This visualization helps understand the distribution of players across teams and which teams were more active in buying players during the IPL 2022 auctions.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19AF3D-475D-2C36-F62B-E54DD8AAB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459" y="0"/>
            <a:ext cx="7006541" cy="6111433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4620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5D85-99A4-437A-AED7-9593A506E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3329"/>
            <a:ext cx="4257673" cy="867922"/>
          </a:xfrm>
        </p:spPr>
        <p:txBody>
          <a:bodyPr/>
          <a:lstStyle/>
          <a:p>
            <a:r>
              <a:rPr lang="en-US" b="1" i="1" spc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b="0" i="1" dirty="0">
                <a:solidFill>
                  <a:schemeClr val="accent1"/>
                </a:solidFill>
                <a:effectLst/>
                <a:latin typeface="Söhne"/>
              </a:rPr>
              <a:t>Players Brought by Their 2021 Teams in Auction</a:t>
            </a:r>
            <a:endParaRPr lang="en-IN" i="1" dirty="0">
              <a:solidFill>
                <a:schemeClr val="accent1"/>
              </a:solidFill>
            </a:endParaRPr>
          </a:p>
        </p:txBody>
      </p:sp>
      <p:pic>
        <p:nvPicPr>
          <p:cNvPr id="6" name="Graphic 5" descr="Arrow Up with solid fill">
            <a:extLst>
              <a:ext uri="{FF2B5EF4-FFF2-40B4-BE49-F238E27FC236}">
                <a16:creationId xmlns:a16="http://schemas.microsoft.com/office/drawing/2014/main" id="{4A771667-8B25-4BBE-961F-27414429A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56032" y="3129302"/>
            <a:ext cx="599395" cy="59939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F0E954-DCD9-A6FA-711C-44CBF6030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388" y="798974"/>
            <a:ext cx="6012470" cy="336483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1CE07E57-6D16-9DD4-1027-41E372635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4" y="0"/>
            <a:ext cx="7934325" cy="608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91E2B824-D21E-A405-DC02-5F056A916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674" y="-1"/>
            <a:ext cx="70485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03F9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 [45]: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BC3C27-2664-CD11-BEC3-164EBEC51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678" y="3557565"/>
            <a:ext cx="3882996" cy="2248181"/>
          </a:xfrm>
        </p:spPr>
        <p:txBody>
          <a:bodyPr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This visualization helps understand how many players from each team were retained or reacquired by their respective teams in the IPL 2022 auctions.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3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5D85-99A4-437A-AED7-9593A506E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50" y="138896"/>
            <a:ext cx="7783905" cy="1131167"/>
          </a:xfrm>
        </p:spPr>
        <p:txBody>
          <a:bodyPr>
            <a:normAutofit fontScale="90000"/>
          </a:bodyPr>
          <a:lstStyle/>
          <a:p>
            <a:pPr algn="ctr" rtl="0">
              <a:defRPr lang="en-US" sz="1400" b="1" i="0" u="none" strike="noStrike" kern="1200" cap="all" spc="5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i="1" u="none" strike="noStrike" kern="1200" cap="all" spc="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4000" b="1" i="1" dirty="0">
                <a:solidFill>
                  <a:schemeClr val="accent1"/>
                </a:solidFill>
                <a:effectLst/>
                <a:latin typeface="Söhne"/>
              </a:rPr>
              <a:t>Number of Players in Each Team Based on Their Roles</a:t>
            </a:r>
            <a:endParaRPr lang="en-US" sz="3200" b="1" i="1" u="none" strike="noStrike" kern="1200" cap="all" spc="50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8C920-99AB-4E44-9ABB-4B723F945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7350" y="3556320"/>
            <a:ext cx="5017556" cy="1860632"/>
          </a:xfrm>
        </p:spPr>
        <p:txBody>
          <a:bodyPr>
            <a:normAutofit fontScale="77500" lnSpcReduction="20000"/>
          </a:bodyPr>
          <a:lstStyle/>
          <a:p>
            <a:pPr defTabSz="457200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Each bar is annotated with the actual count value to provide precise information about the number of players in each role within each team.</a:t>
            </a:r>
          </a:p>
          <a:p>
            <a:pPr defTabSz="457200"/>
            <a:r>
              <a:rPr lang="en-GB" sz="2000" dirty="0">
                <a:solidFill>
                  <a:srgbClr val="374151"/>
                </a:solidFill>
                <a:latin typeface="Söhne"/>
                <a:cs typeface="Calibri" panose="020F0502020204030204" pitchFamily="34" charset="0"/>
              </a:rPr>
              <a:t>* 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This visualization helps compare the player distribution in different roles across teams and identify which teams have a higher representation of specific player roles.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phic 5" descr="Arrow Up with solid fill">
            <a:extLst>
              <a:ext uri="{FF2B5EF4-FFF2-40B4-BE49-F238E27FC236}">
                <a16:creationId xmlns:a16="http://schemas.microsoft.com/office/drawing/2014/main" id="{4A771667-8B25-4BBE-961F-27414429A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56032" y="3129302"/>
            <a:ext cx="599395" cy="599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0EA850-E118-EDBC-2663-34FA9FCE6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286" y="1110769"/>
            <a:ext cx="7110714" cy="574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478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482</TotalTime>
  <Words>369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Courier New</vt:lpstr>
      <vt:lpstr>Gill Sans MT</vt:lpstr>
      <vt:lpstr>Söhne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Role of Players Participated</vt:lpstr>
      <vt:lpstr> Sold vs Unsold</vt:lpstr>
      <vt:lpstr>Players Bought by Each Team</vt:lpstr>
      <vt:lpstr> Players Brought by Their 2021 Teams in Auction</vt:lpstr>
      <vt:lpstr> Number of Players in Each Team Based on Their Roles</vt:lpstr>
      <vt:lpstr>Amount Spent by Each Team in       IPL 2022 Auctions</vt:lpstr>
      <vt:lpstr> Unsold Players in IPL 2022 Auctions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 apps (Capstone Project)</dc:title>
  <dc:creator>8491</dc:creator>
  <cp:lastModifiedBy>Maruti Mahesh</cp:lastModifiedBy>
  <cp:revision>9</cp:revision>
  <dcterms:created xsi:type="dcterms:W3CDTF">2022-04-05T10:46:07Z</dcterms:created>
  <dcterms:modified xsi:type="dcterms:W3CDTF">2024-01-18T16:36:54Z</dcterms:modified>
</cp:coreProperties>
</file>