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sldIdLst>
    <p:sldId id="282" r:id="rId3"/>
    <p:sldId id="257" r:id="rId4"/>
    <p:sldId id="280" r:id="rId5"/>
    <p:sldId id="258" r:id="rId6"/>
    <p:sldId id="259" r:id="rId7"/>
    <p:sldId id="285" r:id="rId8"/>
    <p:sldId id="272" r:id="rId9"/>
    <p:sldId id="260" r:id="rId10"/>
    <p:sldId id="283" r:id="rId11"/>
    <p:sldId id="287" r:id="rId12"/>
    <p:sldId id="288" r:id="rId13"/>
    <p:sldId id="286" r:id="rId14"/>
  </p:sldIdLst>
  <p:sldSz cx="9144000" cy="6858000" type="screen4x3"/>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60"/>
      </p:cViewPr>
      <p:guideLst>
        <p:guide orient="horz" pos="287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5D0F789-4C5E-476B-996D-1C23DD658A66}" type="datetimeFigureOut">
              <a:rPr lang="en-US" smtClean="0"/>
              <a:t>1/2/2023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71B2EE7-DFDC-4C22-9662-BC903F8B0581}" type="slidenum">
              <a:rPr lang="en-US" smtClean="0"/>
              <a:t>‹#›</a:t>
            </a:fld>
            <a:endParaRPr lang="en-US"/>
          </a:p>
        </p:txBody>
      </p:sp>
    </p:spTree>
    <p:extLst>
      <p:ext uri="{BB962C8B-B14F-4D97-AF65-F5344CB8AC3E}">
        <p14:creationId xmlns:p14="http://schemas.microsoft.com/office/powerpoint/2010/main" val="1971474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1B2EE7-DFDC-4C22-9662-BC903F8B0581}" type="slidenum">
              <a:rPr lang="en-US" smtClean="0"/>
              <a:t>1</a:t>
            </a:fld>
            <a:endParaRPr lang="en-US"/>
          </a:p>
        </p:txBody>
      </p:sp>
    </p:spTree>
    <p:extLst>
      <p:ext uri="{BB962C8B-B14F-4D97-AF65-F5344CB8AC3E}">
        <p14:creationId xmlns:p14="http://schemas.microsoft.com/office/powerpoint/2010/main" val="3977348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p>
        </p:txBody>
      </p:sp>
      <p:sp>
        <p:nvSpPr>
          <p:cNvPr id="2056" name="Rectangle 8"/>
          <p:cNvSpPr>
            <a:spLocks noGrp="1"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p>
        </p:txBody>
      </p:sp>
      <p:sp>
        <p:nvSpPr>
          <p:cNvPr id="11" name="Rectangle 4"/>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t>1/2/2023</a:t>
            </a:fld>
            <a:endParaRPr lang="en-US"/>
          </a:p>
        </p:txBody>
      </p:sp>
      <p:sp>
        <p:nvSpPr>
          <p:cNvPr id="12" name="Rectangle 5"/>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a:p>
        </p:txBody>
      </p:sp>
      <p:sp>
        <p:nvSpPr>
          <p:cNvPr id="13" name="Rectangle 6"/>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t>1/2/2023</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a:t>‹#›</a:t>
            </a:fld>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t>1/2/2023</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a:t>1/2/2023</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a:t>1/2/2023</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a:t>1/2/2023</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t>1/2/2023</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1"/>
            <a:ext cx="7335441"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400300" y="2811054"/>
            <a:ext cx="67437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2400300" y="4061039"/>
            <a:ext cx="4935141"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7335078" y="6803351"/>
            <a:ext cx="1484923"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7335078"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8820000" y="6803351"/>
            <a:ext cx="324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7335441" y="2698612"/>
            <a:ext cx="1808559"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936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a:t>1/2/2023</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a:t>1/2/2023</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a:t>1/2/2023</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5797550" y="4438650"/>
            <a:ext cx="3340100" cy="2333625"/>
          </a:xfrm>
          <a:prstGeom prst="rect">
            <a:avLst/>
          </a:prstGeom>
          <a:noFill/>
          <a:ln w="9525">
            <a:noFill/>
          </a:ln>
        </p:spPr>
      </p:pic>
      <p:sp>
        <p:nvSpPr>
          <p:cNvPr id="1028" name="Rectangle 4"/>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a:t>1/2/2023</a:t>
            </a:fld>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a:p>
        </p:txBody>
      </p:sp>
      <p:sp>
        <p:nvSpPr>
          <p:cNvPr id="1032" name="Rectangle 8"/>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4"/>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a:t>1/2/2023</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8.png"/><Relationship Id="rId1" Type="http://schemas.openxmlformats.org/officeDocument/2006/relationships/slideLayout" Target="../slideLayouts/slideLayout1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8.png"/><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8.png"/><Relationship Id="rId1" Type="http://schemas.openxmlformats.org/officeDocument/2006/relationships/slideLayout" Target="../slideLayouts/slideLayout1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xmlns=""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9144000" cy="6804025"/>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381000" y="5829824"/>
            <a:ext cx="8305800" cy="771938"/>
          </a:xfrm>
        </p:spPr>
        <p:txBody>
          <a:bodyPr/>
          <a:lstStyle/>
          <a:p>
            <a:r>
              <a:rPr lang="en-US" sz="2800" dirty="0" smtClean="0">
                <a:latin typeface="Bahnschrift SemiLight" pitchFamily="34" charset="0"/>
              </a:rPr>
              <a:t>Project  Name  :- Employees Management  System</a:t>
            </a:r>
            <a:endParaRPr lang="en-US" sz="2800" b="0" dirty="0">
              <a:latin typeface="Bahnschrift SemiLight" pitchFamily="34" charset="0"/>
            </a:endParaRPr>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381000" y="5145542"/>
            <a:ext cx="5855702" cy="569458"/>
          </a:xfrm>
        </p:spPr>
        <p:txBody>
          <a:bodyPr/>
          <a:lstStyle/>
          <a:p>
            <a:r>
              <a:rPr lang="en-US" sz="2400" dirty="0" smtClean="0"/>
              <a:t>Name: Mahesh Sanjay Dhanlobhe </a:t>
            </a:r>
          </a:p>
          <a:p>
            <a:endParaRPr lang="en-US" sz="2400" dirty="0"/>
          </a:p>
        </p:txBody>
      </p:sp>
      <p:sp>
        <p:nvSpPr>
          <p:cNvPr id="6" name="Rectangle 5">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381000" y="5715000"/>
            <a:ext cx="647358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1315759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85047" y="3895344"/>
            <a:ext cx="756285" cy="756285"/>
          </a:xfrm>
          <a:custGeom>
            <a:avLst/>
            <a:gdLst/>
            <a:ahLst/>
            <a:cxnLst/>
            <a:rect l="l" t="t" r="r" b="b"/>
            <a:pathLst>
              <a:path w="756284" h="756285">
                <a:moveTo>
                  <a:pt x="756284" y="0"/>
                </a:moveTo>
                <a:lnTo>
                  <a:pt x="0" y="756284"/>
                </a:lnTo>
              </a:path>
            </a:pathLst>
          </a:custGeom>
          <a:ln w="9144">
            <a:solidFill>
              <a:srgbClr val="FFFFFF"/>
            </a:solidFill>
          </a:ln>
        </p:spPr>
        <p:txBody>
          <a:bodyPr wrap="square" lIns="0" tIns="0" rIns="0" bIns="0" rtlCol="0"/>
          <a:lstStyle/>
          <a:p>
            <a:endParaRPr/>
          </a:p>
        </p:txBody>
      </p:sp>
      <p:sp>
        <p:nvSpPr>
          <p:cNvPr id="4" name="object 4"/>
          <p:cNvSpPr/>
          <p:nvPr/>
        </p:nvSpPr>
        <p:spPr>
          <a:xfrm>
            <a:off x="6670547" y="4082796"/>
            <a:ext cx="2470785" cy="2470785"/>
          </a:xfrm>
          <a:custGeom>
            <a:avLst/>
            <a:gdLst/>
            <a:ahLst/>
            <a:cxnLst/>
            <a:rect l="l" t="t" r="r" b="b"/>
            <a:pathLst>
              <a:path w="2470784" h="2470784">
                <a:moveTo>
                  <a:pt x="2470404" y="0"/>
                </a:moveTo>
                <a:lnTo>
                  <a:pt x="0" y="2470454"/>
                </a:lnTo>
              </a:path>
            </a:pathLst>
          </a:custGeom>
          <a:ln w="9144">
            <a:solidFill>
              <a:srgbClr val="FFFFFF"/>
            </a:solidFill>
          </a:ln>
        </p:spPr>
        <p:txBody>
          <a:bodyPr wrap="square" lIns="0" tIns="0" rIns="0" bIns="0" rtlCol="0"/>
          <a:lstStyle/>
          <a:p>
            <a:endParaRPr/>
          </a:p>
        </p:txBody>
      </p:sp>
      <p:sp>
        <p:nvSpPr>
          <p:cNvPr id="5" name="object 5"/>
          <p:cNvSpPr/>
          <p:nvPr/>
        </p:nvSpPr>
        <p:spPr>
          <a:xfrm>
            <a:off x="7569707" y="4160520"/>
            <a:ext cx="1571625" cy="1571625"/>
          </a:xfrm>
          <a:custGeom>
            <a:avLst/>
            <a:gdLst/>
            <a:ahLst/>
            <a:cxnLst/>
            <a:rect l="l" t="t" r="r" b="b"/>
            <a:pathLst>
              <a:path w="1571625" h="1571625">
                <a:moveTo>
                  <a:pt x="1571244" y="0"/>
                </a:moveTo>
                <a:lnTo>
                  <a:pt x="0" y="1571269"/>
                </a:lnTo>
              </a:path>
            </a:pathLst>
          </a:custGeom>
          <a:ln w="9144">
            <a:solidFill>
              <a:srgbClr val="FFFFFF"/>
            </a:solidFill>
          </a:ln>
        </p:spPr>
        <p:txBody>
          <a:bodyPr wrap="square" lIns="0" tIns="0" rIns="0" bIns="0" rtlCol="0"/>
          <a:lstStyle/>
          <a:p>
            <a:endParaRPr/>
          </a:p>
        </p:txBody>
      </p:sp>
      <p:sp>
        <p:nvSpPr>
          <p:cNvPr id="6" name="object 6"/>
          <p:cNvSpPr/>
          <p:nvPr/>
        </p:nvSpPr>
        <p:spPr>
          <a:xfrm>
            <a:off x="7695438" y="4039361"/>
            <a:ext cx="1441450" cy="1441450"/>
          </a:xfrm>
          <a:custGeom>
            <a:avLst/>
            <a:gdLst/>
            <a:ahLst/>
            <a:cxnLst/>
            <a:rect l="l" t="t" r="r" b="b"/>
            <a:pathLst>
              <a:path w="1441450" h="1441450">
                <a:moveTo>
                  <a:pt x="1441322" y="0"/>
                </a:moveTo>
                <a:lnTo>
                  <a:pt x="0" y="1441323"/>
                </a:lnTo>
              </a:path>
            </a:pathLst>
          </a:custGeom>
          <a:ln w="28956">
            <a:solidFill>
              <a:srgbClr val="FFFFFF"/>
            </a:solidFill>
          </a:ln>
        </p:spPr>
        <p:txBody>
          <a:bodyPr wrap="square" lIns="0" tIns="0" rIns="0" bIns="0" rtlCol="0"/>
          <a:lstStyle/>
          <a:p>
            <a:endParaRPr/>
          </a:p>
        </p:txBody>
      </p:sp>
      <p:sp>
        <p:nvSpPr>
          <p:cNvPr id="7" name="object 7"/>
          <p:cNvSpPr/>
          <p:nvPr/>
        </p:nvSpPr>
        <p:spPr>
          <a:xfrm>
            <a:off x="8090154" y="4496561"/>
            <a:ext cx="1047750" cy="1047750"/>
          </a:xfrm>
          <a:custGeom>
            <a:avLst/>
            <a:gdLst/>
            <a:ahLst/>
            <a:cxnLst/>
            <a:rect l="l" t="t" r="r" b="b"/>
            <a:pathLst>
              <a:path w="1047750" h="1047750">
                <a:moveTo>
                  <a:pt x="1047242" y="0"/>
                </a:moveTo>
                <a:lnTo>
                  <a:pt x="0" y="1047241"/>
                </a:lnTo>
              </a:path>
            </a:pathLst>
          </a:custGeom>
          <a:ln w="28956">
            <a:solidFill>
              <a:srgbClr val="FFFFFF"/>
            </a:solidFill>
          </a:ln>
        </p:spPr>
        <p:txBody>
          <a:bodyPr wrap="square" lIns="0" tIns="0" rIns="0" bIns="0" rtlCol="0"/>
          <a:lstStyle/>
          <a:p>
            <a:endParaRPr/>
          </a:p>
        </p:txBody>
      </p:sp>
      <p:sp>
        <p:nvSpPr>
          <p:cNvPr id="8" name="object 8"/>
          <p:cNvSpPr/>
          <p:nvPr/>
        </p:nvSpPr>
        <p:spPr>
          <a:xfrm>
            <a:off x="0" y="0"/>
            <a:ext cx="9144000" cy="6857998"/>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367152" y="2885948"/>
            <a:ext cx="4409440" cy="1031240"/>
          </a:xfrm>
          <a:prstGeom prst="rect">
            <a:avLst/>
          </a:prstGeom>
        </p:spPr>
        <p:txBody>
          <a:bodyPr vert="horz" wrap="square" lIns="0" tIns="12700" rIns="0" bIns="0" rtlCol="0">
            <a:spAutoFit/>
          </a:bodyPr>
          <a:lstStyle/>
          <a:p>
            <a:pPr marL="12700">
              <a:lnSpc>
                <a:spcPct val="100000"/>
              </a:lnSpc>
              <a:spcBef>
                <a:spcPts val="100"/>
              </a:spcBef>
            </a:pPr>
            <a:endParaRPr sz="6600" dirty="0">
              <a:latin typeface="Arial" panose="020B0604020202020204"/>
              <a:cs typeface="Arial" panose="020B0604020202020204"/>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10950"/>
            <a:ext cx="9144000" cy="483609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21057"/>
            <a:ext cx="9144000" cy="4815886"/>
          </a:xfrm>
          <a:prstGeom prst="rect">
            <a:avLst/>
          </a:prstGeom>
        </p:spPr>
      </p:pic>
    </p:spTree>
    <p:extLst>
      <p:ext uri="{BB962C8B-B14F-4D97-AF65-F5344CB8AC3E}">
        <p14:creationId xmlns:p14="http://schemas.microsoft.com/office/powerpoint/2010/main" val="2984411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85047" y="3895344"/>
            <a:ext cx="756285" cy="756285"/>
          </a:xfrm>
          <a:custGeom>
            <a:avLst/>
            <a:gdLst/>
            <a:ahLst/>
            <a:cxnLst/>
            <a:rect l="l" t="t" r="r" b="b"/>
            <a:pathLst>
              <a:path w="756284" h="756285">
                <a:moveTo>
                  <a:pt x="756284" y="0"/>
                </a:moveTo>
                <a:lnTo>
                  <a:pt x="0" y="756284"/>
                </a:lnTo>
              </a:path>
            </a:pathLst>
          </a:custGeom>
          <a:ln w="9144">
            <a:solidFill>
              <a:srgbClr val="FFFFFF"/>
            </a:solidFill>
          </a:ln>
        </p:spPr>
        <p:txBody>
          <a:bodyPr wrap="square" lIns="0" tIns="0" rIns="0" bIns="0" rtlCol="0"/>
          <a:lstStyle/>
          <a:p>
            <a:endParaRPr/>
          </a:p>
        </p:txBody>
      </p:sp>
      <p:sp>
        <p:nvSpPr>
          <p:cNvPr id="4" name="object 4"/>
          <p:cNvSpPr/>
          <p:nvPr/>
        </p:nvSpPr>
        <p:spPr>
          <a:xfrm>
            <a:off x="6670547" y="4082796"/>
            <a:ext cx="2470785" cy="2470785"/>
          </a:xfrm>
          <a:custGeom>
            <a:avLst/>
            <a:gdLst/>
            <a:ahLst/>
            <a:cxnLst/>
            <a:rect l="l" t="t" r="r" b="b"/>
            <a:pathLst>
              <a:path w="2470784" h="2470784">
                <a:moveTo>
                  <a:pt x="2470404" y="0"/>
                </a:moveTo>
                <a:lnTo>
                  <a:pt x="0" y="2470454"/>
                </a:lnTo>
              </a:path>
            </a:pathLst>
          </a:custGeom>
          <a:ln w="9144">
            <a:solidFill>
              <a:srgbClr val="FFFFFF"/>
            </a:solidFill>
          </a:ln>
        </p:spPr>
        <p:txBody>
          <a:bodyPr wrap="square" lIns="0" tIns="0" rIns="0" bIns="0" rtlCol="0"/>
          <a:lstStyle/>
          <a:p>
            <a:endParaRPr/>
          </a:p>
        </p:txBody>
      </p:sp>
      <p:sp>
        <p:nvSpPr>
          <p:cNvPr id="5" name="object 5"/>
          <p:cNvSpPr/>
          <p:nvPr/>
        </p:nvSpPr>
        <p:spPr>
          <a:xfrm>
            <a:off x="7569707" y="4160520"/>
            <a:ext cx="1571625" cy="1571625"/>
          </a:xfrm>
          <a:custGeom>
            <a:avLst/>
            <a:gdLst/>
            <a:ahLst/>
            <a:cxnLst/>
            <a:rect l="l" t="t" r="r" b="b"/>
            <a:pathLst>
              <a:path w="1571625" h="1571625">
                <a:moveTo>
                  <a:pt x="1571244" y="0"/>
                </a:moveTo>
                <a:lnTo>
                  <a:pt x="0" y="1571269"/>
                </a:lnTo>
              </a:path>
            </a:pathLst>
          </a:custGeom>
          <a:ln w="9144">
            <a:solidFill>
              <a:srgbClr val="FFFFFF"/>
            </a:solidFill>
          </a:ln>
        </p:spPr>
        <p:txBody>
          <a:bodyPr wrap="square" lIns="0" tIns="0" rIns="0" bIns="0" rtlCol="0"/>
          <a:lstStyle/>
          <a:p>
            <a:endParaRPr/>
          </a:p>
        </p:txBody>
      </p:sp>
      <p:sp>
        <p:nvSpPr>
          <p:cNvPr id="6" name="object 6"/>
          <p:cNvSpPr/>
          <p:nvPr/>
        </p:nvSpPr>
        <p:spPr>
          <a:xfrm>
            <a:off x="7695438" y="4039361"/>
            <a:ext cx="1441450" cy="1441450"/>
          </a:xfrm>
          <a:custGeom>
            <a:avLst/>
            <a:gdLst/>
            <a:ahLst/>
            <a:cxnLst/>
            <a:rect l="l" t="t" r="r" b="b"/>
            <a:pathLst>
              <a:path w="1441450" h="1441450">
                <a:moveTo>
                  <a:pt x="1441322" y="0"/>
                </a:moveTo>
                <a:lnTo>
                  <a:pt x="0" y="1441323"/>
                </a:lnTo>
              </a:path>
            </a:pathLst>
          </a:custGeom>
          <a:ln w="28956">
            <a:solidFill>
              <a:srgbClr val="FFFFFF"/>
            </a:solidFill>
          </a:ln>
        </p:spPr>
        <p:txBody>
          <a:bodyPr wrap="square" lIns="0" tIns="0" rIns="0" bIns="0" rtlCol="0"/>
          <a:lstStyle/>
          <a:p>
            <a:endParaRPr/>
          </a:p>
        </p:txBody>
      </p:sp>
      <p:sp>
        <p:nvSpPr>
          <p:cNvPr id="7" name="object 7"/>
          <p:cNvSpPr/>
          <p:nvPr/>
        </p:nvSpPr>
        <p:spPr>
          <a:xfrm>
            <a:off x="8090154" y="4496561"/>
            <a:ext cx="1047750" cy="1047750"/>
          </a:xfrm>
          <a:custGeom>
            <a:avLst/>
            <a:gdLst/>
            <a:ahLst/>
            <a:cxnLst/>
            <a:rect l="l" t="t" r="r" b="b"/>
            <a:pathLst>
              <a:path w="1047750" h="1047750">
                <a:moveTo>
                  <a:pt x="1047242" y="0"/>
                </a:moveTo>
                <a:lnTo>
                  <a:pt x="0" y="1047241"/>
                </a:lnTo>
              </a:path>
            </a:pathLst>
          </a:custGeom>
          <a:ln w="28956">
            <a:solidFill>
              <a:srgbClr val="FFFFFF"/>
            </a:solidFill>
          </a:ln>
        </p:spPr>
        <p:txBody>
          <a:bodyPr wrap="square" lIns="0" tIns="0" rIns="0" bIns="0" rtlCol="0"/>
          <a:lstStyle/>
          <a:p>
            <a:endParaRPr/>
          </a:p>
        </p:txBody>
      </p:sp>
      <p:sp>
        <p:nvSpPr>
          <p:cNvPr id="8" name="object 8"/>
          <p:cNvSpPr/>
          <p:nvPr/>
        </p:nvSpPr>
        <p:spPr>
          <a:xfrm>
            <a:off x="0" y="0"/>
            <a:ext cx="9144000" cy="6857998"/>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367152" y="2885948"/>
            <a:ext cx="4409440" cy="1031240"/>
          </a:xfrm>
          <a:prstGeom prst="rect">
            <a:avLst/>
          </a:prstGeom>
        </p:spPr>
        <p:txBody>
          <a:bodyPr vert="horz" wrap="square" lIns="0" tIns="12700" rIns="0" bIns="0" rtlCol="0">
            <a:spAutoFit/>
          </a:bodyPr>
          <a:lstStyle/>
          <a:p>
            <a:pPr marL="12700">
              <a:lnSpc>
                <a:spcPct val="100000"/>
              </a:lnSpc>
              <a:spcBef>
                <a:spcPts val="100"/>
              </a:spcBef>
            </a:pPr>
            <a:endParaRPr sz="6600" dirty="0">
              <a:latin typeface="Arial" panose="020B0604020202020204"/>
              <a:cs typeface="Arial" panose="020B0604020202020204"/>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10950"/>
            <a:ext cx="9144000" cy="483609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21057"/>
            <a:ext cx="9144000" cy="481588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9144000" cy="4992652"/>
          </a:xfrm>
          <a:prstGeom prst="rect">
            <a:avLst/>
          </a:prstGeom>
        </p:spPr>
      </p:pic>
    </p:spTree>
    <p:extLst>
      <p:ext uri="{BB962C8B-B14F-4D97-AF65-F5344CB8AC3E}">
        <p14:creationId xmlns:p14="http://schemas.microsoft.com/office/powerpoint/2010/main" val="2383165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85047" y="3895344"/>
            <a:ext cx="756285" cy="756285"/>
          </a:xfrm>
          <a:custGeom>
            <a:avLst/>
            <a:gdLst/>
            <a:ahLst/>
            <a:cxnLst/>
            <a:rect l="l" t="t" r="r" b="b"/>
            <a:pathLst>
              <a:path w="756284" h="756285">
                <a:moveTo>
                  <a:pt x="756284" y="0"/>
                </a:moveTo>
                <a:lnTo>
                  <a:pt x="0" y="756284"/>
                </a:lnTo>
              </a:path>
            </a:pathLst>
          </a:custGeom>
          <a:ln w="9144">
            <a:solidFill>
              <a:srgbClr val="FFFFFF"/>
            </a:solidFill>
          </a:ln>
        </p:spPr>
        <p:txBody>
          <a:bodyPr wrap="square" lIns="0" tIns="0" rIns="0" bIns="0" rtlCol="0"/>
          <a:lstStyle/>
          <a:p>
            <a:endParaRPr/>
          </a:p>
        </p:txBody>
      </p:sp>
      <p:sp>
        <p:nvSpPr>
          <p:cNvPr id="4" name="object 4"/>
          <p:cNvSpPr/>
          <p:nvPr/>
        </p:nvSpPr>
        <p:spPr>
          <a:xfrm>
            <a:off x="6670547" y="4082796"/>
            <a:ext cx="2470785" cy="2470785"/>
          </a:xfrm>
          <a:custGeom>
            <a:avLst/>
            <a:gdLst/>
            <a:ahLst/>
            <a:cxnLst/>
            <a:rect l="l" t="t" r="r" b="b"/>
            <a:pathLst>
              <a:path w="2470784" h="2470784">
                <a:moveTo>
                  <a:pt x="2470404" y="0"/>
                </a:moveTo>
                <a:lnTo>
                  <a:pt x="0" y="2470454"/>
                </a:lnTo>
              </a:path>
            </a:pathLst>
          </a:custGeom>
          <a:ln w="9144">
            <a:solidFill>
              <a:srgbClr val="FFFFFF"/>
            </a:solidFill>
          </a:ln>
        </p:spPr>
        <p:txBody>
          <a:bodyPr wrap="square" lIns="0" tIns="0" rIns="0" bIns="0" rtlCol="0"/>
          <a:lstStyle/>
          <a:p>
            <a:endParaRPr/>
          </a:p>
        </p:txBody>
      </p:sp>
      <p:sp>
        <p:nvSpPr>
          <p:cNvPr id="5" name="object 5"/>
          <p:cNvSpPr/>
          <p:nvPr/>
        </p:nvSpPr>
        <p:spPr>
          <a:xfrm>
            <a:off x="7569707" y="4160520"/>
            <a:ext cx="1571625" cy="1571625"/>
          </a:xfrm>
          <a:custGeom>
            <a:avLst/>
            <a:gdLst/>
            <a:ahLst/>
            <a:cxnLst/>
            <a:rect l="l" t="t" r="r" b="b"/>
            <a:pathLst>
              <a:path w="1571625" h="1571625">
                <a:moveTo>
                  <a:pt x="1571244" y="0"/>
                </a:moveTo>
                <a:lnTo>
                  <a:pt x="0" y="1571269"/>
                </a:lnTo>
              </a:path>
            </a:pathLst>
          </a:custGeom>
          <a:ln w="9144">
            <a:solidFill>
              <a:srgbClr val="FFFFFF"/>
            </a:solidFill>
          </a:ln>
        </p:spPr>
        <p:txBody>
          <a:bodyPr wrap="square" lIns="0" tIns="0" rIns="0" bIns="0" rtlCol="0"/>
          <a:lstStyle/>
          <a:p>
            <a:endParaRPr/>
          </a:p>
        </p:txBody>
      </p:sp>
      <p:sp>
        <p:nvSpPr>
          <p:cNvPr id="6" name="object 6"/>
          <p:cNvSpPr/>
          <p:nvPr/>
        </p:nvSpPr>
        <p:spPr>
          <a:xfrm>
            <a:off x="7695438" y="4039361"/>
            <a:ext cx="1441450" cy="1441450"/>
          </a:xfrm>
          <a:custGeom>
            <a:avLst/>
            <a:gdLst/>
            <a:ahLst/>
            <a:cxnLst/>
            <a:rect l="l" t="t" r="r" b="b"/>
            <a:pathLst>
              <a:path w="1441450" h="1441450">
                <a:moveTo>
                  <a:pt x="1441322" y="0"/>
                </a:moveTo>
                <a:lnTo>
                  <a:pt x="0" y="1441323"/>
                </a:lnTo>
              </a:path>
            </a:pathLst>
          </a:custGeom>
          <a:ln w="28956">
            <a:solidFill>
              <a:srgbClr val="FFFFFF"/>
            </a:solidFill>
          </a:ln>
        </p:spPr>
        <p:txBody>
          <a:bodyPr wrap="square" lIns="0" tIns="0" rIns="0" bIns="0" rtlCol="0"/>
          <a:lstStyle/>
          <a:p>
            <a:endParaRPr/>
          </a:p>
        </p:txBody>
      </p:sp>
      <p:sp>
        <p:nvSpPr>
          <p:cNvPr id="7" name="object 7"/>
          <p:cNvSpPr/>
          <p:nvPr/>
        </p:nvSpPr>
        <p:spPr>
          <a:xfrm>
            <a:off x="8090154" y="4496561"/>
            <a:ext cx="1047750" cy="1047750"/>
          </a:xfrm>
          <a:custGeom>
            <a:avLst/>
            <a:gdLst/>
            <a:ahLst/>
            <a:cxnLst/>
            <a:rect l="l" t="t" r="r" b="b"/>
            <a:pathLst>
              <a:path w="1047750" h="1047750">
                <a:moveTo>
                  <a:pt x="1047242" y="0"/>
                </a:moveTo>
                <a:lnTo>
                  <a:pt x="0" y="1047241"/>
                </a:lnTo>
              </a:path>
            </a:pathLst>
          </a:custGeom>
          <a:ln w="28956">
            <a:solidFill>
              <a:srgbClr val="FFFFFF"/>
            </a:solidFill>
          </a:ln>
        </p:spPr>
        <p:txBody>
          <a:bodyPr wrap="square" lIns="0" tIns="0" rIns="0" bIns="0" rtlCol="0"/>
          <a:lstStyle/>
          <a:p>
            <a:endParaRPr/>
          </a:p>
        </p:txBody>
      </p:sp>
      <p:sp>
        <p:nvSpPr>
          <p:cNvPr id="8" name="object 8"/>
          <p:cNvSpPr/>
          <p:nvPr/>
        </p:nvSpPr>
        <p:spPr>
          <a:xfrm>
            <a:off x="0" y="0"/>
            <a:ext cx="9144000" cy="6857998"/>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367152" y="2885948"/>
            <a:ext cx="4409440" cy="1031240"/>
          </a:xfrm>
          <a:prstGeom prst="rect">
            <a:avLst/>
          </a:prstGeom>
        </p:spPr>
        <p:txBody>
          <a:bodyPr vert="horz" wrap="square" lIns="0" tIns="12700" rIns="0" bIns="0" rtlCol="0">
            <a:spAutoFit/>
          </a:bodyPr>
          <a:lstStyle/>
          <a:p>
            <a:pPr marL="12700">
              <a:lnSpc>
                <a:spcPct val="100000"/>
              </a:lnSpc>
              <a:spcBef>
                <a:spcPts val="100"/>
              </a:spcBef>
            </a:pPr>
            <a:r>
              <a:rPr sz="6600" spc="-5" dirty="0" smtClean="0">
                <a:solidFill>
                  <a:srgbClr val="FFFFFF"/>
                </a:solidFill>
                <a:latin typeface="Arial" panose="020B0604020202020204"/>
                <a:cs typeface="Arial" panose="020B0604020202020204"/>
              </a:rPr>
              <a:t>Thank you</a:t>
            </a:r>
            <a:r>
              <a:rPr sz="6600" spc="-30" dirty="0" smtClean="0">
                <a:solidFill>
                  <a:srgbClr val="FFFFFF"/>
                </a:solidFill>
                <a:latin typeface="Arial" panose="020B0604020202020204"/>
                <a:cs typeface="Arial" panose="020B0604020202020204"/>
              </a:rPr>
              <a:t> </a:t>
            </a:r>
            <a:r>
              <a:rPr sz="6600" dirty="0" smtClean="0">
                <a:solidFill>
                  <a:srgbClr val="FFFFFF"/>
                </a:solidFill>
                <a:latin typeface="Arial" panose="020B0604020202020204"/>
                <a:cs typeface="Arial" panose="020B0604020202020204"/>
              </a:rPr>
              <a:t>!</a:t>
            </a:r>
            <a:endParaRPr sz="6600" dirty="0">
              <a:latin typeface="Arial" panose="020B0604020202020204"/>
              <a:cs typeface="Arial" panose="020B0604020202020204"/>
            </a:endParaRPr>
          </a:p>
        </p:txBody>
      </p:sp>
    </p:spTree>
    <p:extLst>
      <p:ext uri="{BB962C8B-B14F-4D97-AF65-F5344CB8AC3E}">
        <p14:creationId xmlns:p14="http://schemas.microsoft.com/office/powerpoint/2010/main" val="3685384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676144" y="688848"/>
            <a:ext cx="3773424" cy="71018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34639" y="847344"/>
            <a:ext cx="3456432" cy="393191"/>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807821" y="2050160"/>
            <a:ext cx="7673975" cy="2245360"/>
          </a:xfrm>
          <a:prstGeom prst="rect">
            <a:avLst/>
          </a:prstGeom>
        </p:spPr>
        <p:txBody>
          <a:bodyPr vert="horz" wrap="square" lIns="0" tIns="12700" rIns="0" bIns="0" rtlCol="0">
            <a:spAutoFit/>
          </a:bodyPr>
          <a:lstStyle/>
          <a:p>
            <a:pPr marL="12700" marR="5080">
              <a:lnSpc>
                <a:spcPct val="100000"/>
              </a:lnSpc>
              <a:spcBef>
                <a:spcPts val="100"/>
              </a:spcBef>
              <a:buSzPct val="96000"/>
              <a:buFont typeface="Wingdings" panose="05000000000000000000"/>
              <a:buChar char=""/>
              <a:tabLst>
                <a:tab pos="285115" algn="l"/>
              </a:tabLst>
            </a:pPr>
            <a:r>
              <a:rPr sz="2400" spc="-5" dirty="0">
                <a:solidFill>
                  <a:srgbClr val="FFC000"/>
                </a:solidFill>
                <a:latin typeface="Times New Roman" panose="02020603050405020304"/>
                <a:cs typeface="Times New Roman" panose="02020603050405020304"/>
              </a:rPr>
              <a:t>Employee Management System is </a:t>
            </a:r>
            <a:r>
              <a:rPr sz="2400" dirty="0">
                <a:solidFill>
                  <a:srgbClr val="FFC000"/>
                </a:solidFill>
                <a:latin typeface="Times New Roman" panose="02020603050405020304"/>
                <a:cs typeface="Times New Roman" panose="02020603050405020304"/>
              </a:rPr>
              <a:t>a distributed </a:t>
            </a:r>
            <a:r>
              <a:rPr sz="2400" spc="-5" dirty="0">
                <a:solidFill>
                  <a:srgbClr val="FFC000"/>
                </a:solidFill>
                <a:latin typeface="Times New Roman" panose="02020603050405020304"/>
                <a:cs typeface="Times New Roman" panose="02020603050405020304"/>
              </a:rPr>
              <a:t>application,  </a:t>
            </a:r>
            <a:r>
              <a:rPr sz="2400" dirty="0">
                <a:solidFill>
                  <a:srgbClr val="FFC000"/>
                </a:solidFill>
                <a:latin typeface="Times New Roman" panose="02020603050405020304"/>
                <a:cs typeface="Times New Roman" panose="02020603050405020304"/>
              </a:rPr>
              <a:t>developed to </a:t>
            </a:r>
            <a:r>
              <a:rPr sz="2400" spc="-5" dirty="0">
                <a:solidFill>
                  <a:srgbClr val="FFC000"/>
                </a:solidFill>
                <a:latin typeface="Times New Roman" panose="02020603050405020304"/>
                <a:cs typeface="Times New Roman" panose="02020603050405020304"/>
              </a:rPr>
              <a:t>maintain </a:t>
            </a:r>
            <a:r>
              <a:rPr sz="2400" dirty="0">
                <a:solidFill>
                  <a:srgbClr val="FFC000"/>
                </a:solidFill>
                <a:latin typeface="Times New Roman" panose="02020603050405020304"/>
                <a:cs typeface="Times New Roman" panose="02020603050405020304"/>
              </a:rPr>
              <a:t>the details of </a:t>
            </a:r>
            <a:r>
              <a:rPr sz="2400" spc="-5" dirty="0">
                <a:solidFill>
                  <a:srgbClr val="FFC000"/>
                </a:solidFill>
                <a:latin typeface="Times New Roman" panose="02020603050405020304"/>
                <a:cs typeface="Times New Roman" panose="02020603050405020304"/>
              </a:rPr>
              <a:t>employees </a:t>
            </a:r>
            <a:r>
              <a:rPr sz="2400" dirty="0">
                <a:solidFill>
                  <a:srgbClr val="FFC000"/>
                </a:solidFill>
                <a:latin typeface="Times New Roman" panose="02020603050405020304"/>
                <a:cs typeface="Times New Roman" panose="02020603050405020304"/>
              </a:rPr>
              <a:t>working in</a:t>
            </a:r>
            <a:r>
              <a:rPr sz="2400" spc="-140" dirty="0">
                <a:solidFill>
                  <a:srgbClr val="FFC000"/>
                </a:solidFill>
                <a:latin typeface="Times New Roman" panose="02020603050405020304"/>
                <a:cs typeface="Times New Roman" panose="02020603050405020304"/>
              </a:rPr>
              <a:t> </a:t>
            </a:r>
            <a:r>
              <a:rPr sz="2400" dirty="0">
                <a:solidFill>
                  <a:srgbClr val="FFC000"/>
                </a:solidFill>
                <a:latin typeface="Times New Roman" panose="02020603050405020304"/>
                <a:cs typeface="Times New Roman" panose="02020603050405020304"/>
              </a:rPr>
              <a:t>any  </a:t>
            </a:r>
            <a:r>
              <a:rPr sz="2400" spc="-5" dirty="0">
                <a:solidFill>
                  <a:srgbClr val="FFC000"/>
                </a:solidFill>
                <a:latin typeface="Times New Roman" panose="02020603050405020304"/>
                <a:cs typeface="Times New Roman" panose="02020603050405020304"/>
              </a:rPr>
              <a:t>organization.</a:t>
            </a:r>
            <a:endParaRPr sz="2400">
              <a:latin typeface="Times New Roman" panose="02020603050405020304"/>
              <a:cs typeface="Times New Roman" panose="02020603050405020304"/>
            </a:endParaRPr>
          </a:p>
          <a:p>
            <a:pPr indent="0">
              <a:lnSpc>
                <a:spcPct val="100000"/>
              </a:lnSpc>
              <a:spcBef>
                <a:spcPts val="5"/>
              </a:spcBef>
              <a:buClr>
                <a:srgbClr val="FFC000"/>
              </a:buClr>
              <a:buFont typeface="Wingdings" panose="05000000000000000000"/>
              <a:buNone/>
            </a:pPr>
            <a:endParaRPr sz="2500">
              <a:latin typeface="Times New Roman" panose="02020603050405020304"/>
              <a:cs typeface="Times New Roman" panose="02020603050405020304"/>
            </a:endParaRPr>
          </a:p>
          <a:p>
            <a:pPr marL="285115" indent="-272415">
              <a:lnSpc>
                <a:spcPct val="100000"/>
              </a:lnSpc>
              <a:buSzPct val="96000"/>
              <a:buFont typeface="Wingdings" panose="05000000000000000000"/>
              <a:buChar char=""/>
              <a:tabLst>
                <a:tab pos="285750" algn="l"/>
              </a:tabLst>
            </a:pPr>
            <a:r>
              <a:rPr sz="2400" dirty="0">
                <a:solidFill>
                  <a:srgbClr val="FFC000"/>
                </a:solidFill>
                <a:latin typeface="Times New Roman" panose="02020603050405020304"/>
                <a:cs typeface="Times New Roman" panose="02020603050405020304"/>
              </a:rPr>
              <a:t>It </a:t>
            </a:r>
            <a:r>
              <a:rPr sz="2400" spc="-5" dirty="0">
                <a:solidFill>
                  <a:srgbClr val="FFC000"/>
                </a:solidFill>
                <a:latin typeface="Times New Roman" panose="02020603050405020304"/>
                <a:cs typeface="Times New Roman" panose="02020603050405020304"/>
              </a:rPr>
              <a:t>maintains </a:t>
            </a:r>
            <a:r>
              <a:rPr sz="2400" dirty="0">
                <a:solidFill>
                  <a:srgbClr val="FFC000"/>
                </a:solidFill>
                <a:latin typeface="Times New Roman" panose="02020603050405020304"/>
                <a:cs typeface="Times New Roman" panose="02020603050405020304"/>
              </a:rPr>
              <a:t>the </a:t>
            </a:r>
            <a:r>
              <a:rPr sz="2400" spc="-5" dirty="0">
                <a:solidFill>
                  <a:srgbClr val="FFC000"/>
                </a:solidFill>
                <a:latin typeface="Times New Roman" panose="02020603050405020304"/>
                <a:cs typeface="Times New Roman" panose="02020603050405020304"/>
              </a:rPr>
              <a:t>information </a:t>
            </a:r>
            <a:r>
              <a:rPr sz="2400" dirty="0">
                <a:solidFill>
                  <a:srgbClr val="FFC000"/>
                </a:solidFill>
                <a:latin typeface="Times New Roman" panose="02020603050405020304"/>
                <a:cs typeface="Times New Roman" panose="02020603050405020304"/>
              </a:rPr>
              <a:t>about the personal and</a:t>
            </a:r>
            <a:r>
              <a:rPr sz="2400" spc="-70" dirty="0">
                <a:solidFill>
                  <a:srgbClr val="FFC000"/>
                </a:solidFill>
                <a:latin typeface="Times New Roman" panose="02020603050405020304"/>
                <a:cs typeface="Times New Roman" panose="02020603050405020304"/>
              </a:rPr>
              <a:t> </a:t>
            </a:r>
            <a:r>
              <a:rPr sz="2400" spc="-10" dirty="0">
                <a:solidFill>
                  <a:srgbClr val="FFC000"/>
                </a:solidFill>
                <a:latin typeface="Times New Roman" panose="02020603050405020304"/>
                <a:cs typeface="Times New Roman" panose="02020603050405020304"/>
              </a:rPr>
              <a:t>official</a:t>
            </a:r>
            <a:endParaRPr sz="2400">
              <a:latin typeface="Times New Roman" panose="02020603050405020304"/>
              <a:cs typeface="Times New Roman" panose="02020603050405020304"/>
            </a:endParaRPr>
          </a:p>
          <a:p>
            <a:pPr marL="12700">
              <a:lnSpc>
                <a:spcPct val="100000"/>
              </a:lnSpc>
              <a:spcBef>
                <a:spcPts val="5"/>
              </a:spcBef>
            </a:pPr>
            <a:r>
              <a:rPr sz="2400" dirty="0">
                <a:solidFill>
                  <a:srgbClr val="FFC000"/>
                </a:solidFill>
                <a:latin typeface="Times New Roman" panose="02020603050405020304"/>
                <a:cs typeface="Times New Roman" panose="02020603050405020304"/>
              </a:rPr>
              <a:t>details of the</a:t>
            </a:r>
            <a:r>
              <a:rPr sz="2400" spc="-50" dirty="0">
                <a:solidFill>
                  <a:srgbClr val="FFC000"/>
                </a:solidFill>
                <a:latin typeface="Times New Roman" panose="02020603050405020304"/>
                <a:cs typeface="Times New Roman" panose="02020603050405020304"/>
              </a:rPr>
              <a:t> </a:t>
            </a:r>
            <a:r>
              <a:rPr sz="2400" spc="-5" dirty="0">
                <a:solidFill>
                  <a:srgbClr val="FFC000"/>
                </a:solidFill>
                <a:latin typeface="Times New Roman" panose="02020603050405020304"/>
                <a:cs typeface="Times New Roman" panose="02020603050405020304"/>
              </a:rPr>
              <a:t>employees.</a:t>
            </a:r>
            <a:endParaRPr sz="24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5780"/>
            <a:ext cx="7772400" cy="1107440"/>
          </a:xfrm>
        </p:spPr>
        <p:txBody>
          <a:bodyPr/>
          <a:lstStyle/>
          <a:p>
            <a:r>
              <a:rPr lang="en-US"/>
              <a:t/>
            </a:r>
            <a:br>
              <a:rPr lang="en-US"/>
            </a:br>
            <a:r>
              <a:rPr lang="en-US" b="1"/>
              <a:t>SCOPE OF PROJECT</a:t>
            </a:r>
          </a:p>
        </p:txBody>
      </p:sp>
      <p:sp>
        <p:nvSpPr>
          <p:cNvPr id="3" name="Subtitle 2"/>
          <p:cNvSpPr>
            <a:spLocks noGrp="1"/>
          </p:cNvSpPr>
          <p:nvPr>
            <p:ph type="subTitle" idx="4"/>
          </p:nvPr>
        </p:nvSpPr>
        <p:spPr>
          <a:xfrm>
            <a:off x="523240" y="2755900"/>
            <a:ext cx="7068820" cy="3622040"/>
          </a:xfrm>
        </p:spPr>
        <p:txBody>
          <a:bodyPr wrap="square"/>
          <a:lstStyle/>
          <a:p>
            <a:pPr marL="285750" indent="-285750" algn="l">
              <a:lnSpc>
                <a:spcPct val="110000"/>
              </a:lnSpc>
              <a:buFont typeface="Wingdings" panose="05000000000000000000" charset="0"/>
              <a:buChar char="v"/>
            </a:pPr>
            <a:r>
              <a:rPr lang="en-US" sz="4000"/>
              <a:t>Better Scope in  Industries</a:t>
            </a:r>
          </a:p>
          <a:p>
            <a:pPr marL="285750" indent="-285750" algn="l">
              <a:lnSpc>
                <a:spcPct val="110000"/>
              </a:lnSpc>
              <a:buFont typeface="Wingdings" panose="05000000000000000000" charset="0"/>
              <a:buChar char="v"/>
            </a:pPr>
            <a:r>
              <a:rPr lang="en-US" sz="4000"/>
              <a:t>Any Organisation.</a:t>
            </a:r>
          </a:p>
          <a:p>
            <a:pPr marL="285750" indent="-285750" algn="l">
              <a:lnSpc>
                <a:spcPct val="110000"/>
              </a:lnSpc>
              <a:buFont typeface="Wingdings" panose="05000000000000000000" charset="0"/>
              <a:buChar char="v"/>
            </a:pPr>
            <a:r>
              <a:rPr lang="en-US" sz="4000"/>
              <a:t> Schools &amp; college also can use to maintain their employees</a:t>
            </a:r>
          </a:p>
          <a:p>
            <a:pPr marL="285750" indent="-285750" algn="l">
              <a:lnSpc>
                <a:spcPct val="110000"/>
              </a:lnSpc>
              <a:buFont typeface="Wingdings" panose="05000000000000000000" charset="0"/>
              <a:buChar char="v"/>
            </a:pPr>
            <a:endParaRPr lang="en-US"/>
          </a:p>
          <a:p>
            <a:pPr marL="285750" indent="-285750" algn="l">
              <a:lnSpc>
                <a:spcPct val="110000"/>
              </a:lnSpc>
              <a:buFont typeface="Wingdings" panose="05000000000000000000" charset="0"/>
              <a:buChar char="v"/>
            </a:pPr>
            <a:endParaRPr lang="en-US"/>
          </a:p>
          <a:p>
            <a:pPr marL="285750" indent="-285750" algn="l">
              <a:lnSpc>
                <a:spcPct val="110000"/>
              </a:lnSpc>
              <a:buFont typeface="Wingdings" panose="05000000000000000000" charset="0"/>
              <a:buChar char="v"/>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43583" y="731519"/>
            <a:ext cx="6682740" cy="71018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02080" y="890016"/>
            <a:ext cx="6365748" cy="39319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189732" y="1402080"/>
            <a:ext cx="2897123" cy="70866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348228" y="1560575"/>
            <a:ext cx="2580131" cy="391667"/>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612140" y="2440940"/>
            <a:ext cx="7757159" cy="3683635"/>
          </a:xfrm>
          <a:prstGeom prst="rect">
            <a:avLst/>
          </a:prstGeom>
        </p:spPr>
        <p:txBody>
          <a:bodyPr vert="horz" wrap="square" lIns="0" tIns="12700" rIns="0" bIns="0" rtlCol="0">
            <a:spAutoFit/>
          </a:bodyPr>
          <a:lstStyle/>
          <a:p>
            <a:pPr marL="12700" marR="31115">
              <a:lnSpc>
                <a:spcPct val="100000"/>
              </a:lnSpc>
              <a:spcBef>
                <a:spcPts val="100"/>
              </a:spcBef>
              <a:buFont typeface="Wingdings" panose="05000000000000000000"/>
              <a:buChar char=""/>
              <a:tabLst>
                <a:tab pos="354330" algn="l"/>
              </a:tabLst>
            </a:pPr>
            <a:r>
              <a:rPr sz="2400" dirty="0">
                <a:solidFill>
                  <a:srgbClr val="FFC000"/>
                </a:solidFill>
                <a:latin typeface="Times New Roman" panose="02020603050405020304"/>
                <a:cs typeface="Times New Roman" panose="02020603050405020304"/>
              </a:rPr>
              <a:t>This project </a:t>
            </a:r>
            <a:r>
              <a:rPr sz="2400" spc="-5" dirty="0">
                <a:solidFill>
                  <a:srgbClr val="FFC000"/>
                </a:solidFill>
                <a:latin typeface="Times New Roman" panose="02020603050405020304"/>
                <a:cs typeface="Times New Roman" panose="02020603050405020304"/>
              </a:rPr>
              <a:t>aims </a:t>
            </a:r>
            <a:r>
              <a:rPr sz="2400" dirty="0">
                <a:solidFill>
                  <a:srgbClr val="FFC000"/>
                </a:solidFill>
                <a:latin typeface="Times New Roman" panose="02020603050405020304"/>
                <a:cs typeface="Times New Roman" panose="02020603050405020304"/>
              </a:rPr>
              <a:t>to </a:t>
            </a:r>
            <a:r>
              <a:rPr sz="2400" spc="-5" dirty="0">
                <a:solidFill>
                  <a:srgbClr val="FFC000"/>
                </a:solidFill>
                <a:latin typeface="Times New Roman" panose="02020603050405020304"/>
                <a:cs typeface="Times New Roman" panose="02020603050405020304"/>
              </a:rPr>
              <a:t>simplify </a:t>
            </a:r>
            <a:r>
              <a:rPr sz="2400" dirty="0">
                <a:solidFill>
                  <a:srgbClr val="FFC000"/>
                </a:solidFill>
                <a:latin typeface="Times New Roman" panose="02020603050405020304"/>
                <a:cs typeface="Times New Roman" panose="02020603050405020304"/>
              </a:rPr>
              <a:t>the task of </a:t>
            </a:r>
            <a:r>
              <a:rPr sz="2400" spc="-5" dirty="0">
                <a:solidFill>
                  <a:srgbClr val="FFC000"/>
                </a:solidFill>
                <a:latin typeface="Times New Roman" panose="02020603050405020304"/>
                <a:cs typeface="Times New Roman" panose="02020603050405020304"/>
              </a:rPr>
              <a:t>maintaining</a:t>
            </a:r>
            <a:r>
              <a:rPr sz="2400" spc="-105" dirty="0">
                <a:solidFill>
                  <a:srgbClr val="FFC000"/>
                </a:solidFill>
                <a:latin typeface="Times New Roman" panose="02020603050405020304"/>
                <a:cs typeface="Times New Roman" panose="02020603050405020304"/>
              </a:rPr>
              <a:t> </a:t>
            </a:r>
            <a:r>
              <a:rPr sz="2400" dirty="0">
                <a:solidFill>
                  <a:srgbClr val="FFC000"/>
                </a:solidFill>
                <a:latin typeface="Times New Roman" panose="02020603050405020304"/>
                <a:cs typeface="Times New Roman" panose="02020603050405020304"/>
              </a:rPr>
              <a:t>records  of the </a:t>
            </a:r>
            <a:r>
              <a:rPr sz="2400" spc="-5" dirty="0">
                <a:solidFill>
                  <a:srgbClr val="FFC000"/>
                </a:solidFill>
                <a:latin typeface="Times New Roman" panose="02020603050405020304"/>
                <a:cs typeface="Times New Roman" panose="02020603050405020304"/>
              </a:rPr>
              <a:t>employees </a:t>
            </a:r>
            <a:r>
              <a:rPr sz="2400" dirty="0">
                <a:solidFill>
                  <a:srgbClr val="FFC000"/>
                </a:solidFill>
                <a:latin typeface="Times New Roman" panose="02020603050405020304"/>
                <a:cs typeface="Times New Roman" panose="02020603050405020304"/>
              </a:rPr>
              <a:t>of</a:t>
            </a:r>
            <a:r>
              <a:rPr sz="2400" spc="-25" dirty="0">
                <a:solidFill>
                  <a:srgbClr val="FFC000"/>
                </a:solidFill>
                <a:latin typeface="Times New Roman" panose="02020603050405020304"/>
                <a:cs typeface="Times New Roman" panose="02020603050405020304"/>
              </a:rPr>
              <a:t> Company.</a:t>
            </a:r>
            <a:endParaRPr sz="2400" dirty="0">
              <a:latin typeface="Times New Roman" panose="02020603050405020304"/>
              <a:cs typeface="Times New Roman" panose="02020603050405020304"/>
            </a:endParaRPr>
          </a:p>
          <a:p>
            <a:pPr>
              <a:lnSpc>
                <a:spcPct val="100000"/>
              </a:lnSpc>
              <a:spcBef>
                <a:spcPts val="5"/>
              </a:spcBef>
              <a:buClr>
                <a:srgbClr val="FFC000"/>
              </a:buClr>
              <a:buFont typeface="Wingdings" panose="05000000000000000000"/>
              <a:buChar char=""/>
            </a:pPr>
            <a:endParaRPr sz="2500" dirty="0">
              <a:latin typeface="Times New Roman" panose="02020603050405020304"/>
              <a:cs typeface="Times New Roman" panose="02020603050405020304"/>
            </a:endParaRPr>
          </a:p>
          <a:p>
            <a:pPr marL="12700" marR="527050">
              <a:lnSpc>
                <a:spcPct val="100000"/>
              </a:lnSpc>
              <a:buFont typeface="Wingdings" panose="05000000000000000000"/>
              <a:buChar char=""/>
              <a:tabLst>
                <a:tab pos="354330" algn="l"/>
              </a:tabLst>
            </a:pPr>
            <a:r>
              <a:rPr sz="2400" spc="-85" dirty="0">
                <a:solidFill>
                  <a:srgbClr val="FFC000"/>
                </a:solidFill>
                <a:latin typeface="Times New Roman" panose="02020603050405020304"/>
                <a:cs typeface="Times New Roman" panose="02020603050405020304"/>
              </a:rPr>
              <a:t>To </a:t>
            </a:r>
            <a:r>
              <a:rPr sz="2400" dirty="0">
                <a:solidFill>
                  <a:srgbClr val="FFC000"/>
                </a:solidFill>
                <a:latin typeface="Times New Roman" panose="02020603050405020304"/>
                <a:cs typeface="Times New Roman" panose="02020603050405020304"/>
              </a:rPr>
              <a:t>develop an </a:t>
            </a:r>
            <a:r>
              <a:rPr sz="2400" spc="-5" dirty="0">
                <a:solidFill>
                  <a:srgbClr val="FFC000"/>
                </a:solidFill>
                <a:latin typeface="Times New Roman" panose="02020603050405020304"/>
                <a:cs typeface="Times New Roman" panose="02020603050405020304"/>
              </a:rPr>
              <a:t>well-designed </a:t>
            </a:r>
            <a:r>
              <a:rPr sz="2400" dirty="0">
                <a:solidFill>
                  <a:srgbClr val="FFC000"/>
                </a:solidFill>
                <a:latin typeface="Times New Roman" panose="02020603050405020304"/>
                <a:cs typeface="Times New Roman" panose="02020603050405020304"/>
              </a:rPr>
              <a:t>database to store </a:t>
            </a:r>
            <a:r>
              <a:rPr sz="2400" spc="-5" dirty="0">
                <a:solidFill>
                  <a:srgbClr val="FFC000"/>
                </a:solidFill>
                <a:latin typeface="Times New Roman" panose="02020603050405020304"/>
                <a:cs typeface="Times New Roman" panose="02020603050405020304"/>
              </a:rPr>
              <a:t>employee  information</a:t>
            </a:r>
            <a:endParaRPr sz="2400" dirty="0">
              <a:latin typeface="Times New Roman" panose="02020603050405020304"/>
              <a:cs typeface="Times New Roman" panose="02020603050405020304"/>
            </a:endParaRPr>
          </a:p>
          <a:p>
            <a:pPr>
              <a:lnSpc>
                <a:spcPct val="100000"/>
              </a:lnSpc>
              <a:spcBef>
                <a:spcPts val="5"/>
              </a:spcBef>
              <a:buClr>
                <a:srgbClr val="FFC000"/>
              </a:buClr>
              <a:buFont typeface="Wingdings" panose="05000000000000000000"/>
              <a:buChar char=""/>
            </a:pPr>
            <a:endParaRPr sz="2500" dirty="0">
              <a:latin typeface="Times New Roman" panose="02020603050405020304"/>
              <a:cs typeface="Times New Roman" panose="02020603050405020304"/>
            </a:endParaRPr>
          </a:p>
          <a:p>
            <a:pPr marL="360045" indent="-347345">
              <a:lnSpc>
                <a:spcPct val="100000"/>
              </a:lnSpc>
              <a:buFont typeface="Wingdings" panose="05000000000000000000"/>
              <a:buChar char=""/>
              <a:tabLst>
                <a:tab pos="360680" algn="l"/>
              </a:tabLst>
            </a:pPr>
            <a:r>
              <a:rPr sz="2400" dirty="0">
                <a:solidFill>
                  <a:srgbClr val="FFC000"/>
                </a:solidFill>
                <a:latin typeface="Times New Roman" panose="02020603050405020304"/>
                <a:cs typeface="Times New Roman" panose="02020603050405020304"/>
              </a:rPr>
              <a:t>Provides full functional reports to </a:t>
            </a:r>
            <a:r>
              <a:rPr sz="2400" spc="-5" dirty="0">
                <a:solidFill>
                  <a:srgbClr val="FFC000"/>
                </a:solidFill>
                <a:latin typeface="Times New Roman" panose="02020603050405020304"/>
                <a:cs typeface="Times New Roman" panose="02020603050405020304"/>
              </a:rPr>
              <a:t>management </a:t>
            </a:r>
            <a:r>
              <a:rPr sz="2400" dirty="0">
                <a:solidFill>
                  <a:srgbClr val="FFC000"/>
                </a:solidFill>
                <a:latin typeface="Times New Roman" panose="02020603050405020304"/>
                <a:cs typeface="Times New Roman" panose="02020603050405020304"/>
              </a:rPr>
              <a:t>of</a:t>
            </a:r>
            <a:r>
              <a:rPr sz="2400" spc="-130" dirty="0">
                <a:solidFill>
                  <a:srgbClr val="FFC000"/>
                </a:solidFill>
                <a:latin typeface="Times New Roman" panose="02020603050405020304"/>
                <a:cs typeface="Times New Roman" panose="02020603050405020304"/>
              </a:rPr>
              <a:t> </a:t>
            </a:r>
            <a:r>
              <a:rPr sz="2400" spc="-25" dirty="0">
                <a:solidFill>
                  <a:srgbClr val="FFC000"/>
                </a:solidFill>
                <a:latin typeface="Times New Roman" panose="02020603050405020304"/>
                <a:cs typeface="Times New Roman" panose="02020603050405020304"/>
              </a:rPr>
              <a:t>Company.</a:t>
            </a:r>
            <a:endParaRPr sz="2400" dirty="0">
              <a:latin typeface="Times New Roman" panose="02020603050405020304"/>
              <a:cs typeface="Times New Roman" panose="02020603050405020304"/>
            </a:endParaRPr>
          </a:p>
          <a:p>
            <a:pPr>
              <a:lnSpc>
                <a:spcPct val="100000"/>
              </a:lnSpc>
              <a:spcBef>
                <a:spcPts val="10"/>
              </a:spcBef>
              <a:buClr>
                <a:srgbClr val="FFC000"/>
              </a:buClr>
              <a:buFont typeface="Wingdings" panose="05000000000000000000"/>
              <a:buChar char=""/>
            </a:pPr>
            <a:endParaRPr sz="2500" dirty="0">
              <a:latin typeface="Times New Roman" panose="02020603050405020304"/>
              <a:cs typeface="Times New Roman" panose="02020603050405020304"/>
            </a:endParaRPr>
          </a:p>
          <a:p>
            <a:pPr marL="12700" marR="220980">
              <a:lnSpc>
                <a:spcPct val="100000"/>
              </a:lnSpc>
              <a:buFont typeface="Wingdings" panose="05000000000000000000"/>
              <a:buChar char=""/>
              <a:tabLst>
                <a:tab pos="354330" algn="l"/>
              </a:tabLst>
            </a:pPr>
            <a:r>
              <a:rPr sz="2400" dirty="0">
                <a:solidFill>
                  <a:srgbClr val="FFC000"/>
                </a:solidFill>
                <a:latin typeface="Times New Roman" panose="02020603050405020304"/>
                <a:cs typeface="Times New Roman" panose="02020603050405020304"/>
              </a:rPr>
              <a:t>The objective of this project </a:t>
            </a:r>
            <a:r>
              <a:rPr sz="2400" spc="-5" dirty="0">
                <a:solidFill>
                  <a:srgbClr val="FFC000"/>
                </a:solidFill>
                <a:latin typeface="Times New Roman" panose="02020603050405020304"/>
                <a:cs typeface="Times New Roman" panose="02020603050405020304"/>
              </a:rPr>
              <a:t>is </a:t>
            </a:r>
            <a:r>
              <a:rPr sz="2400" dirty="0">
                <a:solidFill>
                  <a:srgbClr val="FFC000"/>
                </a:solidFill>
                <a:latin typeface="Times New Roman" panose="02020603050405020304"/>
                <a:cs typeface="Times New Roman" panose="02020603050405020304"/>
              </a:rPr>
              <a:t>to provide a</a:t>
            </a:r>
            <a:r>
              <a:rPr sz="2400" spc="-114" dirty="0">
                <a:solidFill>
                  <a:srgbClr val="FFC000"/>
                </a:solidFill>
                <a:latin typeface="Times New Roman" panose="02020603050405020304"/>
                <a:cs typeface="Times New Roman" panose="02020603050405020304"/>
              </a:rPr>
              <a:t> </a:t>
            </a:r>
            <a:r>
              <a:rPr sz="2400" dirty="0">
                <a:solidFill>
                  <a:srgbClr val="FFC000"/>
                </a:solidFill>
                <a:latin typeface="Times New Roman" panose="02020603050405020304"/>
                <a:cs typeface="Times New Roman" panose="02020603050405020304"/>
              </a:rPr>
              <a:t>comprehensive  approach towards the </a:t>
            </a:r>
            <a:r>
              <a:rPr sz="2400" spc="-5" dirty="0">
                <a:solidFill>
                  <a:srgbClr val="FFC000"/>
                </a:solidFill>
                <a:latin typeface="Times New Roman" panose="02020603050405020304"/>
                <a:cs typeface="Times New Roman" panose="02020603050405020304"/>
              </a:rPr>
              <a:t>management </a:t>
            </a:r>
            <a:r>
              <a:rPr sz="2400" dirty="0">
                <a:solidFill>
                  <a:srgbClr val="FFC000"/>
                </a:solidFill>
                <a:latin typeface="Times New Roman" panose="02020603050405020304"/>
                <a:cs typeface="Times New Roman" panose="02020603050405020304"/>
              </a:rPr>
              <a:t>of </a:t>
            </a:r>
            <a:r>
              <a:rPr sz="2400" spc="-5" dirty="0">
                <a:solidFill>
                  <a:srgbClr val="FFC000"/>
                </a:solidFill>
                <a:latin typeface="Times New Roman" panose="02020603050405020304"/>
                <a:cs typeface="Times New Roman" panose="02020603050405020304"/>
              </a:rPr>
              <a:t>employee</a:t>
            </a:r>
            <a:r>
              <a:rPr sz="2400" spc="-45" dirty="0">
                <a:solidFill>
                  <a:srgbClr val="FFC000"/>
                </a:solidFill>
                <a:latin typeface="Times New Roman" panose="02020603050405020304"/>
                <a:cs typeface="Times New Roman" panose="02020603050405020304"/>
              </a:rPr>
              <a:t> </a:t>
            </a:r>
            <a:r>
              <a:rPr sz="2400" spc="-5" dirty="0">
                <a:solidFill>
                  <a:srgbClr val="FFC000"/>
                </a:solidFill>
                <a:latin typeface="Times New Roman" panose="02020603050405020304"/>
                <a:cs typeface="Times New Roman" panose="02020603050405020304"/>
              </a:rPr>
              <a:t>information.</a:t>
            </a:r>
            <a:endParaRPr sz="2400" dirty="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5676" y="819911"/>
            <a:ext cx="8229600" cy="112471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88340" y="2718776"/>
            <a:ext cx="6525259" cy="1790064"/>
          </a:xfrm>
          <a:prstGeom prst="rect">
            <a:avLst/>
          </a:prstGeom>
        </p:spPr>
        <p:txBody>
          <a:bodyPr vert="horz" wrap="square" lIns="0" tIns="173990" rIns="0" bIns="0" rtlCol="0">
            <a:spAutoFit/>
          </a:bodyPr>
          <a:lstStyle/>
          <a:p>
            <a:pPr marL="299085" indent="-286385">
              <a:lnSpc>
                <a:spcPct val="100000"/>
              </a:lnSpc>
              <a:spcBef>
                <a:spcPts val="1370"/>
              </a:spcBef>
              <a:buClr>
                <a:srgbClr val="FFFFFF"/>
              </a:buClr>
              <a:buSzPct val="80000"/>
              <a:buFont typeface="Wingdings" panose="05000000000000000000"/>
              <a:buChar char=""/>
              <a:tabLst>
                <a:tab pos="299720" algn="l"/>
              </a:tabLst>
            </a:pPr>
            <a:r>
              <a:rPr sz="2800" spc="-5" dirty="0">
                <a:solidFill>
                  <a:srgbClr val="FFC000"/>
                </a:solidFill>
                <a:latin typeface="Times New Roman" panose="02020603050405020304"/>
                <a:cs typeface="Times New Roman" panose="02020603050405020304"/>
              </a:rPr>
              <a:t>The records are maintained in</a:t>
            </a:r>
            <a:r>
              <a:rPr sz="2800"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registers.</a:t>
            </a:r>
            <a:endParaRPr sz="2800">
              <a:latin typeface="Times New Roman" panose="02020603050405020304"/>
              <a:cs typeface="Times New Roman" panose="02020603050405020304"/>
            </a:endParaRPr>
          </a:p>
          <a:p>
            <a:pPr marL="299085" indent="-286385">
              <a:lnSpc>
                <a:spcPct val="100000"/>
              </a:lnSpc>
              <a:spcBef>
                <a:spcPts val="1270"/>
              </a:spcBef>
              <a:buClr>
                <a:srgbClr val="FFFFFF"/>
              </a:buClr>
              <a:buSzPct val="80000"/>
              <a:buFont typeface="Wingdings" panose="05000000000000000000"/>
              <a:buChar char=""/>
              <a:tabLst>
                <a:tab pos="299720" algn="l"/>
              </a:tabLst>
            </a:pPr>
            <a:r>
              <a:rPr sz="2800" spc="-35" dirty="0">
                <a:solidFill>
                  <a:srgbClr val="FFC000"/>
                </a:solidFill>
                <a:latin typeface="Times New Roman" panose="02020603050405020304"/>
                <a:cs typeface="Times New Roman" panose="02020603050405020304"/>
              </a:rPr>
              <a:t>Time </a:t>
            </a:r>
            <a:r>
              <a:rPr sz="2800" spc="-5" dirty="0">
                <a:solidFill>
                  <a:srgbClr val="FFC000"/>
                </a:solidFill>
                <a:latin typeface="Times New Roman" panose="02020603050405020304"/>
                <a:cs typeface="Times New Roman" panose="02020603050405020304"/>
              </a:rPr>
              <a:t>consuming</a:t>
            </a:r>
            <a:r>
              <a:rPr sz="2800" spc="30"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process.</a:t>
            </a:r>
            <a:endParaRPr sz="2800">
              <a:latin typeface="Times New Roman" panose="02020603050405020304"/>
              <a:cs typeface="Times New Roman" panose="02020603050405020304"/>
            </a:endParaRPr>
          </a:p>
          <a:p>
            <a:pPr marL="299085" indent="-286385">
              <a:lnSpc>
                <a:spcPct val="100000"/>
              </a:lnSpc>
              <a:spcBef>
                <a:spcPts val="1275"/>
              </a:spcBef>
              <a:buClr>
                <a:srgbClr val="FFFFFF"/>
              </a:buClr>
              <a:buSzPct val="80000"/>
              <a:buFont typeface="Wingdings" panose="05000000000000000000"/>
              <a:buChar char=""/>
              <a:tabLst>
                <a:tab pos="299720" algn="l"/>
              </a:tabLst>
            </a:pPr>
            <a:r>
              <a:rPr sz="2800" spc="-5" dirty="0">
                <a:solidFill>
                  <a:srgbClr val="FFC000"/>
                </a:solidFill>
                <a:latin typeface="Times New Roman" panose="02020603050405020304"/>
                <a:cs typeface="Times New Roman" panose="02020603050405020304"/>
              </a:rPr>
              <a:t>Complicated searching, editing &amp; updating.</a:t>
            </a:r>
            <a:endParaRPr sz="2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15468" y="655320"/>
            <a:ext cx="8510016" cy="140208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5676" y="783336"/>
            <a:ext cx="8229600" cy="1121664"/>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35940" y="2524359"/>
            <a:ext cx="7300595" cy="2733441"/>
          </a:xfrm>
          <a:prstGeom prst="rect">
            <a:avLst/>
          </a:prstGeom>
        </p:spPr>
        <p:txBody>
          <a:bodyPr vert="horz" wrap="square" lIns="0" tIns="12065" rIns="0" bIns="0" rtlCol="0">
            <a:spAutoFit/>
          </a:bodyPr>
          <a:lstStyle/>
          <a:p>
            <a:pPr marL="299085" marR="5080" indent="-286385">
              <a:lnSpc>
                <a:spcPct val="100000"/>
              </a:lnSpc>
              <a:spcBef>
                <a:spcPts val="95"/>
              </a:spcBef>
              <a:buClr>
                <a:srgbClr val="FFFFFF"/>
              </a:buClr>
              <a:buSzPct val="80000"/>
              <a:buFont typeface="Wingdings" panose="05000000000000000000"/>
              <a:buChar char=""/>
              <a:tabLst>
                <a:tab pos="299720" algn="l"/>
              </a:tabLst>
            </a:pPr>
            <a:r>
              <a:rPr sz="4400" spc="-5" dirty="0">
                <a:solidFill>
                  <a:srgbClr val="FFC000"/>
                </a:solidFill>
                <a:latin typeface="Times New Roman" panose="02020603050405020304"/>
                <a:cs typeface="Times New Roman" panose="02020603050405020304"/>
              </a:rPr>
              <a:t>Helps in maintaining </a:t>
            </a:r>
            <a:r>
              <a:rPr sz="4400" dirty="0">
                <a:solidFill>
                  <a:srgbClr val="FFC000"/>
                </a:solidFill>
                <a:latin typeface="Times New Roman" panose="02020603050405020304"/>
                <a:cs typeface="Times New Roman" panose="02020603050405020304"/>
              </a:rPr>
              <a:t>the </a:t>
            </a:r>
            <a:r>
              <a:rPr sz="4400" spc="-5" dirty="0">
                <a:solidFill>
                  <a:srgbClr val="FFC000"/>
                </a:solidFill>
                <a:latin typeface="Times New Roman" panose="02020603050405020304"/>
                <a:cs typeface="Times New Roman" panose="02020603050405020304"/>
              </a:rPr>
              <a:t>computerized employee  </a:t>
            </a:r>
            <a:r>
              <a:rPr sz="4400" spc="-5" dirty="0" smtClean="0">
                <a:solidFill>
                  <a:srgbClr val="FFC000"/>
                </a:solidFill>
                <a:latin typeface="Times New Roman" panose="02020603050405020304"/>
                <a:cs typeface="Times New Roman" panose="02020603050405020304"/>
              </a:rPr>
              <a:t>details.</a:t>
            </a:r>
            <a:endParaRPr lang="en-US" sz="4400" spc="-5" dirty="0" smtClean="0">
              <a:solidFill>
                <a:srgbClr val="FFC000"/>
              </a:solidFill>
              <a:latin typeface="Times New Roman" panose="02020603050405020304"/>
              <a:cs typeface="Times New Roman" panose="02020603050405020304"/>
            </a:endParaRPr>
          </a:p>
          <a:p>
            <a:pPr marL="12700" marR="5080">
              <a:lnSpc>
                <a:spcPct val="100000"/>
              </a:lnSpc>
              <a:spcBef>
                <a:spcPts val="95"/>
              </a:spcBef>
              <a:buClr>
                <a:srgbClr val="FFFFFF"/>
              </a:buClr>
              <a:buSzPct val="80000"/>
              <a:tabLst>
                <a:tab pos="299720" algn="l"/>
              </a:tabLst>
            </a:pPr>
            <a:r>
              <a:rPr lang="en-US" sz="4400" spc="-5" dirty="0">
                <a:solidFill>
                  <a:srgbClr val="FFC000"/>
                </a:solidFill>
                <a:latin typeface="Times New Roman" panose="02020603050405020304"/>
                <a:cs typeface="Times New Roman" panose="02020603050405020304"/>
              </a:rPr>
              <a:t> </a:t>
            </a:r>
            <a:endParaRPr sz="2800" dirty="0">
              <a:latin typeface="Times New Roman" panose="02020603050405020304"/>
              <a:cs typeface="Times New Roman" panose="02020603050405020304"/>
            </a:endParaRPr>
          </a:p>
        </p:txBody>
      </p:sp>
    </p:spTree>
    <p:extLst>
      <p:ext uri="{BB962C8B-B14F-4D97-AF65-F5344CB8AC3E}">
        <p14:creationId xmlns:p14="http://schemas.microsoft.com/office/powerpoint/2010/main" val="988656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82267" y="332231"/>
            <a:ext cx="6071615" cy="117652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22475" y="472440"/>
            <a:ext cx="5791200" cy="896112"/>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12140" y="1620977"/>
            <a:ext cx="7121525" cy="3867150"/>
          </a:xfrm>
          <a:prstGeom prst="rect">
            <a:avLst/>
          </a:prstGeom>
        </p:spPr>
        <p:txBody>
          <a:bodyPr vert="horz" wrap="square" lIns="0" tIns="12065" rIns="0" bIns="0" rtlCol="0">
            <a:spAutoFit/>
          </a:bodyPr>
          <a:lstStyle/>
          <a:p>
            <a:pPr marL="12700" marR="204470">
              <a:lnSpc>
                <a:spcPct val="100000"/>
              </a:lnSpc>
              <a:spcBef>
                <a:spcPts val="95"/>
              </a:spcBef>
              <a:buFont typeface="Wingdings" panose="05000000000000000000"/>
              <a:buChar char=""/>
              <a:tabLst>
                <a:tab pos="418465" algn="l"/>
              </a:tabLst>
            </a:pPr>
            <a:r>
              <a:rPr sz="2800" dirty="0">
                <a:solidFill>
                  <a:srgbClr val="FFC000"/>
                </a:solidFill>
                <a:latin typeface="Times New Roman" panose="02020603050405020304"/>
                <a:cs typeface="Times New Roman" panose="02020603050405020304"/>
              </a:rPr>
              <a:t>Provide </a:t>
            </a:r>
            <a:r>
              <a:rPr sz="2800" spc="-5" dirty="0">
                <a:solidFill>
                  <a:srgbClr val="FFC000"/>
                </a:solidFill>
                <a:latin typeface="Times New Roman" panose="02020603050405020304"/>
                <a:cs typeface="Times New Roman" panose="02020603050405020304"/>
              </a:rPr>
              <a:t>computerized system for maintaining  records.</a:t>
            </a:r>
            <a:endParaRPr sz="2800">
              <a:latin typeface="Times New Roman" panose="02020603050405020304"/>
              <a:cs typeface="Times New Roman" panose="02020603050405020304"/>
            </a:endParaRPr>
          </a:p>
          <a:p>
            <a:pPr marL="12700">
              <a:lnSpc>
                <a:spcPct val="100000"/>
              </a:lnSpc>
              <a:spcBef>
                <a:spcPts val="5"/>
              </a:spcBef>
              <a:buFont typeface="Wingdings" panose="05000000000000000000"/>
              <a:buChar char=""/>
              <a:tabLst>
                <a:tab pos="418465" algn="l"/>
              </a:tabLst>
            </a:pPr>
            <a:r>
              <a:rPr sz="2800" spc="-5" dirty="0">
                <a:solidFill>
                  <a:srgbClr val="FFC000"/>
                </a:solidFill>
                <a:latin typeface="Times New Roman" panose="02020603050405020304"/>
                <a:cs typeface="Times New Roman" panose="02020603050405020304"/>
              </a:rPr>
              <a:t>More </a:t>
            </a:r>
            <a:r>
              <a:rPr sz="2800" spc="-10" dirty="0">
                <a:solidFill>
                  <a:srgbClr val="FFC000"/>
                </a:solidFill>
                <a:latin typeface="Times New Roman" panose="02020603050405020304"/>
                <a:cs typeface="Times New Roman" panose="02020603050405020304"/>
              </a:rPr>
              <a:t>efficient </a:t>
            </a:r>
            <a:r>
              <a:rPr sz="2800" spc="-5" dirty="0">
                <a:solidFill>
                  <a:srgbClr val="FFC000"/>
                </a:solidFill>
                <a:latin typeface="Times New Roman" panose="02020603050405020304"/>
                <a:cs typeface="Times New Roman" panose="02020603050405020304"/>
              </a:rPr>
              <a:t>&amp;</a:t>
            </a:r>
            <a:r>
              <a:rPr sz="2800" spc="-10"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reliable.</a:t>
            </a:r>
            <a:endParaRPr sz="2800">
              <a:latin typeface="Times New Roman" panose="02020603050405020304"/>
              <a:cs typeface="Times New Roman" panose="02020603050405020304"/>
            </a:endParaRPr>
          </a:p>
          <a:p>
            <a:pPr marL="12700">
              <a:lnSpc>
                <a:spcPct val="100000"/>
              </a:lnSpc>
              <a:buFont typeface="Wingdings" panose="05000000000000000000"/>
              <a:buChar char=""/>
              <a:tabLst>
                <a:tab pos="418465" algn="l"/>
              </a:tabLst>
            </a:pPr>
            <a:r>
              <a:rPr sz="2800" spc="-5" dirty="0">
                <a:solidFill>
                  <a:srgbClr val="FFC000"/>
                </a:solidFill>
                <a:latin typeface="Times New Roman" panose="02020603050405020304"/>
                <a:cs typeface="Times New Roman" panose="02020603050405020304"/>
              </a:rPr>
              <a:t>Less </a:t>
            </a:r>
            <a:r>
              <a:rPr sz="2800" spc="-10" dirty="0">
                <a:solidFill>
                  <a:srgbClr val="FFC000"/>
                </a:solidFill>
                <a:latin typeface="Times New Roman" panose="02020603050405020304"/>
                <a:cs typeface="Times New Roman" panose="02020603050405020304"/>
              </a:rPr>
              <a:t>time </a:t>
            </a:r>
            <a:r>
              <a:rPr sz="2800" spc="-5" dirty="0">
                <a:solidFill>
                  <a:srgbClr val="FFC000"/>
                </a:solidFill>
                <a:latin typeface="Times New Roman" panose="02020603050405020304"/>
                <a:cs typeface="Times New Roman" panose="02020603050405020304"/>
              </a:rPr>
              <a:t>consuming and easy to</a:t>
            </a:r>
            <a:r>
              <a:rPr sz="2800"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use.</a:t>
            </a:r>
            <a:endParaRPr sz="2800">
              <a:latin typeface="Times New Roman" panose="02020603050405020304"/>
              <a:cs typeface="Times New Roman" panose="02020603050405020304"/>
            </a:endParaRPr>
          </a:p>
          <a:p>
            <a:pPr marL="12700">
              <a:lnSpc>
                <a:spcPct val="100000"/>
              </a:lnSpc>
              <a:buFont typeface="Wingdings" panose="05000000000000000000"/>
              <a:buChar char=""/>
              <a:tabLst>
                <a:tab pos="418465" algn="l"/>
              </a:tabLst>
            </a:pPr>
            <a:r>
              <a:rPr sz="2800" spc="-5" dirty="0">
                <a:solidFill>
                  <a:srgbClr val="FFC000"/>
                </a:solidFill>
                <a:latin typeface="Times New Roman" panose="02020603050405020304"/>
                <a:cs typeface="Times New Roman" panose="02020603050405020304"/>
              </a:rPr>
              <a:t>Huge </a:t>
            </a:r>
            <a:r>
              <a:rPr sz="2800" dirty="0">
                <a:solidFill>
                  <a:srgbClr val="FFC000"/>
                </a:solidFill>
                <a:latin typeface="Times New Roman" panose="02020603050405020304"/>
                <a:cs typeface="Times New Roman" panose="02020603050405020304"/>
              </a:rPr>
              <a:t>data storage </a:t>
            </a:r>
            <a:r>
              <a:rPr sz="2800" spc="-5" dirty="0">
                <a:solidFill>
                  <a:srgbClr val="FFC000"/>
                </a:solidFill>
                <a:latin typeface="Times New Roman" panose="02020603050405020304"/>
                <a:cs typeface="Times New Roman" panose="02020603050405020304"/>
              </a:rPr>
              <a:t>with less computer</a:t>
            </a:r>
            <a:r>
              <a:rPr sz="2800" spc="-50" dirty="0">
                <a:solidFill>
                  <a:srgbClr val="FFC000"/>
                </a:solidFill>
                <a:latin typeface="Times New Roman" panose="02020603050405020304"/>
                <a:cs typeface="Times New Roman" panose="02020603050405020304"/>
              </a:rPr>
              <a:t> </a:t>
            </a:r>
            <a:r>
              <a:rPr sz="2800" spc="-35" dirty="0">
                <a:solidFill>
                  <a:srgbClr val="FFC000"/>
                </a:solidFill>
                <a:latin typeface="Times New Roman" panose="02020603050405020304"/>
                <a:cs typeface="Times New Roman" panose="02020603050405020304"/>
              </a:rPr>
              <a:t>memory.</a:t>
            </a:r>
            <a:endParaRPr sz="2800">
              <a:latin typeface="Times New Roman" panose="02020603050405020304"/>
              <a:cs typeface="Times New Roman" panose="02020603050405020304"/>
            </a:endParaRPr>
          </a:p>
          <a:p>
            <a:pPr marL="12700" marR="5080">
              <a:lnSpc>
                <a:spcPct val="100000"/>
              </a:lnSpc>
              <a:buFont typeface="Wingdings" panose="05000000000000000000"/>
              <a:buChar char=""/>
              <a:tabLst>
                <a:tab pos="398780" algn="l"/>
                <a:tab pos="5372100" algn="l"/>
              </a:tabLst>
            </a:pPr>
            <a:r>
              <a:rPr sz="2800" spc="-215" dirty="0">
                <a:solidFill>
                  <a:srgbClr val="FFC000"/>
                </a:solidFill>
                <a:latin typeface="Times New Roman" panose="02020603050405020304"/>
                <a:cs typeface="Times New Roman" panose="02020603050405020304"/>
              </a:rPr>
              <a:t>A</a:t>
            </a:r>
            <a:r>
              <a:rPr sz="2800" spc="-5" dirty="0">
                <a:solidFill>
                  <a:srgbClr val="FFC000"/>
                </a:solidFill>
                <a:latin typeface="Times New Roman" panose="02020603050405020304"/>
                <a:cs typeface="Times New Roman" panose="02020603050405020304"/>
              </a:rPr>
              <a:t>v</a:t>
            </a:r>
            <a:r>
              <a:rPr sz="2800" dirty="0">
                <a:solidFill>
                  <a:srgbClr val="FFC000"/>
                </a:solidFill>
                <a:latin typeface="Times New Roman" panose="02020603050405020304"/>
                <a:cs typeface="Times New Roman" panose="02020603050405020304"/>
              </a:rPr>
              <a:t>o</a:t>
            </a:r>
            <a:r>
              <a:rPr sz="2800" spc="-5" dirty="0">
                <a:solidFill>
                  <a:srgbClr val="FFC000"/>
                </a:solidFill>
                <a:latin typeface="Times New Roman" panose="02020603050405020304"/>
                <a:cs typeface="Times New Roman" panose="02020603050405020304"/>
              </a:rPr>
              <a:t>id</a:t>
            </a:r>
            <a:r>
              <a:rPr sz="2800"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Hu</a:t>
            </a:r>
            <a:r>
              <a:rPr sz="2800" spc="-20" dirty="0">
                <a:solidFill>
                  <a:srgbClr val="FFC000"/>
                </a:solidFill>
                <a:latin typeface="Times New Roman" panose="02020603050405020304"/>
                <a:cs typeface="Times New Roman" panose="02020603050405020304"/>
              </a:rPr>
              <a:t>m</a:t>
            </a:r>
            <a:r>
              <a:rPr sz="2800" spc="-5" dirty="0">
                <a:solidFill>
                  <a:srgbClr val="FFC000"/>
                </a:solidFill>
                <a:latin typeface="Times New Roman" panose="02020603050405020304"/>
                <a:cs typeface="Times New Roman" panose="02020603050405020304"/>
              </a:rPr>
              <a:t>an</a:t>
            </a:r>
            <a:r>
              <a:rPr sz="2800" spc="15"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err</a:t>
            </a:r>
            <a:r>
              <a:rPr sz="2800" dirty="0">
                <a:solidFill>
                  <a:srgbClr val="FFC000"/>
                </a:solidFill>
                <a:latin typeface="Times New Roman" panose="02020603050405020304"/>
                <a:cs typeface="Times New Roman" panose="02020603050405020304"/>
              </a:rPr>
              <a:t>o</a:t>
            </a:r>
            <a:r>
              <a:rPr sz="2800" spc="-5" dirty="0">
                <a:solidFill>
                  <a:srgbClr val="FFC000"/>
                </a:solidFill>
                <a:latin typeface="Times New Roman" panose="02020603050405020304"/>
                <a:cs typeface="Times New Roman" panose="02020603050405020304"/>
              </a:rPr>
              <a:t>rs</a:t>
            </a:r>
            <a:r>
              <a:rPr sz="2800"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&amp;</a:t>
            </a:r>
            <a:r>
              <a:rPr sz="2800" spc="-10"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e</a:t>
            </a:r>
            <a:r>
              <a:rPr sz="2800" spc="-55" dirty="0">
                <a:solidFill>
                  <a:srgbClr val="FFC000"/>
                </a:solidFill>
                <a:latin typeface="Times New Roman" panose="02020603050405020304"/>
                <a:cs typeface="Times New Roman" panose="02020603050405020304"/>
              </a:rPr>
              <a:t>f</a:t>
            </a:r>
            <a:r>
              <a:rPr sz="2800" spc="-5" dirty="0">
                <a:solidFill>
                  <a:srgbClr val="FFC000"/>
                </a:solidFill>
                <a:latin typeface="Times New Roman" panose="02020603050405020304"/>
                <a:cs typeface="Times New Roman" panose="02020603050405020304"/>
              </a:rPr>
              <a:t>f</a:t>
            </a:r>
            <a:r>
              <a:rPr sz="2800" dirty="0">
                <a:solidFill>
                  <a:srgbClr val="FFC000"/>
                </a:solidFill>
                <a:latin typeface="Times New Roman" panose="02020603050405020304"/>
                <a:cs typeface="Times New Roman" panose="02020603050405020304"/>
              </a:rPr>
              <a:t>o</a:t>
            </a:r>
            <a:r>
              <a:rPr sz="2800" spc="-5" dirty="0">
                <a:solidFill>
                  <a:srgbClr val="FFC000"/>
                </a:solidFill>
                <a:latin typeface="Times New Roman" panose="02020603050405020304"/>
                <a:cs typeface="Times New Roman" panose="02020603050405020304"/>
              </a:rPr>
              <a:t>rts</a:t>
            </a:r>
            <a:r>
              <a:rPr sz="2800" spc="5"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for</a:t>
            </a:r>
            <a:r>
              <a:rPr sz="2800"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M</a:t>
            </a:r>
            <a:r>
              <a:rPr sz="2800" spc="-20" dirty="0">
                <a:solidFill>
                  <a:srgbClr val="FFC000"/>
                </a:solidFill>
                <a:latin typeface="Times New Roman" panose="02020603050405020304"/>
                <a:cs typeface="Times New Roman" panose="02020603050405020304"/>
              </a:rPr>
              <a:t>a</a:t>
            </a:r>
            <a:r>
              <a:rPr sz="2800" spc="-5" dirty="0">
                <a:solidFill>
                  <a:srgbClr val="FFC000"/>
                </a:solidFill>
                <a:latin typeface="Times New Roman" panose="02020603050405020304"/>
                <a:cs typeface="Times New Roman" panose="02020603050405020304"/>
              </a:rPr>
              <a:t>i</a:t>
            </a:r>
            <a:r>
              <a:rPr sz="2800" dirty="0">
                <a:solidFill>
                  <a:srgbClr val="FFC000"/>
                </a:solidFill>
                <a:latin typeface="Times New Roman" panose="02020603050405020304"/>
                <a:cs typeface="Times New Roman" panose="02020603050405020304"/>
              </a:rPr>
              <a:t>n</a:t>
            </a:r>
            <a:r>
              <a:rPr sz="2800" spc="-5" dirty="0">
                <a:solidFill>
                  <a:srgbClr val="FFC000"/>
                </a:solidFill>
                <a:latin typeface="Times New Roman" panose="02020603050405020304"/>
                <a:cs typeface="Times New Roman" panose="02020603050405020304"/>
              </a:rPr>
              <a:t>tain</a:t>
            </a:r>
            <a:r>
              <a:rPr sz="2800" dirty="0">
                <a:solidFill>
                  <a:srgbClr val="FFC000"/>
                </a:solidFill>
                <a:latin typeface="Times New Roman" panose="02020603050405020304"/>
                <a:cs typeface="Times New Roman" panose="02020603050405020304"/>
              </a:rPr>
              <a:t>i</a:t>
            </a:r>
            <a:r>
              <a:rPr sz="2800" spc="-5" dirty="0">
                <a:solidFill>
                  <a:srgbClr val="FFC000"/>
                </a:solidFill>
                <a:latin typeface="Times New Roman" panose="02020603050405020304"/>
                <a:cs typeface="Times New Roman" panose="02020603050405020304"/>
              </a:rPr>
              <a:t>ng  daily</a:t>
            </a:r>
            <a:r>
              <a:rPr sz="2800" spc="-15"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data.</a:t>
            </a:r>
            <a:endParaRPr sz="2800">
              <a:latin typeface="Times New Roman" panose="02020603050405020304"/>
              <a:cs typeface="Times New Roman" panose="02020603050405020304"/>
            </a:endParaRPr>
          </a:p>
          <a:p>
            <a:pPr marL="398145" indent="-385445">
              <a:lnSpc>
                <a:spcPct val="100000"/>
              </a:lnSpc>
              <a:buFont typeface="Wingdings" panose="05000000000000000000"/>
              <a:buChar char=""/>
              <a:tabLst>
                <a:tab pos="398780" algn="l"/>
              </a:tabLst>
            </a:pPr>
            <a:r>
              <a:rPr sz="2800" spc="-45" dirty="0">
                <a:solidFill>
                  <a:srgbClr val="FFC000"/>
                </a:solidFill>
                <a:latin typeface="Times New Roman" panose="02020603050405020304"/>
                <a:cs typeface="Times New Roman" panose="02020603050405020304"/>
              </a:rPr>
              <a:t>Avoid </a:t>
            </a:r>
            <a:r>
              <a:rPr sz="2800" spc="-10" dirty="0">
                <a:solidFill>
                  <a:srgbClr val="FFC000"/>
                </a:solidFill>
                <a:latin typeface="Times New Roman" panose="02020603050405020304"/>
                <a:cs typeface="Times New Roman" panose="02020603050405020304"/>
              </a:rPr>
              <a:t>Data</a:t>
            </a:r>
            <a:r>
              <a:rPr sz="2800" spc="35" dirty="0">
                <a:solidFill>
                  <a:srgbClr val="FFC000"/>
                </a:solidFill>
                <a:latin typeface="Times New Roman" panose="02020603050405020304"/>
                <a:cs typeface="Times New Roman" panose="02020603050405020304"/>
              </a:rPr>
              <a:t> </a:t>
            </a:r>
            <a:r>
              <a:rPr sz="2800" spc="-5" dirty="0">
                <a:solidFill>
                  <a:srgbClr val="FFC000"/>
                </a:solidFill>
                <a:latin typeface="Times New Roman" panose="02020603050405020304"/>
                <a:cs typeface="Times New Roman" panose="02020603050405020304"/>
              </a:rPr>
              <a:t>manipulations.</a:t>
            </a:r>
            <a:endParaRPr sz="2800">
              <a:latin typeface="Times New Roman" panose="02020603050405020304"/>
              <a:cs typeface="Times New Roman" panose="02020603050405020304"/>
            </a:endParaRPr>
          </a:p>
          <a:p>
            <a:pPr marL="329565" indent="-316865">
              <a:lnSpc>
                <a:spcPct val="100000"/>
              </a:lnSpc>
              <a:spcBef>
                <a:spcPts val="5"/>
              </a:spcBef>
              <a:buFont typeface="Wingdings" panose="05000000000000000000"/>
              <a:buChar char=""/>
              <a:tabLst>
                <a:tab pos="330200" algn="l"/>
              </a:tabLst>
            </a:pPr>
            <a:r>
              <a:rPr sz="2800" spc="-5" dirty="0">
                <a:solidFill>
                  <a:srgbClr val="FFC000"/>
                </a:solidFill>
                <a:latin typeface="Times New Roman" panose="02020603050405020304"/>
                <a:cs typeface="Times New Roman" panose="02020603050405020304"/>
              </a:rPr>
              <a:t>Also </a:t>
            </a:r>
            <a:r>
              <a:rPr sz="2800" dirty="0">
                <a:solidFill>
                  <a:srgbClr val="FFC000"/>
                </a:solidFill>
                <a:latin typeface="Times New Roman" panose="02020603050405020304"/>
                <a:cs typeface="Times New Roman" panose="02020603050405020304"/>
              </a:rPr>
              <a:t>avoids </a:t>
            </a:r>
            <a:r>
              <a:rPr sz="2800" spc="-5" dirty="0">
                <a:solidFill>
                  <a:srgbClr val="FFC000"/>
                </a:solidFill>
                <a:latin typeface="Times New Roman" panose="02020603050405020304"/>
                <a:cs typeface="Times New Roman" panose="02020603050405020304"/>
              </a:rPr>
              <a:t>Data inconsistency &amp;</a:t>
            </a:r>
            <a:r>
              <a:rPr sz="2800" spc="15" dirty="0">
                <a:solidFill>
                  <a:srgbClr val="FFC000"/>
                </a:solidFill>
                <a:latin typeface="Times New Roman" panose="02020603050405020304"/>
                <a:cs typeface="Times New Roman" panose="02020603050405020304"/>
              </a:rPr>
              <a:t> </a:t>
            </a:r>
            <a:r>
              <a:rPr sz="2800" spc="-20" dirty="0">
                <a:solidFill>
                  <a:srgbClr val="FFC000"/>
                </a:solidFill>
                <a:latin typeface="Times New Roman" panose="02020603050405020304"/>
                <a:cs typeface="Times New Roman" panose="02020603050405020304"/>
              </a:rPr>
              <a:t>redundancy.</a:t>
            </a:r>
            <a:endParaRPr sz="2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35939" y="76200"/>
            <a:ext cx="7300595" cy="6521657"/>
          </a:xfrm>
          <a:prstGeom prst="rect">
            <a:avLst/>
          </a:prstGeom>
        </p:spPr>
        <p:txBody>
          <a:bodyPr vert="horz" wrap="square" lIns="0" tIns="12065" rIns="0" bIns="0" rtlCol="0">
            <a:spAutoFit/>
          </a:bodyPr>
          <a:lstStyle/>
          <a:p>
            <a:pPr marL="299085" marR="5080" indent="-286385">
              <a:lnSpc>
                <a:spcPct val="100000"/>
              </a:lnSpc>
              <a:spcBef>
                <a:spcPts val="95"/>
              </a:spcBef>
              <a:buClr>
                <a:srgbClr val="FFFFFF"/>
              </a:buClr>
              <a:buSzPct val="80000"/>
              <a:buFont typeface="Wingdings" panose="05000000000000000000"/>
              <a:buChar char=""/>
              <a:tabLst>
                <a:tab pos="299720" algn="l"/>
              </a:tabLst>
            </a:pPr>
            <a:r>
              <a:rPr lang="en-US" sz="4000" spc="-5" dirty="0" smtClean="0">
                <a:solidFill>
                  <a:srgbClr val="FFC000"/>
                </a:solidFill>
                <a:latin typeface="Times New Roman" panose="02020603050405020304"/>
                <a:cs typeface="Times New Roman" panose="02020603050405020304"/>
              </a:rPr>
              <a:t>And </a:t>
            </a:r>
            <a:r>
              <a:rPr lang="en-US" sz="2700" spc="-5" dirty="0" smtClean="0">
                <a:solidFill>
                  <a:srgbClr val="FFC000"/>
                </a:solidFill>
                <a:latin typeface="Times New Roman" panose="02020603050405020304"/>
                <a:cs typeface="Times New Roman" panose="02020603050405020304"/>
              </a:rPr>
              <a:t>In this Project </a:t>
            </a:r>
            <a:r>
              <a:rPr lang="en-US" sz="2700" spc="-5" dirty="0">
                <a:solidFill>
                  <a:srgbClr val="FFC000"/>
                </a:solidFill>
                <a:latin typeface="Times New Roman" panose="02020603050405020304"/>
                <a:cs typeface="Times New Roman" panose="02020603050405020304"/>
              </a:rPr>
              <a:t>code I have used the concept of Classes and Objects to solve the problem. I have created a menu for the user which consists of 5 different </a:t>
            </a:r>
            <a:r>
              <a:rPr lang="en-US" sz="2700" spc="-5" dirty="0" smtClean="0">
                <a:solidFill>
                  <a:srgbClr val="FFC000"/>
                </a:solidFill>
                <a:latin typeface="Times New Roman" panose="02020603050405020304"/>
                <a:cs typeface="Times New Roman" panose="02020603050405020304"/>
              </a:rPr>
              <a:t>features</a:t>
            </a:r>
            <a:endParaRPr lang="en-US" sz="2700" spc="-5" dirty="0">
              <a:solidFill>
                <a:srgbClr val="FFC000"/>
              </a:solidFill>
              <a:latin typeface="Times New Roman" panose="02020603050405020304"/>
              <a:cs typeface="Times New Roman" panose="02020603050405020304"/>
            </a:endParaRPr>
          </a:p>
          <a:p>
            <a:pPr marL="12700" marR="5080">
              <a:lnSpc>
                <a:spcPct val="100000"/>
              </a:lnSpc>
              <a:spcBef>
                <a:spcPts val="95"/>
              </a:spcBef>
              <a:buClr>
                <a:srgbClr val="FFFFFF"/>
              </a:buClr>
              <a:buSzPct val="80000"/>
              <a:tabLst>
                <a:tab pos="299720" algn="l"/>
              </a:tabLst>
            </a:pPr>
            <a:r>
              <a:rPr lang="en-US" sz="2700" spc="-5" dirty="0" smtClean="0">
                <a:solidFill>
                  <a:srgbClr val="FFC000"/>
                </a:solidFill>
                <a:latin typeface="Times New Roman" panose="02020603050405020304"/>
                <a:cs typeface="Times New Roman" panose="02020603050405020304"/>
              </a:rPr>
              <a:t>      1</a:t>
            </a:r>
            <a:r>
              <a:rPr lang="en-US" sz="2700" spc="-5" dirty="0">
                <a:solidFill>
                  <a:srgbClr val="FFC000"/>
                </a:solidFill>
                <a:latin typeface="Times New Roman" panose="02020603050405020304"/>
                <a:cs typeface="Times New Roman" panose="02020603050405020304"/>
              </a:rPr>
              <a:t>.	To add an </a:t>
            </a:r>
            <a:r>
              <a:rPr lang="en-US" sz="2700" spc="-5" dirty="0" smtClean="0">
                <a:solidFill>
                  <a:srgbClr val="FFC000"/>
                </a:solidFill>
                <a:latin typeface="Times New Roman" panose="02020603050405020304"/>
                <a:cs typeface="Times New Roman" panose="02020603050405020304"/>
              </a:rPr>
              <a:t>employee</a:t>
            </a:r>
          </a:p>
          <a:p>
            <a:pPr marL="12700" marR="5080">
              <a:lnSpc>
                <a:spcPct val="100000"/>
              </a:lnSpc>
              <a:spcBef>
                <a:spcPts val="95"/>
              </a:spcBef>
              <a:buClr>
                <a:srgbClr val="FFFFFF"/>
              </a:buClr>
              <a:buSzPct val="80000"/>
              <a:tabLst>
                <a:tab pos="299720" algn="l"/>
              </a:tabLst>
            </a:pPr>
            <a:r>
              <a:rPr lang="en-US" sz="2700" spc="-5" dirty="0">
                <a:solidFill>
                  <a:srgbClr val="FFC000"/>
                </a:solidFill>
                <a:latin typeface="Times New Roman" panose="02020603050405020304"/>
                <a:cs typeface="Times New Roman" panose="02020603050405020304"/>
              </a:rPr>
              <a:t> </a:t>
            </a:r>
            <a:r>
              <a:rPr lang="en-US" sz="2700" spc="-5" dirty="0" smtClean="0">
                <a:solidFill>
                  <a:srgbClr val="FFC000"/>
                </a:solidFill>
                <a:latin typeface="Times New Roman" panose="02020603050405020304"/>
                <a:cs typeface="Times New Roman" panose="02020603050405020304"/>
              </a:rPr>
              <a:t>     2</a:t>
            </a:r>
            <a:r>
              <a:rPr lang="en-US" sz="2700" spc="-5" dirty="0">
                <a:solidFill>
                  <a:srgbClr val="FFC000"/>
                </a:solidFill>
                <a:latin typeface="Times New Roman" panose="02020603050405020304"/>
                <a:cs typeface="Times New Roman" panose="02020603050405020304"/>
              </a:rPr>
              <a:t>.	To view details of an employee</a:t>
            </a:r>
          </a:p>
          <a:p>
            <a:pPr marL="12700" marR="5080">
              <a:lnSpc>
                <a:spcPct val="100000"/>
              </a:lnSpc>
              <a:spcBef>
                <a:spcPts val="95"/>
              </a:spcBef>
              <a:buClr>
                <a:srgbClr val="FFFFFF"/>
              </a:buClr>
              <a:buSzPct val="80000"/>
              <a:tabLst>
                <a:tab pos="299720" algn="l"/>
              </a:tabLst>
            </a:pPr>
            <a:r>
              <a:rPr lang="en-US" sz="2700" spc="-5" dirty="0" smtClean="0">
                <a:solidFill>
                  <a:srgbClr val="FFC000"/>
                </a:solidFill>
                <a:latin typeface="Times New Roman" panose="02020603050405020304"/>
                <a:cs typeface="Times New Roman" panose="02020603050405020304"/>
              </a:rPr>
              <a:t>      3</a:t>
            </a:r>
            <a:r>
              <a:rPr lang="en-US" sz="2700" spc="-5" dirty="0">
                <a:solidFill>
                  <a:srgbClr val="FFC000"/>
                </a:solidFill>
                <a:latin typeface="Times New Roman" panose="02020603050405020304"/>
                <a:cs typeface="Times New Roman" panose="02020603050405020304"/>
              </a:rPr>
              <a:t>.	To remove an employee</a:t>
            </a:r>
          </a:p>
          <a:p>
            <a:pPr marL="12700" marR="5080">
              <a:lnSpc>
                <a:spcPct val="100000"/>
              </a:lnSpc>
              <a:spcBef>
                <a:spcPts val="95"/>
              </a:spcBef>
              <a:buClr>
                <a:srgbClr val="FFFFFF"/>
              </a:buClr>
              <a:buSzPct val="80000"/>
              <a:tabLst>
                <a:tab pos="299720" algn="l"/>
              </a:tabLst>
            </a:pPr>
            <a:r>
              <a:rPr lang="en-US" sz="2700" spc="-5" dirty="0" smtClean="0">
                <a:solidFill>
                  <a:srgbClr val="FFC000"/>
                </a:solidFill>
                <a:latin typeface="Times New Roman" panose="02020603050405020304"/>
                <a:cs typeface="Times New Roman" panose="02020603050405020304"/>
              </a:rPr>
              <a:t>      4</a:t>
            </a:r>
            <a:r>
              <a:rPr lang="en-US" sz="2700" spc="-5" dirty="0">
                <a:solidFill>
                  <a:srgbClr val="FFC000"/>
                </a:solidFill>
                <a:latin typeface="Times New Roman" panose="02020603050405020304"/>
                <a:cs typeface="Times New Roman" panose="02020603050405020304"/>
              </a:rPr>
              <a:t>.	To update info of an employee</a:t>
            </a:r>
          </a:p>
          <a:p>
            <a:pPr marL="12700" marR="5080">
              <a:lnSpc>
                <a:spcPct val="100000"/>
              </a:lnSpc>
              <a:spcBef>
                <a:spcPts val="95"/>
              </a:spcBef>
              <a:buClr>
                <a:srgbClr val="FFFFFF"/>
              </a:buClr>
              <a:buSzPct val="80000"/>
              <a:tabLst>
                <a:tab pos="299720" algn="l"/>
              </a:tabLst>
            </a:pPr>
            <a:r>
              <a:rPr lang="en-US" sz="2700" spc="-5" dirty="0" smtClean="0">
                <a:solidFill>
                  <a:srgbClr val="FFC000"/>
                </a:solidFill>
                <a:latin typeface="Times New Roman" panose="02020603050405020304"/>
                <a:cs typeface="Times New Roman" panose="02020603050405020304"/>
              </a:rPr>
              <a:t>      5</a:t>
            </a:r>
            <a:r>
              <a:rPr lang="en-US" sz="2700" spc="-5" dirty="0">
                <a:solidFill>
                  <a:srgbClr val="FFC000"/>
                </a:solidFill>
                <a:latin typeface="Times New Roman" panose="02020603050405020304"/>
                <a:cs typeface="Times New Roman" panose="02020603050405020304"/>
              </a:rPr>
              <a:t>.	To exit the Portal</a:t>
            </a:r>
            <a:r>
              <a:rPr lang="en-US" sz="2700" spc="-5" dirty="0" smtClean="0">
                <a:solidFill>
                  <a:srgbClr val="FFC000"/>
                </a:solidFill>
                <a:latin typeface="Times New Roman" panose="02020603050405020304"/>
                <a:cs typeface="Times New Roman" panose="02020603050405020304"/>
              </a:rPr>
              <a:t>.</a:t>
            </a:r>
          </a:p>
          <a:p>
            <a:pPr marL="12700" marR="5080">
              <a:lnSpc>
                <a:spcPct val="100000"/>
              </a:lnSpc>
              <a:spcBef>
                <a:spcPts val="95"/>
              </a:spcBef>
              <a:buClr>
                <a:srgbClr val="FFFFFF"/>
              </a:buClr>
              <a:buSzPct val="80000"/>
              <a:tabLst>
                <a:tab pos="299720" algn="l"/>
              </a:tabLst>
            </a:pPr>
            <a:r>
              <a:rPr lang="en-US" sz="2700" spc="-5" dirty="0" smtClean="0">
                <a:solidFill>
                  <a:srgbClr val="FFC000"/>
                </a:solidFill>
                <a:latin typeface="Times New Roman" panose="02020603050405020304"/>
                <a:cs typeface="Times New Roman" panose="02020603050405020304"/>
              </a:rPr>
              <a:t>For </a:t>
            </a:r>
            <a:r>
              <a:rPr lang="en-US" sz="2700" spc="-5" dirty="0">
                <a:solidFill>
                  <a:srgbClr val="FFC000"/>
                </a:solidFill>
                <a:latin typeface="Times New Roman" panose="02020603050405020304"/>
                <a:cs typeface="Times New Roman" panose="02020603050405020304"/>
              </a:rPr>
              <a:t>each of these features I have created a separate class to maintain the decorum of the code. Also I have use the concept of Switch Cases to automate the task and make it more useful and user friendly. User need to just enter the numbers as per given and it will perform the task</a:t>
            </a:r>
            <a:r>
              <a:rPr lang="en-US" sz="2700" spc="-5" dirty="0" smtClean="0">
                <a:solidFill>
                  <a:srgbClr val="FFC000"/>
                </a:solidFill>
                <a:latin typeface="Times New Roman" panose="02020603050405020304"/>
                <a:cs typeface="Times New Roman" panose="02020603050405020304"/>
              </a:rPr>
              <a:t>.</a:t>
            </a:r>
            <a:endParaRPr lang="en-US" sz="2700" spc="-5" dirty="0">
              <a:solidFill>
                <a:srgbClr val="FFC000"/>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85047" y="3895344"/>
            <a:ext cx="756285" cy="756285"/>
          </a:xfrm>
          <a:custGeom>
            <a:avLst/>
            <a:gdLst/>
            <a:ahLst/>
            <a:cxnLst/>
            <a:rect l="l" t="t" r="r" b="b"/>
            <a:pathLst>
              <a:path w="756284" h="756285">
                <a:moveTo>
                  <a:pt x="756284" y="0"/>
                </a:moveTo>
                <a:lnTo>
                  <a:pt x="0" y="756284"/>
                </a:lnTo>
              </a:path>
            </a:pathLst>
          </a:custGeom>
          <a:ln w="9144">
            <a:solidFill>
              <a:srgbClr val="FFFFFF"/>
            </a:solidFill>
          </a:ln>
        </p:spPr>
        <p:txBody>
          <a:bodyPr wrap="square" lIns="0" tIns="0" rIns="0" bIns="0" rtlCol="0"/>
          <a:lstStyle/>
          <a:p>
            <a:endParaRPr/>
          </a:p>
        </p:txBody>
      </p:sp>
      <p:sp>
        <p:nvSpPr>
          <p:cNvPr id="4" name="object 4"/>
          <p:cNvSpPr/>
          <p:nvPr/>
        </p:nvSpPr>
        <p:spPr>
          <a:xfrm>
            <a:off x="6670547" y="4082796"/>
            <a:ext cx="2470785" cy="2470785"/>
          </a:xfrm>
          <a:custGeom>
            <a:avLst/>
            <a:gdLst/>
            <a:ahLst/>
            <a:cxnLst/>
            <a:rect l="l" t="t" r="r" b="b"/>
            <a:pathLst>
              <a:path w="2470784" h="2470784">
                <a:moveTo>
                  <a:pt x="2470404" y="0"/>
                </a:moveTo>
                <a:lnTo>
                  <a:pt x="0" y="2470454"/>
                </a:lnTo>
              </a:path>
            </a:pathLst>
          </a:custGeom>
          <a:ln w="9144">
            <a:solidFill>
              <a:srgbClr val="FFFFFF"/>
            </a:solidFill>
          </a:ln>
        </p:spPr>
        <p:txBody>
          <a:bodyPr wrap="square" lIns="0" tIns="0" rIns="0" bIns="0" rtlCol="0"/>
          <a:lstStyle/>
          <a:p>
            <a:endParaRPr/>
          </a:p>
        </p:txBody>
      </p:sp>
      <p:sp>
        <p:nvSpPr>
          <p:cNvPr id="5" name="object 5"/>
          <p:cNvSpPr/>
          <p:nvPr/>
        </p:nvSpPr>
        <p:spPr>
          <a:xfrm>
            <a:off x="7569707" y="4160520"/>
            <a:ext cx="1571625" cy="1571625"/>
          </a:xfrm>
          <a:custGeom>
            <a:avLst/>
            <a:gdLst/>
            <a:ahLst/>
            <a:cxnLst/>
            <a:rect l="l" t="t" r="r" b="b"/>
            <a:pathLst>
              <a:path w="1571625" h="1571625">
                <a:moveTo>
                  <a:pt x="1571244" y="0"/>
                </a:moveTo>
                <a:lnTo>
                  <a:pt x="0" y="1571269"/>
                </a:lnTo>
              </a:path>
            </a:pathLst>
          </a:custGeom>
          <a:ln w="9144">
            <a:solidFill>
              <a:srgbClr val="FFFFFF"/>
            </a:solidFill>
          </a:ln>
        </p:spPr>
        <p:txBody>
          <a:bodyPr wrap="square" lIns="0" tIns="0" rIns="0" bIns="0" rtlCol="0"/>
          <a:lstStyle/>
          <a:p>
            <a:endParaRPr/>
          </a:p>
        </p:txBody>
      </p:sp>
      <p:sp>
        <p:nvSpPr>
          <p:cNvPr id="6" name="object 6"/>
          <p:cNvSpPr/>
          <p:nvPr/>
        </p:nvSpPr>
        <p:spPr>
          <a:xfrm>
            <a:off x="7695438" y="4039361"/>
            <a:ext cx="1441450" cy="1441450"/>
          </a:xfrm>
          <a:custGeom>
            <a:avLst/>
            <a:gdLst/>
            <a:ahLst/>
            <a:cxnLst/>
            <a:rect l="l" t="t" r="r" b="b"/>
            <a:pathLst>
              <a:path w="1441450" h="1441450">
                <a:moveTo>
                  <a:pt x="1441322" y="0"/>
                </a:moveTo>
                <a:lnTo>
                  <a:pt x="0" y="1441323"/>
                </a:lnTo>
              </a:path>
            </a:pathLst>
          </a:custGeom>
          <a:ln w="28956">
            <a:solidFill>
              <a:srgbClr val="FFFFFF"/>
            </a:solidFill>
          </a:ln>
        </p:spPr>
        <p:txBody>
          <a:bodyPr wrap="square" lIns="0" tIns="0" rIns="0" bIns="0" rtlCol="0"/>
          <a:lstStyle/>
          <a:p>
            <a:endParaRPr/>
          </a:p>
        </p:txBody>
      </p:sp>
      <p:sp>
        <p:nvSpPr>
          <p:cNvPr id="7" name="object 7"/>
          <p:cNvSpPr/>
          <p:nvPr/>
        </p:nvSpPr>
        <p:spPr>
          <a:xfrm>
            <a:off x="8090154" y="4496561"/>
            <a:ext cx="1047750" cy="1047750"/>
          </a:xfrm>
          <a:custGeom>
            <a:avLst/>
            <a:gdLst/>
            <a:ahLst/>
            <a:cxnLst/>
            <a:rect l="l" t="t" r="r" b="b"/>
            <a:pathLst>
              <a:path w="1047750" h="1047750">
                <a:moveTo>
                  <a:pt x="1047242" y="0"/>
                </a:moveTo>
                <a:lnTo>
                  <a:pt x="0" y="1047241"/>
                </a:lnTo>
              </a:path>
            </a:pathLst>
          </a:custGeom>
          <a:ln w="28956">
            <a:solidFill>
              <a:srgbClr val="FFFFFF"/>
            </a:solidFill>
          </a:ln>
        </p:spPr>
        <p:txBody>
          <a:bodyPr wrap="square" lIns="0" tIns="0" rIns="0" bIns="0" rtlCol="0"/>
          <a:lstStyle/>
          <a:p>
            <a:endParaRPr/>
          </a:p>
        </p:txBody>
      </p:sp>
      <p:sp>
        <p:nvSpPr>
          <p:cNvPr id="8" name="object 8"/>
          <p:cNvSpPr/>
          <p:nvPr/>
        </p:nvSpPr>
        <p:spPr>
          <a:xfrm>
            <a:off x="0" y="0"/>
            <a:ext cx="9144000" cy="6857998"/>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367152" y="2885948"/>
            <a:ext cx="4409440" cy="1031240"/>
          </a:xfrm>
          <a:prstGeom prst="rect">
            <a:avLst/>
          </a:prstGeom>
        </p:spPr>
        <p:txBody>
          <a:bodyPr vert="horz" wrap="square" lIns="0" tIns="12700" rIns="0" bIns="0" rtlCol="0">
            <a:spAutoFit/>
          </a:bodyPr>
          <a:lstStyle/>
          <a:p>
            <a:pPr marL="12700">
              <a:lnSpc>
                <a:spcPct val="100000"/>
              </a:lnSpc>
              <a:spcBef>
                <a:spcPts val="100"/>
              </a:spcBef>
            </a:pPr>
            <a:endParaRPr sz="6600" dirty="0">
              <a:latin typeface="Arial" panose="020B0604020202020204"/>
              <a:cs typeface="Arial" panose="020B0604020202020204"/>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10950"/>
            <a:ext cx="9144000" cy="4836099"/>
          </a:xfrm>
          <a:prstGeom prst="rect">
            <a:avLst/>
          </a:prstGeom>
        </p:spPr>
      </p:pic>
      <p:sp>
        <p:nvSpPr>
          <p:cNvPr id="11" name="object 9"/>
          <p:cNvSpPr txBox="1">
            <a:spLocks/>
          </p:cNvSpPr>
          <p:nvPr/>
        </p:nvSpPr>
        <p:spPr>
          <a:xfrm>
            <a:off x="0" y="186402"/>
            <a:ext cx="4409440" cy="689932"/>
          </a:xfrm>
          <a:prstGeom prst="rect">
            <a:avLst/>
          </a:prstGeom>
          <a:noFill/>
          <a:ln w="9525">
            <a:noFill/>
          </a:ln>
        </p:spPr>
        <p:txBody>
          <a:bodyPr vert="horz" wrap="square" lIns="0" tIns="12700" rIns="0" bIns="0" rtlCol="0" anchor="ctr">
            <a:spAutoFit/>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marL="12700">
              <a:spcBef>
                <a:spcPts val="100"/>
              </a:spcBef>
            </a:pPr>
            <a:r>
              <a:rPr lang="en-US" sz="4400" spc="-5" dirty="0" smtClean="0">
                <a:solidFill>
                  <a:srgbClr val="FFFFFF"/>
                </a:solidFill>
                <a:latin typeface="Arial" panose="020B0604020202020204"/>
                <a:cs typeface="Arial" panose="020B0604020202020204"/>
              </a:rPr>
              <a:t>Output :-</a:t>
            </a:r>
            <a:endParaRPr lang="en-US" sz="4400" dirty="0">
              <a:latin typeface="Arial" panose="020B0604020202020204"/>
              <a:cs typeface="Arial" panose="020B0604020202020204"/>
            </a:endParaRPr>
          </a:p>
        </p:txBody>
      </p:sp>
    </p:spTree>
    <p:extLst>
      <p:ext uri="{BB962C8B-B14F-4D97-AF65-F5344CB8AC3E}">
        <p14:creationId xmlns:p14="http://schemas.microsoft.com/office/powerpoint/2010/main" val="236465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218</Words>
  <Application>Microsoft Office PowerPoint</Application>
  <PresentationFormat>On-screen Show (4:3)</PresentationFormat>
  <Paragraphs>40</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Business Cooperate</vt:lpstr>
      <vt:lpstr>Green Color</vt:lpstr>
      <vt:lpstr>Project  Name  :- Employees Management  System</vt:lpstr>
      <vt:lpstr>PowerPoint Presentation</vt:lpstr>
      <vt:lpstr> SCOPE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managment system (EMS)</dc:title>
  <dc:creator>dell</dc:creator>
  <cp:lastModifiedBy>dell</cp:lastModifiedBy>
  <cp:revision>14</cp:revision>
  <dcterms:created xsi:type="dcterms:W3CDTF">2019-04-24T07:08:12Z</dcterms:created>
  <dcterms:modified xsi:type="dcterms:W3CDTF">2023-01-01T20:51:00Z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2016-06-09T00:00:00Z</vt:filetime>
  </property>
  <property fmtid="{D5CDD505-2E9C-101B-9397-08002B2CF9AE}" pid="3" name="Creator">
    <vt:lpwstr>Microsoft® PowerPoint® 2013</vt:lpwstr>
  </property>
  <property fmtid="{D5CDD505-2E9C-101B-9397-08002B2CF9AE}" pid="4" name="LastSaved">
    <vt:filetime>2019-04-24T00:00:00Z</vt:filetime>
  </property>
  <property fmtid="{D5CDD505-2E9C-101B-9397-08002B2CF9AE}" pid="5" name="KSOProductBuildVer">
    <vt:lpwstr>1033-11.2.0.8321</vt:lpwstr>
  </property>
</Properties>
</file>