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43" r:id="rId2"/>
    <p:sldId id="256" r:id="rId3"/>
    <p:sldId id="257" r:id="rId4"/>
    <p:sldId id="258" r:id="rId5"/>
    <p:sldId id="259" r:id="rId6"/>
    <p:sldId id="261" r:id="rId7"/>
    <p:sldId id="260" r:id="rId8"/>
    <p:sldId id="446" r:id="rId9"/>
    <p:sldId id="263" r:id="rId10"/>
    <p:sldId id="445" r:id="rId11"/>
    <p:sldId id="264" r:id="rId12"/>
    <p:sldId id="265" r:id="rId13"/>
    <p:sldId id="266" r:id="rId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99271" y="5944913"/>
            <a:ext cx="4897755" cy="913130"/>
          </a:xfrm>
          <a:custGeom>
            <a:avLst/>
            <a:gdLst/>
            <a:ahLst/>
            <a:cxnLst/>
            <a:rect l="l" t="t" r="r" b="b"/>
            <a:pathLst>
              <a:path w="4897755" h="913129">
                <a:moveTo>
                  <a:pt x="85739" y="21364"/>
                </a:moveTo>
                <a:lnTo>
                  <a:pt x="0" y="5474"/>
                </a:lnTo>
                <a:lnTo>
                  <a:pt x="659" y="0"/>
                </a:lnTo>
                <a:lnTo>
                  <a:pt x="85739" y="21364"/>
                </a:lnTo>
                <a:close/>
              </a:path>
              <a:path w="4897755" h="913129">
                <a:moveTo>
                  <a:pt x="4897447" y="913072"/>
                </a:moveTo>
                <a:lnTo>
                  <a:pt x="3636810" y="913072"/>
                </a:lnTo>
                <a:lnTo>
                  <a:pt x="85739" y="21364"/>
                </a:lnTo>
                <a:lnTo>
                  <a:pt x="4897447" y="913072"/>
                </a:lnTo>
                <a:close/>
              </a:path>
            </a:pathLst>
          </a:custGeom>
          <a:solidFill>
            <a:srgbClr val="9CCADB">
              <a:alpha val="39999"/>
            </a:srgbClr>
          </a:solidFill>
        </p:spPr>
        <p:txBody>
          <a:bodyPr wrap="square" lIns="0" tIns="0" rIns="0" bIns="0" rtlCol="0"/>
          <a:lstStyle/>
          <a:p>
            <a:endParaRPr/>
          </a:p>
        </p:txBody>
      </p:sp>
      <p:sp>
        <p:nvSpPr>
          <p:cNvPr id="17" name="bg object 17"/>
          <p:cNvSpPr/>
          <p:nvPr/>
        </p:nvSpPr>
        <p:spPr>
          <a:xfrm>
            <a:off x="485714" y="5938988"/>
            <a:ext cx="3652520" cy="919480"/>
          </a:xfrm>
          <a:custGeom>
            <a:avLst/>
            <a:gdLst/>
            <a:ahLst/>
            <a:cxnLst/>
            <a:rect l="l" t="t" r="r" b="b"/>
            <a:pathLst>
              <a:path w="3652520" h="919479">
                <a:moveTo>
                  <a:pt x="3651905" y="918997"/>
                </a:moveTo>
                <a:lnTo>
                  <a:pt x="2868905" y="918997"/>
                </a:lnTo>
                <a:lnTo>
                  <a:pt x="7922" y="6349"/>
                </a:lnTo>
                <a:lnTo>
                  <a:pt x="0" y="0"/>
                </a:lnTo>
                <a:lnTo>
                  <a:pt x="3651905" y="918997"/>
                </a:lnTo>
                <a:close/>
              </a:path>
            </a:pathLst>
          </a:custGeom>
          <a:solidFill>
            <a:srgbClr val="000000"/>
          </a:solidFill>
        </p:spPr>
        <p:txBody>
          <a:bodyPr wrap="square" lIns="0" tIns="0" rIns="0" bIns="0" rtlCol="0"/>
          <a:lstStyle/>
          <a:p>
            <a:endParaRPr/>
          </a:p>
        </p:txBody>
      </p:sp>
      <p:sp>
        <p:nvSpPr>
          <p:cNvPr id="18" name="bg object 18"/>
          <p:cNvSpPr/>
          <p:nvPr/>
        </p:nvSpPr>
        <p:spPr>
          <a:xfrm>
            <a:off x="0" y="5793157"/>
            <a:ext cx="3351814" cy="1064828"/>
          </a:xfrm>
          <a:prstGeom prst="rect">
            <a:avLst/>
          </a:prstGeom>
          <a:blipFill>
            <a:blip r:embed="rId2" cstate="print"/>
            <a:stretch>
              <a:fillRect/>
            </a:stretch>
          </a:blipFill>
        </p:spPr>
        <p:txBody>
          <a:bodyPr wrap="square" lIns="0" tIns="0" rIns="0" bIns="0" rtlCol="0"/>
          <a:lstStyle/>
          <a:p>
            <a:endParaRPr/>
          </a:p>
        </p:txBody>
      </p:sp>
      <p:sp>
        <p:nvSpPr>
          <p:cNvPr id="19" name="bg object 19"/>
          <p:cNvSpPr/>
          <p:nvPr/>
        </p:nvSpPr>
        <p:spPr>
          <a:xfrm>
            <a:off x="0" y="5790679"/>
            <a:ext cx="3352165" cy="1067435"/>
          </a:xfrm>
          <a:custGeom>
            <a:avLst/>
            <a:gdLst/>
            <a:ahLst/>
            <a:cxnLst/>
            <a:rect l="l" t="t" r="r" b="b"/>
            <a:pathLst>
              <a:path w="3352165" h="1067434">
                <a:moveTo>
                  <a:pt x="0" y="0"/>
                </a:moveTo>
                <a:lnTo>
                  <a:pt x="3351907" y="1067306"/>
                </a:lnTo>
              </a:path>
            </a:pathLst>
          </a:custGeom>
          <a:ln w="12049">
            <a:solidFill>
              <a:srgbClr val="93C4D8"/>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600" b="1" i="0">
                <a:solidFill>
                  <a:srgbClr val="00AFEF"/>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rgbClr val="00AFEF"/>
                </a:solidFill>
                <a:latin typeface="Carlito"/>
                <a:cs typeface="Carli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rgbClr val="00AFEF"/>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73A648-9104-401A-AE18-87DDD83B648B}" type="datetimeFigureOut">
              <a:rPr lang="en-US" smtClean="0"/>
              <a:pPr/>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E992F-E195-4955-B827-AFEECE53F492}" type="slidenum">
              <a:rPr lang="en-US" smtClean="0"/>
              <a:pPr/>
              <a:t>‹#›</a:t>
            </a:fld>
            <a:endParaRPr lang="en-US"/>
          </a:p>
        </p:txBody>
      </p:sp>
    </p:spTree>
    <p:extLst>
      <p:ext uri="{BB962C8B-B14F-4D97-AF65-F5344CB8AC3E}">
        <p14:creationId xmlns:p14="http://schemas.microsoft.com/office/powerpoint/2010/main" val="133425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99271" y="5944913"/>
            <a:ext cx="4897755" cy="913130"/>
          </a:xfrm>
          <a:custGeom>
            <a:avLst/>
            <a:gdLst/>
            <a:ahLst/>
            <a:cxnLst/>
            <a:rect l="l" t="t" r="r" b="b"/>
            <a:pathLst>
              <a:path w="4897755" h="913129">
                <a:moveTo>
                  <a:pt x="85739" y="21364"/>
                </a:moveTo>
                <a:lnTo>
                  <a:pt x="0" y="5474"/>
                </a:lnTo>
                <a:lnTo>
                  <a:pt x="659" y="0"/>
                </a:lnTo>
                <a:lnTo>
                  <a:pt x="85739" y="21364"/>
                </a:lnTo>
                <a:close/>
              </a:path>
              <a:path w="4897755" h="913129">
                <a:moveTo>
                  <a:pt x="4897447" y="913072"/>
                </a:moveTo>
                <a:lnTo>
                  <a:pt x="3636810" y="913072"/>
                </a:lnTo>
                <a:lnTo>
                  <a:pt x="85739" y="21364"/>
                </a:lnTo>
                <a:lnTo>
                  <a:pt x="4897447" y="913072"/>
                </a:lnTo>
                <a:close/>
              </a:path>
            </a:pathLst>
          </a:custGeom>
          <a:solidFill>
            <a:srgbClr val="9CCADB">
              <a:alpha val="39999"/>
            </a:srgbClr>
          </a:solidFill>
        </p:spPr>
        <p:txBody>
          <a:bodyPr wrap="square" lIns="0" tIns="0" rIns="0" bIns="0" rtlCol="0"/>
          <a:lstStyle/>
          <a:p>
            <a:endParaRPr/>
          </a:p>
        </p:txBody>
      </p:sp>
      <p:sp>
        <p:nvSpPr>
          <p:cNvPr id="17" name="bg object 17"/>
          <p:cNvSpPr/>
          <p:nvPr/>
        </p:nvSpPr>
        <p:spPr>
          <a:xfrm>
            <a:off x="485714" y="5938988"/>
            <a:ext cx="3652520" cy="919480"/>
          </a:xfrm>
          <a:custGeom>
            <a:avLst/>
            <a:gdLst/>
            <a:ahLst/>
            <a:cxnLst/>
            <a:rect l="l" t="t" r="r" b="b"/>
            <a:pathLst>
              <a:path w="3652520" h="919479">
                <a:moveTo>
                  <a:pt x="3651905" y="918997"/>
                </a:moveTo>
                <a:lnTo>
                  <a:pt x="2868905" y="918997"/>
                </a:lnTo>
                <a:lnTo>
                  <a:pt x="7922" y="6349"/>
                </a:lnTo>
                <a:lnTo>
                  <a:pt x="0" y="0"/>
                </a:lnTo>
                <a:lnTo>
                  <a:pt x="3651905" y="918997"/>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2413001" y="2529831"/>
            <a:ext cx="4317996" cy="1031239"/>
          </a:xfrm>
          <a:prstGeom prst="rect">
            <a:avLst/>
          </a:prstGeom>
        </p:spPr>
        <p:txBody>
          <a:bodyPr wrap="square" lIns="0" tIns="0" rIns="0" bIns="0">
            <a:spAutoFit/>
          </a:bodyPr>
          <a:lstStyle>
            <a:lvl1pPr>
              <a:defRPr sz="6600" b="1" i="0">
                <a:solidFill>
                  <a:srgbClr val="00AFEF"/>
                </a:solidFill>
                <a:latin typeface="Carlito"/>
                <a:cs typeface="Carlito"/>
              </a:defRPr>
            </a:lvl1pPr>
          </a:lstStyle>
          <a:p>
            <a:endParaRPr/>
          </a:p>
        </p:txBody>
      </p:sp>
      <p:sp>
        <p:nvSpPr>
          <p:cNvPr id="3" name="Holder 3"/>
          <p:cNvSpPr>
            <a:spLocks noGrp="1"/>
          </p:cNvSpPr>
          <p:nvPr>
            <p:ph type="body" idx="1"/>
          </p:nvPr>
        </p:nvSpPr>
        <p:spPr>
          <a:xfrm>
            <a:off x="615814" y="1441701"/>
            <a:ext cx="7912371" cy="432308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6/3/2022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eg" /><Relationship Id="rId1" Type="http://schemas.openxmlformats.org/officeDocument/2006/relationships/slideLayout" Target="../slideLayouts/slideLayout6.xml" /><Relationship Id="rId4" Type="http://schemas.openxmlformats.org/officeDocument/2006/relationships/image" Target="../media/image4.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hole Patil Junior College – Dhole Patil Junior College of Arts, Commerce &amp;amp;  Science">
            <a:extLst>
              <a:ext uri="{FF2B5EF4-FFF2-40B4-BE49-F238E27FC236}">
                <a16:creationId xmlns:a16="http://schemas.microsoft.com/office/drawing/2014/main" id="{4537A97A-F5A6-4A2D-9896-9F4C42EEE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8A27F4A-84E2-4295-8BEA-40C3A9C0E12E}"/>
              </a:ext>
            </a:extLst>
          </p:cNvPr>
          <p:cNvPicPr>
            <a:picLocks noChangeAspect="1"/>
          </p:cNvPicPr>
          <p:nvPr/>
        </p:nvPicPr>
        <p:blipFill>
          <a:blip r:embed="rId3"/>
          <a:stretch>
            <a:fillRect/>
          </a:stretch>
        </p:blipFill>
        <p:spPr>
          <a:xfrm>
            <a:off x="0" y="0"/>
            <a:ext cx="1412665" cy="1226418"/>
          </a:xfrm>
          <a:prstGeom prst="rect">
            <a:avLst/>
          </a:prstGeom>
        </p:spPr>
      </p:pic>
      <p:sp>
        <p:nvSpPr>
          <p:cNvPr id="2" name="Title 1">
            <a:extLst>
              <a:ext uri="{FF2B5EF4-FFF2-40B4-BE49-F238E27FC236}">
                <a16:creationId xmlns:a16="http://schemas.microsoft.com/office/drawing/2014/main" id="{C4C57F3C-D566-4840-9740-9B54129768CE}"/>
              </a:ext>
            </a:extLst>
          </p:cNvPr>
          <p:cNvSpPr>
            <a:spLocks noGrp="1"/>
          </p:cNvSpPr>
          <p:nvPr>
            <p:ph type="title"/>
          </p:nvPr>
        </p:nvSpPr>
        <p:spPr>
          <a:xfrm>
            <a:off x="1309174" y="119199"/>
            <a:ext cx="6422161" cy="2538276"/>
          </a:xfrm>
        </p:spPr>
        <p:txBody>
          <a:bodyPr anchor="t"/>
          <a:lstStyle/>
          <a:p>
            <a:pPr marL="114300" indent="0" algn="ctr" rtl="1">
              <a:buNone/>
            </a:pPr>
            <a:r>
              <a:rPr lang="en-IN" sz="3200">
                <a:solidFill>
                  <a:srgbClr val="7030A0"/>
                </a:solidFill>
              </a:rPr>
              <a:t>Dhole Patil College of Engineering </a:t>
            </a:r>
            <a:r>
              <a:rPr lang="en-IN" sz="2800">
                <a:solidFill>
                  <a:srgbClr val="7030A0"/>
                </a:solidFill>
              </a:rPr>
              <a:t>Department of </a:t>
            </a:r>
            <a:r>
              <a:rPr lang="en-GB" sz="2800">
                <a:solidFill>
                  <a:srgbClr val="7030A0"/>
                </a:solidFill>
              </a:rPr>
              <a:t> </a:t>
            </a:r>
            <a:r>
              <a:rPr lang="en-IN" sz="2800">
                <a:solidFill>
                  <a:srgbClr val="7030A0"/>
                </a:solidFill>
              </a:rPr>
              <a:t>Information</a:t>
            </a:r>
            <a:r>
              <a:rPr lang="en-GB" sz="2800">
                <a:solidFill>
                  <a:srgbClr val="7030A0"/>
                </a:solidFill>
              </a:rPr>
              <a:t> </a:t>
            </a:r>
            <a:r>
              <a:rPr lang="en-IN" sz="2800">
                <a:solidFill>
                  <a:srgbClr val="7030A0"/>
                </a:solidFill>
              </a:rPr>
              <a:t>Technology</a:t>
            </a:r>
            <a:br>
              <a:rPr lang="en-GB" sz="3200">
                <a:solidFill>
                  <a:srgbClr val="7030A0"/>
                </a:solidFill>
              </a:rPr>
            </a:br>
            <a:r>
              <a:rPr lang="en-IN" sz="2000" b="1" u="sng">
                <a:solidFill>
                  <a:schemeClr val="tx1"/>
                </a:solidFill>
              </a:rPr>
              <a:t>BE </a:t>
            </a:r>
            <a:r>
              <a:rPr lang="en-GB" sz="2000" b="1" u="sng">
                <a:solidFill>
                  <a:schemeClr val="tx1"/>
                </a:solidFill>
              </a:rPr>
              <a:t> </a:t>
            </a:r>
            <a:r>
              <a:rPr lang="en-IN" sz="2000" b="1" u="sng">
                <a:solidFill>
                  <a:schemeClr val="tx1"/>
                </a:solidFill>
              </a:rPr>
              <a:t>Project</a:t>
            </a:r>
            <a:r>
              <a:rPr lang="en-GB" sz="2000" b="1" u="sng">
                <a:solidFill>
                  <a:schemeClr val="tx1"/>
                </a:solidFill>
              </a:rPr>
              <a:t> </a:t>
            </a:r>
            <a:r>
              <a:rPr lang="en-IN" sz="2000" b="1" u="sng">
                <a:solidFill>
                  <a:schemeClr val="tx1"/>
                </a:solidFill>
              </a:rPr>
              <a:t> Presentation</a:t>
            </a:r>
            <a:br>
              <a:rPr lang="en-IN" sz="2000" b="1" u="sng">
                <a:solidFill>
                  <a:schemeClr val="tx1"/>
                </a:solidFill>
              </a:rPr>
            </a:br>
            <a:r>
              <a:rPr lang="en-IN" sz="2000" b="1" u="sng">
                <a:solidFill>
                  <a:schemeClr val="tx1"/>
                </a:solidFill>
              </a:rPr>
              <a:t>ON</a:t>
            </a:r>
            <a:br>
              <a:rPr lang="en-GB" sz="2000" b="1" u="sng"/>
            </a:br>
            <a:r>
              <a:rPr lang="en-GB" sz="2000" b="1">
                <a:solidFill>
                  <a:srgbClr val="002060"/>
                </a:solidFill>
              </a:rPr>
              <a:t>     </a:t>
            </a:r>
            <a:r>
              <a:rPr lang="en-GB" sz="2400" b="1" u="sng">
                <a:solidFill>
                  <a:srgbClr val="002060"/>
                </a:solidFill>
              </a:rPr>
              <a:t>ERP System for College Database Management System</a:t>
            </a:r>
            <a:br>
              <a:rPr lang="en-GB" sz="1600" b="1" i="1">
                <a:solidFill>
                  <a:srgbClr val="FFFF00"/>
                </a:solidFill>
              </a:rPr>
            </a:br>
            <a:br>
              <a:rPr lang="en-GB" sz="3200">
                <a:solidFill>
                  <a:srgbClr val="7030A0"/>
                </a:solidFill>
              </a:rPr>
            </a:br>
            <a:endParaRPr lang="en-US" sz="3200">
              <a:solidFill>
                <a:srgbClr val="7030A0"/>
              </a:solidFill>
            </a:endParaRPr>
          </a:p>
        </p:txBody>
      </p:sp>
      <p:sp>
        <p:nvSpPr>
          <p:cNvPr id="3" name="Content Placeholder 2">
            <a:extLst>
              <a:ext uri="{FF2B5EF4-FFF2-40B4-BE49-F238E27FC236}">
                <a16:creationId xmlns:a16="http://schemas.microsoft.com/office/drawing/2014/main" id="{4F0B4E0E-E3FB-6C4E-A640-AD9F14EE7E74}"/>
              </a:ext>
            </a:extLst>
          </p:cNvPr>
          <p:cNvSpPr>
            <a:spLocks noGrp="1"/>
          </p:cNvSpPr>
          <p:nvPr>
            <p:ph sz="half" idx="1"/>
          </p:nvPr>
        </p:nvSpPr>
        <p:spPr>
          <a:xfrm>
            <a:off x="312964" y="4887660"/>
            <a:ext cx="4106635" cy="1851141"/>
          </a:xfrm>
        </p:spPr>
        <p:txBody>
          <a:bodyPr anchor="t">
            <a:normAutofit fontScale="32500" lnSpcReduction="20000"/>
          </a:bodyPr>
          <a:lstStyle/>
          <a:p>
            <a:pPr marL="114300" indent="0" algn="ctr">
              <a:buNone/>
            </a:pPr>
            <a:endParaRPr lang="en-GB" b="1" i="1" u="sng" dirty="0">
              <a:solidFill>
                <a:srgbClr val="FFFF00"/>
              </a:solidFill>
            </a:endParaRPr>
          </a:p>
          <a:p>
            <a:pPr marL="114300" indent="0" algn="ctr">
              <a:buNone/>
            </a:pPr>
            <a:r>
              <a:rPr lang="en-IN" sz="7200" b="1" i="1" u="sng" dirty="0">
                <a:solidFill>
                  <a:srgbClr val="FFFF00"/>
                </a:solidFill>
              </a:rPr>
              <a:t>BY </a:t>
            </a:r>
          </a:p>
          <a:p>
            <a:pPr marL="114300" algn="ctr"/>
            <a:r>
              <a:rPr lang="en-IN" sz="7200" b="1" i="1" dirty="0">
                <a:solidFill>
                  <a:srgbClr val="FFFF00"/>
                </a:solidFill>
              </a:rPr>
              <a:t>Mahesh </a:t>
            </a:r>
            <a:r>
              <a:rPr lang="en-IN" sz="7200" b="1" i="1" dirty="0" err="1">
                <a:solidFill>
                  <a:srgbClr val="FFFF00"/>
                </a:solidFill>
              </a:rPr>
              <a:t>Doiphode</a:t>
            </a:r>
            <a:r>
              <a:rPr lang="en-IN" sz="7200" b="1" i="1" dirty="0">
                <a:solidFill>
                  <a:srgbClr val="FFFF00"/>
                </a:solidFill>
              </a:rPr>
              <a:t>        </a:t>
            </a:r>
            <a:r>
              <a:rPr lang="en-GB" sz="7200" b="1" i="1" dirty="0">
                <a:solidFill>
                  <a:srgbClr val="FFFF00"/>
                </a:solidFill>
              </a:rPr>
              <a:t> </a:t>
            </a:r>
            <a:r>
              <a:rPr lang="en-IN" sz="7200" b="1" i="1" dirty="0">
                <a:solidFill>
                  <a:srgbClr val="FFFF00"/>
                </a:solidFill>
              </a:rPr>
              <a:t>       04</a:t>
            </a:r>
            <a:endParaRPr lang="en-IN" sz="7200" b="1" i="1" u="sng" dirty="0">
              <a:solidFill>
                <a:srgbClr val="FFFF00"/>
              </a:solidFill>
            </a:endParaRPr>
          </a:p>
          <a:p>
            <a:pPr marL="114300" indent="0" algn="ctr">
              <a:buNone/>
            </a:pPr>
            <a:r>
              <a:rPr lang="en-IN" sz="7200" b="1" i="1" dirty="0">
                <a:solidFill>
                  <a:srgbClr val="FFFF00"/>
                </a:solidFill>
              </a:rPr>
              <a:t>A</a:t>
            </a:r>
            <a:r>
              <a:rPr lang="en-GB" sz="7200" b="1" i="1" dirty="0" err="1">
                <a:solidFill>
                  <a:srgbClr val="FFFF00"/>
                </a:solidFill>
              </a:rPr>
              <a:t>kanksha</a:t>
            </a:r>
            <a:r>
              <a:rPr lang="en-IN" sz="7200" b="1" i="1" dirty="0">
                <a:solidFill>
                  <a:srgbClr val="FFFF00"/>
                </a:solidFill>
              </a:rPr>
              <a:t> V</a:t>
            </a:r>
            <a:r>
              <a:rPr lang="en-GB" sz="7200" b="1" i="1" dirty="0" err="1">
                <a:solidFill>
                  <a:srgbClr val="FFFF00"/>
                </a:solidFill>
              </a:rPr>
              <a:t>yavahare</a:t>
            </a:r>
            <a:r>
              <a:rPr lang="en-IN" sz="7200" b="1" i="1" dirty="0">
                <a:solidFill>
                  <a:srgbClr val="FFFF00"/>
                </a:solidFill>
              </a:rPr>
              <a:t>            42</a:t>
            </a:r>
          </a:p>
          <a:p>
            <a:pPr marL="114300" indent="0" algn="ctr">
              <a:buNone/>
            </a:pPr>
            <a:r>
              <a:rPr lang="en-IN" sz="7200" b="1" i="1" dirty="0">
                <a:solidFill>
                  <a:srgbClr val="FFFF00"/>
                </a:solidFill>
              </a:rPr>
              <a:t>Gauri Joshi          </a:t>
            </a:r>
            <a:r>
              <a:rPr lang="en-GB" sz="7200" b="1" i="1" dirty="0">
                <a:solidFill>
                  <a:srgbClr val="FFFF00"/>
                </a:solidFill>
              </a:rPr>
              <a:t>   </a:t>
            </a:r>
            <a:r>
              <a:rPr lang="en-IN" sz="7200" b="1" i="1" dirty="0">
                <a:solidFill>
                  <a:srgbClr val="FFFF00"/>
                </a:solidFill>
              </a:rPr>
              <a:t>                 12</a:t>
            </a:r>
            <a:endParaRPr lang="en-GB" sz="7200" b="1" i="1" dirty="0">
              <a:solidFill>
                <a:srgbClr val="FFFF00"/>
              </a:solidFill>
            </a:endParaRPr>
          </a:p>
          <a:p>
            <a:pPr marL="114300" indent="0" algn="ctr">
              <a:buNone/>
            </a:pPr>
            <a:r>
              <a:rPr lang="en-IN" sz="7200" b="1" i="1" dirty="0" err="1">
                <a:solidFill>
                  <a:srgbClr val="FFFF00"/>
                </a:solidFill>
              </a:rPr>
              <a:t>Divya</a:t>
            </a:r>
            <a:r>
              <a:rPr lang="en-IN" sz="7200" b="1" i="1" dirty="0">
                <a:solidFill>
                  <a:srgbClr val="FFFF00"/>
                </a:solidFill>
              </a:rPr>
              <a:t> </a:t>
            </a:r>
            <a:r>
              <a:rPr lang="en-IN" sz="7200" b="1" i="1" dirty="0" err="1">
                <a:solidFill>
                  <a:srgbClr val="FFFF00"/>
                </a:solidFill>
              </a:rPr>
              <a:t>Narhe</a:t>
            </a:r>
            <a:r>
              <a:rPr lang="en-IN" sz="7200" b="1" i="1" dirty="0">
                <a:solidFill>
                  <a:srgbClr val="FFFF00"/>
                </a:solidFill>
              </a:rPr>
              <a:t>                        </a:t>
            </a:r>
            <a:r>
              <a:rPr lang="en-GB" sz="7200" b="1" i="1" dirty="0">
                <a:solidFill>
                  <a:srgbClr val="FFFF00"/>
                </a:solidFill>
              </a:rPr>
              <a:t>  </a:t>
            </a:r>
            <a:r>
              <a:rPr lang="en-IN" sz="7200" b="1" i="1" dirty="0">
                <a:solidFill>
                  <a:srgbClr val="FFFF00"/>
                </a:solidFill>
              </a:rPr>
              <a:t> 20</a:t>
            </a:r>
          </a:p>
        </p:txBody>
      </p:sp>
      <p:sp>
        <p:nvSpPr>
          <p:cNvPr id="5" name="Content Placeholder 4">
            <a:extLst>
              <a:ext uri="{FF2B5EF4-FFF2-40B4-BE49-F238E27FC236}">
                <a16:creationId xmlns:a16="http://schemas.microsoft.com/office/drawing/2014/main" id="{BB86300E-F9EA-014C-B507-DA50C5E31A7A}"/>
              </a:ext>
            </a:extLst>
          </p:cNvPr>
          <p:cNvSpPr>
            <a:spLocks noGrp="1"/>
          </p:cNvSpPr>
          <p:nvPr>
            <p:ph sz="half" idx="2"/>
          </p:nvPr>
        </p:nvSpPr>
        <p:spPr>
          <a:xfrm>
            <a:off x="4953000" y="5181600"/>
            <a:ext cx="3878036" cy="1526722"/>
          </a:xfrm>
        </p:spPr>
        <p:txBody>
          <a:bodyPr>
            <a:normAutofit fontScale="32500" lnSpcReduction="20000"/>
          </a:bodyPr>
          <a:lstStyle/>
          <a:p>
            <a:endParaRPr lang="en-GB" sz="2000" dirty="0"/>
          </a:p>
          <a:p>
            <a:pPr marL="114300" indent="0">
              <a:buNone/>
            </a:pPr>
            <a:r>
              <a:rPr lang="en-GB" sz="9600" b="1" i="1" u="sng" dirty="0">
                <a:solidFill>
                  <a:srgbClr val="FFFF00"/>
                </a:solidFill>
              </a:rPr>
              <a:t>Guide</a:t>
            </a:r>
            <a:r>
              <a:rPr lang="en-GB" sz="9600" b="1" i="1" dirty="0">
                <a:solidFill>
                  <a:srgbClr val="FFFF00"/>
                </a:solidFill>
              </a:rPr>
              <a:t> :-
          Prof. Vaishali </a:t>
            </a:r>
            <a:r>
              <a:rPr lang="en-GB" sz="9600" b="1" i="1" dirty="0" err="1">
                <a:solidFill>
                  <a:srgbClr val="FFFF00"/>
                </a:solidFill>
              </a:rPr>
              <a:t>Anaspure</a:t>
            </a:r>
            <a:endParaRPr lang="en-GB" sz="9600" b="1" i="1" dirty="0">
              <a:solidFill>
                <a:srgbClr val="FFFF00"/>
              </a:solidFill>
            </a:endParaRPr>
          </a:p>
        </p:txBody>
      </p:sp>
      <p:pic>
        <p:nvPicPr>
          <p:cNvPr id="4" name="Picture 3" descr="G:\Guest Lectures - Seminars - Workshops Conducted\PBS\images.jpg">
            <a:extLst>
              <a:ext uri="{FF2B5EF4-FFF2-40B4-BE49-F238E27FC236}">
                <a16:creationId xmlns:a16="http://schemas.microsoft.com/office/drawing/2014/main" id="{2D26C3F8-9BD1-F54C-AFF1-D1F0A2623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7000" y="0"/>
            <a:ext cx="1397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254291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C0A5F8-31FA-B124-23F7-95F23C13475C}"/>
              </a:ext>
            </a:extLst>
          </p:cNvPr>
          <p:cNvSpPr txBox="1"/>
          <p:nvPr/>
        </p:nvSpPr>
        <p:spPr>
          <a:xfrm>
            <a:off x="762000" y="1066800"/>
            <a:ext cx="6477000" cy="646331"/>
          </a:xfrm>
          <a:prstGeom prst="rect">
            <a:avLst/>
          </a:prstGeom>
          <a:noFill/>
        </p:spPr>
        <p:txBody>
          <a:bodyPr wrap="square">
            <a:spAutoFit/>
          </a:bodyPr>
          <a:lstStyle/>
          <a:p>
            <a:pPr marL="571500" indent="-571500">
              <a:buFont typeface="Wingdings" panose="05000000000000000000" pitchFamily="2" charset="2"/>
              <a:buChar char="§"/>
            </a:pPr>
            <a:r>
              <a:rPr lang="en-US" sz="3600" b="1" dirty="0">
                <a:solidFill>
                  <a:srgbClr val="0070C0"/>
                </a:solidFill>
                <a:latin typeface="Times New Roman" pitchFamily="18" charset="0"/>
                <a:cs typeface="Times New Roman" pitchFamily="18" charset="0"/>
              </a:rPr>
              <a:t>Software Requirement :-</a:t>
            </a:r>
          </a:p>
        </p:txBody>
      </p:sp>
      <p:sp>
        <p:nvSpPr>
          <p:cNvPr id="5" name="TextBox 4">
            <a:extLst>
              <a:ext uri="{FF2B5EF4-FFF2-40B4-BE49-F238E27FC236}">
                <a16:creationId xmlns:a16="http://schemas.microsoft.com/office/drawing/2014/main" id="{79767666-384C-2073-475D-0EAF1E909349}"/>
              </a:ext>
            </a:extLst>
          </p:cNvPr>
          <p:cNvSpPr txBox="1"/>
          <p:nvPr/>
        </p:nvSpPr>
        <p:spPr>
          <a:xfrm>
            <a:off x="762000" y="2090172"/>
            <a:ext cx="7924800" cy="3046988"/>
          </a:xfrm>
          <a:prstGeom prst="rect">
            <a:avLst/>
          </a:prstGeom>
          <a:noFill/>
        </p:spPr>
        <p:txBody>
          <a:bodyPr wrap="square">
            <a:spAutoFit/>
          </a:bodyPr>
          <a:lstStyle/>
          <a:p>
            <a:pPr marL="342900" lvl="0" indent="-342900">
              <a:buFont typeface="Arial" panose="020B0604020202020204" pitchFamily="34" charset="0"/>
              <a:buChar char="•"/>
            </a:pPr>
            <a:r>
              <a:rPr lang="en-US" sz="2400" dirty="0"/>
              <a:t>Operating System          - Windows 7/8/10</a:t>
            </a:r>
          </a:p>
          <a:p>
            <a:pPr marL="342900" lvl="0" indent="-342900">
              <a:buFont typeface="Arial" panose="020B0604020202020204" pitchFamily="34" charset="0"/>
              <a:buChar char="•"/>
            </a:pPr>
            <a:r>
              <a:rPr lang="en-US" sz="2400" dirty="0"/>
              <a:t>Application Server         - Apache Tomcat 7/8/9            </a:t>
            </a:r>
          </a:p>
          <a:p>
            <a:pPr marL="342900" lvl="0" indent="-342900">
              <a:buFont typeface="Arial" panose="020B0604020202020204" pitchFamily="34" charset="0"/>
              <a:buChar char="•"/>
            </a:pPr>
            <a:r>
              <a:rPr lang="en-US" sz="2400" dirty="0"/>
              <a:t>Frontend                          - HTML, CSS, JDK 1.8, JSP, Bootstrap</a:t>
            </a:r>
          </a:p>
          <a:p>
            <a:pPr marL="342900" lvl="0" indent="-342900">
              <a:buFont typeface="Arial" panose="020B0604020202020204" pitchFamily="34" charset="0"/>
              <a:buChar char="•"/>
            </a:pPr>
            <a:r>
              <a:rPr lang="en-US" sz="2400" dirty="0"/>
              <a:t>Backend                           - Java</a:t>
            </a:r>
          </a:p>
          <a:p>
            <a:pPr marL="342900" lvl="0" indent="-342900">
              <a:buFont typeface="Arial" panose="020B0604020202020204" pitchFamily="34" charset="0"/>
              <a:buChar char="•"/>
            </a:pPr>
            <a:r>
              <a:rPr lang="en-US" sz="2400" dirty="0"/>
              <a:t>Scripts                            </a:t>
            </a:r>
            <a:r>
              <a:rPr lang="en-GB" sz="2400" dirty="0"/>
              <a:t> </a:t>
            </a:r>
            <a:r>
              <a:rPr lang="en-US" sz="2400" dirty="0"/>
              <a:t> - JavaScript</a:t>
            </a:r>
          </a:p>
          <a:p>
            <a:pPr marL="342900" lvl="0" indent="-342900">
              <a:buFont typeface="Arial" panose="020B0604020202020204" pitchFamily="34" charset="0"/>
              <a:buChar char="•"/>
            </a:pPr>
            <a:r>
              <a:rPr lang="en-US" sz="2400" dirty="0"/>
              <a:t>Server side Script           - Java Server Pages</a:t>
            </a:r>
          </a:p>
          <a:p>
            <a:pPr marL="342900" lvl="0" indent="-342900">
              <a:buFont typeface="Arial" panose="020B0604020202020204" pitchFamily="34" charset="0"/>
              <a:buChar char="•"/>
            </a:pPr>
            <a:r>
              <a:rPr lang="en-US" sz="2400" dirty="0"/>
              <a:t>Database                         - MySQL</a:t>
            </a:r>
          </a:p>
          <a:p>
            <a:pPr marL="342900" lvl="0" indent="-342900">
              <a:buFont typeface="Arial" panose="020B0604020202020204" pitchFamily="34" charset="0"/>
              <a:buChar char="•"/>
            </a:pPr>
            <a:r>
              <a:rPr lang="en-US" sz="2400" dirty="0"/>
              <a:t>IDE			       - Eclipse</a:t>
            </a:r>
          </a:p>
        </p:txBody>
      </p:sp>
    </p:spTree>
    <p:extLst>
      <p:ext uri="{BB962C8B-B14F-4D97-AF65-F5344CB8AC3E}">
        <p14:creationId xmlns:p14="http://schemas.microsoft.com/office/powerpoint/2010/main" val="47428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24" y="5784654"/>
            <a:ext cx="5403215" cy="1079500"/>
            <a:chOff x="-6024" y="5784654"/>
            <a:chExt cx="5403215" cy="1079500"/>
          </a:xfrm>
        </p:grpSpPr>
        <p:sp>
          <p:nvSpPr>
            <p:cNvPr id="3" name="object 3"/>
            <p:cNvSpPr/>
            <p:nvPr/>
          </p:nvSpPr>
          <p:spPr>
            <a:xfrm>
              <a:off x="0" y="5793157"/>
              <a:ext cx="3351814" cy="106482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5790679"/>
              <a:ext cx="3352165" cy="1067435"/>
            </a:xfrm>
            <a:custGeom>
              <a:avLst/>
              <a:gdLst/>
              <a:ahLst/>
              <a:cxnLst/>
              <a:rect l="l" t="t" r="r" b="b"/>
              <a:pathLst>
                <a:path w="3352165" h="1067434">
                  <a:moveTo>
                    <a:pt x="0" y="0"/>
                  </a:moveTo>
                  <a:lnTo>
                    <a:pt x="3351907" y="1067306"/>
                  </a:lnTo>
                </a:path>
              </a:pathLst>
            </a:custGeom>
            <a:ln w="12049">
              <a:solidFill>
                <a:srgbClr val="93C4D8"/>
              </a:solidFill>
            </a:ln>
          </p:spPr>
          <p:txBody>
            <a:bodyPr wrap="square" lIns="0" tIns="0" rIns="0" bIns="0" rtlCol="0"/>
            <a:lstStyle/>
            <a:p>
              <a:endParaRPr/>
            </a:p>
          </p:txBody>
        </p:sp>
      </p:grpSp>
      <p:sp>
        <p:nvSpPr>
          <p:cNvPr id="5" name="object 5"/>
          <p:cNvSpPr txBox="1">
            <a:spLocks noGrp="1"/>
          </p:cNvSpPr>
          <p:nvPr>
            <p:ph type="title"/>
          </p:nvPr>
        </p:nvSpPr>
        <p:spPr>
          <a:xfrm>
            <a:off x="3180702" y="443293"/>
            <a:ext cx="2781300" cy="756920"/>
          </a:xfrm>
          <a:prstGeom prst="rect">
            <a:avLst/>
          </a:prstGeom>
        </p:spPr>
        <p:txBody>
          <a:bodyPr vert="horz" wrap="square" lIns="0" tIns="12700" rIns="0" bIns="0" rtlCol="0">
            <a:spAutoFit/>
          </a:bodyPr>
          <a:lstStyle/>
          <a:p>
            <a:pPr marL="12700">
              <a:lnSpc>
                <a:spcPct val="100000"/>
              </a:lnSpc>
              <a:spcBef>
                <a:spcPts val="100"/>
              </a:spcBef>
            </a:pPr>
            <a:r>
              <a:rPr sz="4800" spc="-5" dirty="0">
                <a:solidFill>
                  <a:srgbClr val="BF0000"/>
                </a:solidFill>
              </a:rPr>
              <a:t>Conclusion</a:t>
            </a:r>
            <a:endParaRPr sz="4800"/>
          </a:p>
        </p:txBody>
      </p:sp>
      <p:sp>
        <p:nvSpPr>
          <p:cNvPr id="7" name="TextBox 6">
            <a:extLst>
              <a:ext uri="{FF2B5EF4-FFF2-40B4-BE49-F238E27FC236}">
                <a16:creationId xmlns:a16="http://schemas.microsoft.com/office/drawing/2014/main" id="{2DB007F1-E393-2CD9-AAA0-24AB31206635}"/>
              </a:ext>
            </a:extLst>
          </p:cNvPr>
          <p:cNvSpPr txBox="1"/>
          <p:nvPr/>
        </p:nvSpPr>
        <p:spPr>
          <a:xfrm>
            <a:off x="457200" y="1720840"/>
            <a:ext cx="8382000" cy="3416320"/>
          </a:xfrm>
          <a:prstGeom prst="rect">
            <a:avLst/>
          </a:prstGeom>
          <a:noFill/>
        </p:spPr>
        <p:txBody>
          <a:bodyPr wrap="square">
            <a:spAutoFit/>
          </a:bodyPr>
          <a:lstStyle/>
          <a:p>
            <a:pPr marL="285750" indent="-285750">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Students Information at one place.</a:t>
            </a:r>
            <a:endParaRPr lang="en-GB" sz="2400" dirty="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400" dirty="0">
                <a:solidFill>
                  <a:schemeClr val="tx1"/>
                </a:solidFill>
                <a:latin typeface="Calibri" panose="020F0502020204030204" pitchFamily="34" charset="0"/>
                <a:cs typeface="Calibri" panose="020F0502020204030204" pitchFamily="34" charset="0"/>
              </a:rPr>
              <a:t>Management of Students and Faculties,</a:t>
            </a:r>
            <a:r>
              <a:rPr lang="en-IN" sz="2400" dirty="0">
                <a:latin typeface="Calibri" panose="020F0502020204030204" pitchFamily="34" charset="0"/>
                <a:cs typeface="Calibri" panose="020F0502020204030204" pitchFamily="34" charset="0"/>
              </a:rPr>
              <a:t> </a:t>
            </a:r>
            <a:r>
              <a:rPr lang="en-IN" sz="2400" dirty="0">
                <a:solidFill>
                  <a:schemeClr val="tx1"/>
                </a:solidFill>
                <a:latin typeface="Calibri" panose="020F0502020204030204" pitchFamily="34" charset="0"/>
                <a:cs typeface="Calibri" panose="020F0502020204030204" pitchFamily="34" charset="0"/>
              </a:rPr>
              <a:t>Attendance reports.</a:t>
            </a:r>
          </a:p>
          <a:p>
            <a:pPr marL="285750" indent="-285750">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Announcement of Notices and Events, Timetable. </a:t>
            </a:r>
          </a:p>
          <a:p>
            <a:pPr marL="285750" indent="-285750">
              <a:buFont typeface="Arial" panose="020B0604020202020204" pitchFamily="34" charset="0"/>
              <a:buChar char="•"/>
            </a:pPr>
            <a:r>
              <a:rPr lang="en-GB" sz="2400" dirty="0">
                <a:solidFill>
                  <a:schemeClr val="tx1"/>
                </a:solidFill>
                <a:latin typeface="Calibri" panose="020F0502020204030204" pitchFamily="34" charset="0"/>
                <a:cs typeface="Calibri" panose="020F0502020204030204" pitchFamily="34" charset="0"/>
              </a:rPr>
              <a:t>Fees and Fine details of students.</a:t>
            </a:r>
          </a:p>
          <a:p>
            <a:pPr marL="285750" indent="-285750">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Bring accountability in Staff &amp; monitor their performance.</a:t>
            </a:r>
          </a:p>
          <a:p>
            <a:pPr marL="285750" indent="-285750">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All decision making information at finger tips.</a:t>
            </a:r>
          </a:p>
          <a:p>
            <a:pPr marL="285750" indent="-285750">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ERP cutdown working hours of Staff.</a:t>
            </a:r>
          </a:p>
          <a:p>
            <a:pPr marL="285750" indent="-285750">
              <a:buFont typeface="Arial" panose="020B0604020202020204" pitchFamily="34" charset="0"/>
              <a:buChar char="•"/>
            </a:pPr>
            <a:r>
              <a:rPr lang="en-IN" sz="2400" dirty="0">
                <a:solidFill>
                  <a:schemeClr val="tx1"/>
                </a:solidFill>
                <a:latin typeface="Calibri" panose="020F0502020204030204" pitchFamily="34" charset="0"/>
                <a:cs typeface="Calibri" panose="020F0502020204030204" pitchFamily="34" charset="0"/>
              </a:rPr>
              <a:t>Increase in efficiency as process time is reduced so, Staff can utilize that time in other creative academic </a:t>
            </a:r>
            <a:r>
              <a:rPr lang="en-GB" sz="2400" dirty="0">
                <a:solidFill>
                  <a:schemeClr val="tx1"/>
                </a:solidFill>
                <a:latin typeface="Calibri" panose="020F0502020204030204" pitchFamily="34" charset="0"/>
                <a:cs typeface="Calibri" panose="020F0502020204030204" pitchFamily="34" charset="0"/>
              </a:rPr>
              <a:t>works.</a:t>
            </a:r>
            <a:endParaRPr lang="en-IN" sz="2400" dirty="0">
              <a:solidFill>
                <a:schemeClr val="tx1"/>
              </a:solidFill>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24" y="5784654"/>
            <a:ext cx="5403215" cy="1079500"/>
            <a:chOff x="-6024" y="5784654"/>
            <a:chExt cx="5403215" cy="1079500"/>
          </a:xfrm>
        </p:grpSpPr>
        <p:sp>
          <p:nvSpPr>
            <p:cNvPr id="3" name="object 3"/>
            <p:cNvSpPr/>
            <p:nvPr/>
          </p:nvSpPr>
          <p:spPr>
            <a:xfrm>
              <a:off x="0" y="5793157"/>
              <a:ext cx="3351814" cy="106482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5790679"/>
              <a:ext cx="3352165" cy="1067435"/>
            </a:xfrm>
            <a:custGeom>
              <a:avLst/>
              <a:gdLst/>
              <a:ahLst/>
              <a:cxnLst/>
              <a:rect l="l" t="t" r="r" b="b"/>
              <a:pathLst>
                <a:path w="3352165" h="1067434">
                  <a:moveTo>
                    <a:pt x="0" y="0"/>
                  </a:moveTo>
                  <a:lnTo>
                    <a:pt x="3351907" y="1067306"/>
                  </a:lnTo>
                </a:path>
              </a:pathLst>
            </a:custGeom>
            <a:ln w="12049">
              <a:solidFill>
                <a:srgbClr val="93C4D8"/>
              </a:solidFill>
            </a:ln>
          </p:spPr>
          <p:txBody>
            <a:bodyPr wrap="square" lIns="0" tIns="0" rIns="0" bIns="0" rtlCol="0"/>
            <a:lstStyle/>
            <a:p>
              <a:endParaRPr/>
            </a:p>
          </p:txBody>
        </p:sp>
      </p:grpSp>
      <p:sp>
        <p:nvSpPr>
          <p:cNvPr id="5" name="object 5"/>
          <p:cNvSpPr txBox="1">
            <a:spLocks noGrp="1"/>
          </p:cNvSpPr>
          <p:nvPr>
            <p:ph type="title"/>
          </p:nvPr>
        </p:nvSpPr>
        <p:spPr>
          <a:xfrm>
            <a:off x="3171920" y="443293"/>
            <a:ext cx="2798445" cy="756920"/>
          </a:xfrm>
          <a:prstGeom prst="rect">
            <a:avLst/>
          </a:prstGeom>
        </p:spPr>
        <p:txBody>
          <a:bodyPr vert="horz" wrap="square" lIns="0" tIns="12700" rIns="0" bIns="0" rtlCol="0">
            <a:spAutoFit/>
          </a:bodyPr>
          <a:lstStyle/>
          <a:p>
            <a:pPr marL="12700">
              <a:lnSpc>
                <a:spcPct val="100000"/>
              </a:lnSpc>
              <a:spcBef>
                <a:spcPts val="100"/>
              </a:spcBef>
            </a:pPr>
            <a:r>
              <a:rPr sz="4800" spc="-30" dirty="0">
                <a:solidFill>
                  <a:srgbClr val="BF0000"/>
                </a:solidFill>
              </a:rPr>
              <a:t>References</a:t>
            </a:r>
            <a:endParaRPr sz="4800"/>
          </a:p>
        </p:txBody>
      </p:sp>
      <p:sp>
        <p:nvSpPr>
          <p:cNvPr id="7" name="TextBox 6">
            <a:extLst>
              <a:ext uri="{FF2B5EF4-FFF2-40B4-BE49-F238E27FC236}">
                <a16:creationId xmlns:a16="http://schemas.microsoft.com/office/drawing/2014/main" id="{AAF7EA0D-D6CA-6ABA-9BE3-00282197EF15}"/>
              </a:ext>
            </a:extLst>
          </p:cNvPr>
          <p:cNvSpPr txBox="1"/>
          <p:nvPr/>
        </p:nvSpPr>
        <p:spPr>
          <a:xfrm>
            <a:off x="189642" y="1249190"/>
            <a:ext cx="8763000" cy="5165517"/>
          </a:xfrm>
          <a:prstGeom prst="rect">
            <a:avLst/>
          </a:prstGeom>
          <a:noFill/>
        </p:spPr>
        <p:txBody>
          <a:bodyPr wrap="square">
            <a:spAutoFit/>
          </a:bodyPr>
          <a:lstStyle/>
          <a:p>
            <a:pPr marL="342900" lvl="1" indent="-342900" algn="just">
              <a:spcBef>
                <a:spcPts val="1000"/>
              </a:spcBef>
              <a:buFont typeface="+mj-lt"/>
              <a:buAutoNum type="arabicPeriod"/>
            </a:pPr>
            <a:r>
              <a:rPr lang="en-IN" dirty="0">
                <a:latin typeface="+mj-lt"/>
              </a:rPr>
              <a:t>Australasian Survey of Student Engagement (2011, September ), </a:t>
            </a:r>
            <a:r>
              <a:rPr lang="en-IN" dirty="0" err="1">
                <a:latin typeface="+mj-lt"/>
              </a:rPr>
              <a:t>Ausse</a:t>
            </a:r>
            <a:r>
              <a:rPr lang="en-IN" dirty="0">
                <a:latin typeface="+mj-lt"/>
              </a:rPr>
              <a:t> Research Briefing , Volume 12 2. </a:t>
            </a:r>
          </a:p>
          <a:p>
            <a:pPr marL="342900" lvl="1" indent="-342900" algn="just">
              <a:spcBef>
                <a:spcPts val="1000"/>
              </a:spcBef>
              <a:buFont typeface="+mj-lt"/>
              <a:buAutoNum type="arabicPeriod"/>
            </a:pPr>
            <a:r>
              <a:rPr lang="en-IN" dirty="0">
                <a:latin typeface="+mj-lt"/>
              </a:rPr>
              <a:t>Stewart, E. B (2007) “ Individual and School Structural Effects on African American High School Students' academic Achievement”. The High School Journal 91.2 pp 16-34 3. </a:t>
            </a:r>
          </a:p>
          <a:p>
            <a:pPr marL="342900" lvl="1" indent="-342900" algn="just">
              <a:spcBef>
                <a:spcPts val="1000"/>
              </a:spcBef>
              <a:buFont typeface="+mj-lt"/>
              <a:buAutoNum type="arabicPeriod"/>
            </a:pPr>
            <a:r>
              <a:rPr lang="en-IN" dirty="0">
                <a:latin typeface="+mj-lt"/>
              </a:rPr>
              <a:t>Wilson, K. M., &amp;</a:t>
            </a:r>
            <a:r>
              <a:rPr lang="en-IN" dirty="0" err="1">
                <a:latin typeface="+mj-lt"/>
              </a:rPr>
              <a:t>Trainin</a:t>
            </a:r>
            <a:r>
              <a:rPr lang="en-IN" dirty="0">
                <a:latin typeface="+mj-lt"/>
              </a:rPr>
              <a:t>, G. (2008) First-Grade Students' Motivation and Achievement for Reading, Writing, and Spelling. Reading Psychology, 28(3),pp 257-282. 4.</a:t>
            </a:r>
          </a:p>
          <a:p>
            <a:pPr marL="342900" lvl="1" indent="-342900" algn="just">
              <a:spcBef>
                <a:spcPts val="1000"/>
              </a:spcBef>
              <a:buFont typeface="+mj-lt"/>
              <a:buAutoNum type="arabicPeriod"/>
            </a:pPr>
            <a:r>
              <a:rPr lang="en-IN" dirty="0">
                <a:latin typeface="+mj-lt"/>
              </a:rPr>
              <a:t> Helena J.M. </a:t>
            </a:r>
            <a:r>
              <a:rPr lang="en-IN" dirty="0" err="1">
                <a:latin typeface="+mj-lt"/>
              </a:rPr>
              <a:t>Pennings</a:t>
            </a:r>
            <a:r>
              <a:rPr lang="en-IN" dirty="0">
                <a:latin typeface="+mj-lt"/>
              </a:rPr>
              <a:t>, Jan </a:t>
            </a:r>
            <a:r>
              <a:rPr lang="en-IN" dirty="0" err="1">
                <a:latin typeface="+mj-lt"/>
              </a:rPr>
              <a:t>vanTartwijk</a:t>
            </a:r>
            <a:r>
              <a:rPr lang="en-IN" dirty="0">
                <a:latin typeface="+mj-lt"/>
              </a:rPr>
              <a:t>, Theo </a:t>
            </a:r>
            <a:r>
              <a:rPr lang="en-IN" dirty="0" err="1">
                <a:latin typeface="+mj-lt"/>
              </a:rPr>
              <a:t>Wubbelsa</a:t>
            </a:r>
            <a:r>
              <a:rPr lang="en-IN" dirty="0">
                <a:latin typeface="+mj-lt"/>
              </a:rPr>
              <a:t>,,Luce C.A. </a:t>
            </a:r>
            <a:r>
              <a:rPr lang="en-IN" dirty="0" err="1">
                <a:latin typeface="+mj-lt"/>
              </a:rPr>
              <a:t>Claessens</a:t>
            </a:r>
            <a:r>
              <a:rPr lang="en-IN" dirty="0">
                <a:latin typeface="+mj-lt"/>
              </a:rPr>
              <a:t>, Anna </a:t>
            </a:r>
            <a:r>
              <a:rPr lang="en-IN" dirty="0" err="1">
                <a:latin typeface="+mj-lt"/>
              </a:rPr>
              <a:t>C.vanderWantb</a:t>
            </a:r>
            <a:r>
              <a:rPr lang="en-IN" dirty="0">
                <a:latin typeface="+mj-lt"/>
              </a:rPr>
              <a:t>, </a:t>
            </a:r>
            <a:r>
              <a:rPr lang="en-IN" dirty="0" err="1">
                <a:latin typeface="+mj-lt"/>
              </a:rPr>
              <a:t>MiekeBrekelmansa</a:t>
            </a:r>
            <a:r>
              <a:rPr lang="en-IN" dirty="0">
                <a:latin typeface="+mj-lt"/>
              </a:rPr>
              <a:t> (2013 July 23 ) “Real-time teacher student interactions: A Dynamic Systems Approach”, ELSEVIER Teaching and Teacher Education pp 183-193 5. </a:t>
            </a:r>
          </a:p>
          <a:p>
            <a:pPr marL="342900" lvl="1" indent="-342900" algn="just">
              <a:spcBef>
                <a:spcPts val="1000"/>
              </a:spcBef>
              <a:buFont typeface="+mj-lt"/>
              <a:buAutoNum type="arabicPeriod"/>
            </a:pPr>
            <a:r>
              <a:rPr lang="en-IN" dirty="0">
                <a:latin typeface="+mj-lt"/>
              </a:rPr>
              <a:t>Deanne Beckwith, Lori Gee, Mark Meagher, and Scott </a:t>
            </a:r>
            <a:r>
              <a:rPr lang="en-IN" dirty="0" err="1">
                <a:latin typeface="+mj-lt"/>
              </a:rPr>
              <a:t>Pobiner</a:t>
            </a:r>
            <a:r>
              <a:rPr lang="en-IN" dirty="0">
                <a:latin typeface="+mj-lt"/>
              </a:rPr>
              <a:t> (2008) Enriching the Learning Experience INTEGRATING </a:t>
            </a:r>
            <a:r>
              <a:rPr lang="en-US" dirty="0">
                <a:latin typeface="+mj-lt"/>
              </a:rPr>
              <a:t>NEW TECHNOLOGIES INTO FLEXIBLE LEARNING SPACES Solution Essay / 2008.</a:t>
            </a:r>
          </a:p>
          <a:p>
            <a:pPr marL="342900" lvl="1" indent="-342900" algn="just">
              <a:spcBef>
                <a:spcPts val="1000"/>
              </a:spcBef>
              <a:buFont typeface="+mj-lt"/>
              <a:buAutoNum type="arabicPeriod"/>
            </a:pPr>
            <a:r>
              <a:rPr lang="en-US" dirty="0" err="1">
                <a:latin typeface="+mj-lt"/>
              </a:rPr>
              <a:t>MeeraKomarraju</a:t>
            </a:r>
            <a:r>
              <a:rPr lang="en-US" dirty="0">
                <a:latin typeface="+mj-lt"/>
              </a:rPr>
              <a:t> , </a:t>
            </a:r>
            <a:r>
              <a:rPr lang="en-US" dirty="0" err="1">
                <a:latin typeface="+mj-lt"/>
              </a:rPr>
              <a:t>segeyMusulkin</a:t>
            </a:r>
            <a:r>
              <a:rPr lang="en-US" dirty="0">
                <a:latin typeface="+mj-lt"/>
              </a:rPr>
              <a:t>, Gargi Bhattacharya (2010 May) “ Role of Student-Faculty Interactions in Developing college Student’s academic self-Concept , motivation and achievement “ Journal of May/June 2010, vol 51 No 3</a:t>
            </a:r>
            <a:endParaRPr lang="en-US" dirty="0">
              <a:latin typeface="+mj-lt"/>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24" y="5784654"/>
            <a:ext cx="5403215" cy="1079500"/>
            <a:chOff x="-6024" y="5784654"/>
            <a:chExt cx="5403215" cy="1079500"/>
          </a:xfrm>
        </p:grpSpPr>
        <p:sp>
          <p:nvSpPr>
            <p:cNvPr id="3" name="object 3"/>
            <p:cNvSpPr/>
            <p:nvPr/>
          </p:nvSpPr>
          <p:spPr>
            <a:xfrm>
              <a:off x="0" y="5793157"/>
              <a:ext cx="3351814" cy="106482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5790679"/>
              <a:ext cx="3352165" cy="1067435"/>
            </a:xfrm>
            <a:custGeom>
              <a:avLst/>
              <a:gdLst/>
              <a:ahLst/>
              <a:cxnLst/>
              <a:rect l="l" t="t" r="r" b="b"/>
              <a:pathLst>
                <a:path w="3352165" h="1067434">
                  <a:moveTo>
                    <a:pt x="0" y="0"/>
                  </a:moveTo>
                  <a:lnTo>
                    <a:pt x="3351907" y="1067306"/>
                  </a:lnTo>
                </a:path>
              </a:pathLst>
            </a:custGeom>
            <a:ln w="12049">
              <a:solidFill>
                <a:srgbClr val="93C4D8"/>
              </a:solidFill>
            </a:ln>
          </p:spPr>
          <p:txBody>
            <a:bodyPr wrap="square" lIns="0" tIns="0" rIns="0" bIns="0" rtlCol="0"/>
            <a:lstStyle/>
            <a:p>
              <a:endParaRPr/>
            </a:p>
          </p:txBody>
        </p:sp>
      </p:grpSp>
      <p:sp>
        <p:nvSpPr>
          <p:cNvPr id="5" name="object 5"/>
          <p:cNvSpPr txBox="1">
            <a:spLocks noGrp="1"/>
          </p:cNvSpPr>
          <p:nvPr>
            <p:ph type="title"/>
          </p:nvPr>
        </p:nvSpPr>
        <p:spPr>
          <a:xfrm>
            <a:off x="2413000" y="2529831"/>
            <a:ext cx="4597399" cy="1028487"/>
          </a:xfrm>
          <a:prstGeom prst="rect">
            <a:avLst/>
          </a:prstGeom>
        </p:spPr>
        <p:txBody>
          <a:bodyPr vert="horz" wrap="square" lIns="0" tIns="12700" rIns="0" bIns="0" rtlCol="0">
            <a:spAutoFit/>
          </a:bodyPr>
          <a:lstStyle/>
          <a:p>
            <a:pPr marL="118745">
              <a:lnSpc>
                <a:spcPct val="100000"/>
              </a:lnSpc>
              <a:spcBef>
                <a:spcPts val="100"/>
              </a:spcBef>
            </a:pPr>
            <a:r>
              <a:rPr spc="-15" dirty="0"/>
              <a:t>Thank</a:t>
            </a:r>
            <a:r>
              <a:rPr spc="-85" dirty="0"/>
              <a:t> </a:t>
            </a:r>
            <a:r>
              <a:rPr spc="-140" dirty="0"/>
              <a:t>You!</a:t>
            </a:r>
            <a:r>
              <a:rPr lang="en-US" spc="-140" dirty="0"/>
              <a:t>!!</a:t>
            </a:r>
            <a:endParaRPr spc="-14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5814" y="1441701"/>
            <a:ext cx="6242186" cy="3870290"/>
          </a:xfrm>
          <a:prstGeom prst="rect">
            <a:avLst/>
          </a:prstGeom>
        </p:spPr>
        <p:txBody>
          <a:bodyPr vert="horz" wrap="square" lIns="0" tIns="63500" rIns="0" bIns="0" rtlCol="0">
            <a:spAutoFit/>
          </a:bodyPr>
          <a:lstStyle/>
          <a:p>
            <a:pPr marL="469265" indent="-457200">
              <a:lnSpc>
                <a:spcPct val="100000"/>
              </a:lnSpc>
              <a:spcBef>
                <a:spcPts val="500"/>
              </a:spcBef>
              <a:buClr>
                <a:srgbClr val="2DA1BF"/>
              </a:buClr>
              <a:buSzPct val="67857"/>
              <a:buFont typeface="Wingdings" panose="05000000000000000000" pitchFamily="2" charset="2"/>
              <a:buChar char="q"/>
              <a:tabLst>
                <a:tab pos="292735" algn="l"/>
                <a:tab pos="293370" algn="l"/>
              </a:tabLst>
            </a:pPr>
            <a:r>
              <a:rPr sz="2800" b="1" spc="-20" dirty="0">
                <a:latin typeface="Carlito"/>
                <a:cs typeface="Carlito"/>
              </a:rPr>
              <a:t>Abstract.</a:t>
            </a:r>
            <a:endParaRPr sz="2800" dirty="0">
              <a:latin typeface="Carlito"/>
              <a:cs typeface="Carlito"/>
            </a:endParaRPr>
          </a:p>
          <a:p>
            <a:pPr marL="469265" indent="-457200">
              <a:lnSpc>
                <a:spcPct val="100000"/>
              </a:lnSpc>
              <a:spcBef>
                <a:spcPts val="400"/>
              </a:spcBef>
              <a:buClr>
                <a:srgbClr val="2DA1BF"/>
              </a:buClr>
              <a:buSzPct val="67857"/>
              <a:buFont typeface="Wingdings" panose="05000000000000000000" pitchFamily="2" charset="2"/>
              <a:buChar char="q"/>
              <a:tabLst>
                <a:tab pos="292735" algn="l"/>
                <a:tab pos="293370" algn="l"/>
              </a:tabLst>
            </a:pPr>
            <a:r>
              <a:rPr sz="2800" b="1" spc="-10" dirty="0">
                <a:latin typeface="Carlito"/>
                <a:cs typeface="Carlito"/>
              </a:rPr>
              <a:t>Introduction.</a:t>
            </a:r>
            <a:endParaRPr sz="2800" dirty="0">
              <a:latin typeface="Carlito"/>
              <a:cs typeface="Carlito"/>
            </a:endParaRPr>
          </a:p>
          <a:p>
            <a:pPr marL="469265" indent="-457200">
              <a:lnSpc>
                <a:spcPct val="100000"/>
              </a:lnSpc>
              <a:spcBef>
                <a:spcPts val="400"/>
              </a:spcBef>
              <a:buClr>
                <a:srgbClr val="2DA1BF"/>
              </a:buClr>
              <a:buSzPct val="67857"/>
              <a:buFont typeface="Wingdings" panose="05000000000000000000" pitchFamily="2" charset="2"/>
              <a:buChar char="q"/>
              <a:tabLst>
                <a:tab pos="292735" algn="l"/>
                <a:tab pos="293370" algn="l"/>
              </a:tabLst>
            </a:pPr>
            <a:r>
              <a:rPr sz="2800" b="1" spc="-20" dirty="0">
                <a:latin typeface="Carlito"/>
                <a:cs typeface="Carlito"/>
              </a:rPr>
              <a:t>Literature</a:t>
            </a:r>
            <a:r>
              <a:rPr sz="2800" b="1" spc="-10" dirty="0">
                <a:latin typeface="Carlito"/>
                <a:cs typeface="Carlito"/>
              </a:rPr>
              <a:t> </a:t>
            </a:r>
            <a:r>
              <a:rPr sz="2800" b="1" spc="-35" dirty="0">
                <a:latin typeface="Carlito"/>
                <a:cs typeface="Carlito"/>
              </a:rPr>
              <a:t>Survey.</a:t>
            </a:r>
            <a:endParaRPr lang="en-US" sz="2800" b="1" spc="-35" dirty="0">
              <a:latin typeface="Carlito"/>
              <a:cs typeface="Carlito"/>
            </a:endParaRPr>
          </a:p>
          <a:p>
            <a:pPr marL="469265" indent="-457200">
              <a:spcBef>
                <a:spcPts val="400"/>
              </a:spcBef>
              <a:buClr>
                <a:srgbClr val="2DA1BF"/>
              </a:buClr>
              <a:buSzPct val="67857"/>
              <a:buFont typeface="Wingdings" panose="05000000000000000000" pitchFamily="2" charset="2"/>
              <a:buChar char="q"/>
              <a:tabLst>
                <a:tab pos="292735" algn="l"/>
                <a:tab pos="293370" algn="l"/>
              </a:tabLst>
            </a:pPr>
            <a:r>
              <a:rPr lang="en-IN" sz="2800" b="1" spc="-10" dirty="0">
                <a:latin typeface="Carlito"/>
                <a:cs typeface="Carlito"/>
              </a:rPr>
              <a:t>Proposed </a:t>
            </a:r>
            <a:r>
              <a:rPr lang="en-IN" sz="2800" b="1" spc="-15" dirty="0">
                <a:latin typeface="Carlito"/>
                <a:cs typeface="Carlito"/>
              </a:rPr>
              <a:t>Architecture.</a:t>
            </a:r>
            <a:endParaRPr sz="2800" dirty="0">
              <a:latin typeface="Carlito"/>
              <a:cs typeface="Carlito"/>
            </a:endParaRPr>
          </a:p>
          <a:p>
            <a:pPr marL="469265" indent="-457200">
              <a:lnSpc>
                <a:spcPct val="100000"/>
              </a:lnSpc>
              <a:spcBef>
                <a:spcPts val="400"/>
              </a:spcBef>
              <a:buClr>
                <a:srgbClr val="2DA1BF"/>
              </a:buClr>
              <a:buSzPct val="67857"/>
              <a:buFont typeface="Wingdings" panose="05000000000000000000" pitchFamily="2" charset="2"/>
              <a:buChar char="q"/>
              <a:tabLst>
                <a:tab pos="292735" algn="l"/>
                <a:tab pos="293370" algn="l"/>
              </a:tabLst>
            </a:pPr>
            <a:r>
              <a:rPr sz="2800" b="1" spc="-25" dirty="0">
                <a:latin typeface="Carlito"/>
                <a:cs typeface="Carlito"/>
              </a:rPr>
              <a:t>System</a:t>
            </a:r>
            <a:r>
              <a:rPr sz="2800" b="1" spc="-10" dirty="0">
                <a:latin typeface="Carlito"/>
                <a:cs typeface="Carlito"/>
              </a:rPr>
              <a:t> </a:t>
            </a:r>
            <a:r>
              <a:rPr sz="2800" b="1" spc="-15" dirty="0">
                <a:latin typeface="Carlito"/>
                <a:cs typeface="Carlito"/>
              </a:rPr>
              <a:t>Architecture.</a:t>
            </a:r>
            <a:endParaRPr sz="2800" dirty="0">
              <a:latin typeface="Carlito"/>
              <a:cs typeface="Carlito"/>
            </a:endParaRPr>
          </a:p>
          <a:p>
            <a:pPr marL="469265" indent="-457200">
              <a:lnSpc>
                <a:spcPct val="100000"/>
              </a:lnSpc>
              <a:spcBef>
                <a:spcPts val="400"/>
              </a:spcBef>
              <a:buClr>
                <a:srgbClr val="2DA1BF"/>
              </a:buClr>
              <a:buSzPct val="67857"/>
              <a:buFont typeface="Wingdings" panose="05000000000000000000" pitchFamily="2" charset="2"/>
              <a:buChar char="q"/>
              <a:tabLst>
                <a:tab pos="292735" algn="l"/>
                <a:tab pos="293370" algn="l"/>
              </a:tabLst>
            </a:pPr>
            <a:r>
              <a:rPr sz="2800" b="1" spc="-15" dirty="0">
                <a:latin typeface="Carlito"/>
                <a:cs typeface="Carlito"/>
              </a:rPr>
              <a:t>Software </a:t>
            </a:r>
            <a:r>
              <a:rPr sz="2800" b="1" spc="-5" dirty="0">
                <a:latin typeface="Carlito"/>
                <a:cs typeface="Carlito"/>
              </a:rPr>
              <a:t>and </a:t>
            </a:r>
            <a:r>
              <a:rPr sz="2800" b="1" spc="-20" dirty="0">
                <a:latin typeface="Carlito"/>
                <a:cs typeface="Carlito"/>
              </a:rPr>
              <a:t>Hardware</a:t>
            </a:r>
            <a:r>
              <a:rPr sz="2800" b="1" dirty="0">
                <a:latin typeface="Carlito"/>
                <a:cs typeface="Carlito"/>
              </a:rPr>
              <a:t> </a:t>
            </a:r>
            <a:r>
              <a:rPr sz="2800" b="1" spc="-15" dirty="0">
                <a:latin typeface="Carlito"/>
                <a:cs typeface="Carlito"/>
              </a:rPr>
              <a:t>Requirement.</a:t>
            </a:r>
            <a:endParaRPr sz="2800" dirty="0">
              <a:latin typeface="Carlito"/>
              <a:cs typeface="Carlito"/>
            </a:endParaRPr>
          </a:p>
          <a:p>
            <a:pPr marL="469265" indent="-457200">
              <a:lnSpc>
                <a:spcPct val="100000"/>
              </a:lnSpc>
              <a:spcBef>
                <a:spcPts val="400"/>
              </a:spcBef>
              <a:buClr>
                <a:srgbClr val="2DA1BF"/>
              </a:buClr>
              <a:buSzPct val="67857"/>
              <a:buFont typeface="Wingdings" panose="05000000000000000000" pitchFamily="2" charset="2"/>
              <a:buChar char="q"/>
              <a:tabLst>
                <a:tab pos="292735" algn="l"/>
                <a:tab pos="293370" algn="l"/>
              </a:tabLst>
            </a:pPr>
            <a:r>
              <a:rPr sz="2800" b="1" spc="-5" dirty="0">
                <a:latin typeface="Carlito"/>
                <a:cs typeface="Carlito"/>
              </a:rPr>
              <a:t>Conclusion</a:t>
            </a:r>
            <a:r>
              <a:rPr lang="en-US" sz="2800" b="1" spc="-5" dirty="0">
                <a:latin typeface="Carlito"/>
                <a:cs typeface="Carlito"/>
              </a:rPr>
              <a:t>.</a:t>
            </a:r>
            <a:endParaRPr sz="2800" dirty="0">
              <a:latin typeface="Carlito"/>
              <a:cs typeface="Carlito"/>
            </a:endParaRPr>
          </a:p>
          <a:p>
            <a:pPr marL="469265" indent="-457200">
              <a:lnSpc>
                <a:spcPct val="100000"/>
              </a:lnSpc>
              <a:spcBef>
                <a:spcPts val="400"/>
              </a:spcBef>
              <a:buClr>
                <a:srgbClr val="2DA1BF"/>
              </a:buClr>
              <a:buSzPct val="67857"/>
              <a:buFont typeface="Wingdings" panose="05000000000000000000" pitchFamily="2" charset="2"/>
              <a:buChar char="q"/>
              <a:tabLst>
                <a:tab pos="292735" algn="l"/>
                <a:tab pos="293370" algn="l"/>
              </a:tabLst>
            </a:pPr>
            <a:r>
              <a:rPr sz="2800" b="1" spc="-20" dirty="0">
                <a:latin typeface="Carlito"/>
                <a:cs typeface="Carlito"/>
              </a:rPr>
              <a:t>References.</a:t>
            </a:r>
            <a:endParaRPr sz="2800" dirty="0">
              <a:latin typeface="Carlito"/>
              <a:cs typeface="Carlito"/>
            </a:endParaRPr>
          </a:p>
        </p:txBody>
      </p:sp>
      <p:sp>
        <p:nvSpPr>
          <p:cNvPr id="3" name="object 3"/>
          <p:cNvSpPr txBox="1">
            <a:spLocks noGrp="1"/>
          </p:cNvSpPr>
          <p:nvPr>
            <p:ph type="title"/>
          </p:nvPr>
        </p:nvSpPr>
        <p:spPr>
          <a:xfrm>
            <a:off x="530223" y="500188"/>
            <a:ext cx="1659255" cy="650240"/>
          </a:xfrm>
          <a:prstGeom prst="rect">
            <a:avLst/>
          </a:prstGeom>
        </p:spPr>
        <p:txBody>
          <a:bodyPr vert="horz" wrap="square" lIns="0" tIns="12700" rIns="0" bIns="0" rtlCol="0">
            <a:spAutoFit/>
          </a:bodyPr>
          <a:lstStyle/>
          <a:p>
            <a:pPr marL="12700">
              <a:lnSpc>
                <a:spcPct val="100000"/>
              </a:lnSpc>
              <a:spcBef>
                <a:spcPts val="100"/>
              </a:spcBef>
            </a:pPr>
            <a:r>
              <a:rPr sz="4100" spc="-5" dirty="0">
                <a:solidFill>
                  <a:srgbClr val="BF0000"/>
                </a:solidFill>
              </a:rPr>
              <a:t>A</a:t>
            </a:r>
            <a:r>
              <a:rPr sz="4100" spc="-45" dirty="0">
                <a:solidFill>
                  <a:srgbClr val="BF0000"/>
                </a:solidFill>
              </a:rPr>
              <a:t>g</a:t>
            </a:r>
            <a:r>
              <a:rPr sz="4100" spc="-5" dirty="0">
                <a:solidFill>
                  <a:srgbClr val="BF0000"/>
                </a:solidFill>
              </a:rPr>
              <a:t>enda</a:t>
            </a:r>
            <a:endParaRPr sz="41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24" y="5784654"/>
            <a:ext cx="5403215" cy="1079500"/>
            <a:chOff x="-6024" y="5784654"/>
            <a:chExt cx="5403215" cy="1079500"/>
          </a:xfrm>
        </p:grpSpPr>
        <p:sp>
          <p:nvSpPr>
            <p:cNvPr id="3" name="object 3"/>
            <p:cNvSpPr/>
            <p:nvPr/>
          </p:nvSpPr>
          <p:spPr>
            <a:xfrm>
              <a:off x="0" y="5793157"/>
              <a:ext cx="3351814" cy="106482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5790679"/>
              <a:ext cx="3352165" cy="1067435"/>
            </a:xfrm>
            <a:custGeom>
              <a:avLst/>
              <a:gdLst/>
              <a:ahLst/>
              <a:cxnLst/>
              <a:rect l="l" t="t" r="r" b="b"/>
              <a:pathLst>
                <a:path w="3352165" h="1067434">
                  <a:moveTo>
                    <a:pt x="0" y="0"/>
                  </a:moveTo>
                  <a:lnTo>
                    <a:pt x="3351907" y="1067306"/>
                  </a:lnTo>
                </a:path>
              </a:pathLst>
            </a:custGeom>
            <a:ln w="12049">
              <a:solidFill>
                <a:srgbClr val="93C4D8"/>
              </a:solidFill>
            </a:ln>
          </p:spPr>
          <p:txBody>
            <a:bodyPr wrap="square" lIns="0" tIns="0" rIns="0" bIns="0" rtlCol="0"/>
            <a:lstStyle/>
            <a:p>
              <a:endParaRPr/>
            </a:p>
          </p:txBody>
        </p:sp>
      </p:grpSp>
      <p:sp>
        <p:nvSpPr>
          <p:cNvPr id="5" name="object 5"/>
          <p:cNvSpPr txBox="1">
            <a:spLocks noGrp="1"/>
          </p:cNvSpPr>
          <p:nvPr>
            <p:ph type="title"/>
          </p:nvPr>
        </p:nvSpPr>
        <p:spPr>
          <a:xfrm>
            <a:off x="3503360" y="443293"/>
            <a:ext cx="2134870" cy="756920"/>
          </a:xfrm>
          <a:prstGeom prst="rect">
            <a:avLst/>
          </a:prstGeom>
        </p:spPr>
        <p:txBody>
          <a:bodyPr vert="horz" wrap="square" lIns="0" tIns="12700" rIns="0" bIns="0" rtlCol="0">
            <a:spAutoFit/>
          </a:bodyPr>
          <a:lstStyle/>
          <a:p>
            <a:pPr marL="12700">
              <a:lnSpc>
                <a:spcPct val="100000"/>
              </a:lnSpc>
              <a:spcBef>
                <a:spcPts val="100"/>
              </a:spcBef>
            </a:pPr>
            <a:r>
              <a:rPr sz="4800" spc="-30" dirty="0">
                <a:solidFill>
                  <a:srgbClr val="BF0000"/>
                </a:solidFill>
              </a:rPr>
              <a:t>Abstract</a:t>
            </a:r>
            <a:endParaRPr sz="4800" dirty="0"/>
          </a:p>
        </p:txBody>
      </p:sp>
      <p:sp>
        <p:nvSpPr>
          <p:cNvPr id="12" name="TextBox 11">
            <a:extLst>
              <a:ext uri="{FF2B5EF4-FFF2-40B4-BE49-F238E27FC236}">
                <a16:creationId xmlns:a16="http://schemas.microsoft.com/office/drawing/2014/main" id="{0E1FC8C9-3912-52AB-9054-77DCA9701F0B}"/>
              </a:ext>
            </a:extLst>
          </p:cNvPr>
          <p:cNvSpPr txBox="1"/>
          <p:nvPr/>
        </p:nvSpPr>
        <p:spPr>
          <a:xfrm>
            <a:off x="381000" y="1398957"/>
            <a:ext cx="8229600" cy="3970318"/>
          </a:xfrm>
          <a:prstGeom prst="rect">
            <a:avLst/>
          </a:prstGeom>
          <a:noFill/>
        </p:spPr>
        <p:txBody>
          <a:bodyPr wrap="square">
            <a:spAutoFit/>
          </a:bodyPr>
          <a:lstStyle/>
          <a:p>
            <a:pPr marL="285750" indent="-285750">
              <a:buFont typeface="Arial" panose="020B0604020202020204" pitchFamily="34" charset="0"/>
              <a:buChar char="•"/>
            </a:pPr>
            <a:r>
              <a:rPr lang="en-GB" altLang="en-US" sz="2800" dirty="0"/>
              <a:t>In a college there are various sections and each section handles all student information and college database. These sections are linked with each other. Current System of college is having problems of interlinking and data repetition. To overcome these problems we present College ERP System which is automated and centralized. This system have easy user interface and have powerful data management system which makes this system very useful.</a:t>
            </a:r>
            <a:endParaRPr lang="en-US"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24" y="5784654"/>
            <a:ext cx="5403215" cy="1079500"/>
            <a:chOff x="-6024" y="5784654"/>
            <a:chExt cx="5403215" cy="1079500"/>
          </a:xfrm>
        </p:grpSpPr>
        <p:sp>
          <p:nvSpPr>
            <p:cNvPr id="3" name="object 3"/>
            <p:cNvSpPr/>
            <p:nvPr/>
          </p:nvSpPr>
          <p:spPr>
            <a:xfrm>
              <a:off x="0" y="5793157"/>
              <a:ext cx="3351814" cy="106482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5790679"/>
              <a:ext cx="3352165" cy="1067435"/>
            </a:xfrm>
            <a:custGeom>
              <a:avLst/>
              <a:gdLst/>
              <a:ahLst/>
              <a:cxnLst/>
              <a:rect l="l" t="t" r="r" b="b"/>
              <a:pathLst>
                <a:path w="3352165" h="1067434">
                  <a:moveTo>
                    <a:pt x="0" y="0"/>
                  </a:moveTo>
                  <a:lnTo>
                    <a:pt x="3351907" y="1067306"/>
                  </a:lnTo>
                </a:path>
              </a:pathLst>
            </a:custGeom>
            <a:ln w="12049">
              <a:solidFill>
                <a:srgbClr val="93C4D8"/>
              </a:solidFill>
            </a:ln>
          </p:spPr>
          <p:txBody>
            <a:bodyPr wrap="square" lIns="0" tIns="0" rIns="0" bIns="0" rtlCol="0"/>
            <a:lstStyle/>
            <a:p>
              <a:endParaRPr/>
            </a:p>
          </p:txBody>
        </p:sp>
      </p:grpSp>
      <p:sp>
        <p:nvSpPr>
          <p:cNvPr id="5" name="object 5"/>
          <p:cNvSpPr txBox="1">
            <a:spLocks noGrp="1"/>
          </p:cNvSpPr>
          <p:nvPr>
            <p:ph type="title"/>
          </p:nvPr>
        </p:nvSpPr>
        <p:spPr>
          <a:xfrm>
            <a:off x="2980525" y="443293"/>
            <a:ext cx="3178810" cy="756920"/>
          </a:xfrm>
          <a:prstGeom prst="rect">
            <a:avLst/>
          </a:prstGeom>
        </p:spPr>
        <p:txBody>
          <a:bodyPr vert="horz" wrap="square" lIns="0" tIns="12700" rIns="0" bIns="0" rtlCol="0">
            <a:spAutoFit/>
          </a:bodyPr>
          <a:lstStyle/>
          <a:p>
            <a:pPr marL="12700">
              <a:lnSpc>
                <a:spcPct val="100000"/>
              </a:lnSpc>
              <a:spcBef>
                <a:spcPts val="100"/>
              </a:spcBef>
            </a:pPr>
            <a:r>
              <a:rPr sz="4800" spc="-15" dirty="0">
                <a:solidFill>
                  <a:srgbClr val="BF0000"/>
                </a:solidFill>
              </a:rPr>
              <a:t>Introduction</a:t>
            </a:r>
            <a:endParaRPr sz="4800"/>
          </a:p>
        </p:txBody>
      </p:sp>
      <p:sp>
        <p:nvSpPr>
          <p:cNvPr id="7" name="TextBox 6">
            <a:extLst>
              <a:ext uri="{FF2B5EF4-FFF2-40B4-BE49-F238E27FC236}">
                <a16:creationId xmlns:a16="http://schemas.microsoft.com/office/drawing/2014/main" id="{54253334-7DF3-60D9-BC29-292B3C7441FB}"/>
              </a:ext>
            </a:extLst>
          </p:cNvPr>
          <p:cNvSpPr txBox="1"/>
          <p:nvPr/>
        </p:nvSpPr>
        <p:spPr>
          <a:xfrm>
            <a:off x="685800" y="1295400"/>
            <a:ext cx="7924800" cy="4801314"/>
          </a:xfrm>
          <a:prstGeom prst="rect">
            <a:avLst/>
          </a:prstGeom>
          <a:noFill/>
        </p:spPr>
        <p:txBody>
          <a:bodyPr wrap="square">
            <a:spAutoFit/>
          </a:bodyPr>
          <a:lstStyle/>
          <a:p>
            <a:pPr marL="285750" indent="-285750">
              <a:buFont typeface="Wingdings" panose="05000000000000000000" pitchFamily="2" charset="2"/>
              <a:buChar char="Ø"/>
            </a:pPr>
            <a:r>
              <a:rPr lang="en-GB" altLang="en-US" dirty="0">
                <a:latin typeface="+mj-lt"/>
              </a:rPr>
              <a:t>In recent years, institutions of higher education increasingly expand the </a:t>
            </a:r>
            <a:r>
              <a:rPr lang="en-GB" altLang="en-US" dirty="0" err="1">
                <a:latin typeface="+mj-lt"/>
              </a:rPr>
              <a:t>enrollment</a:t>
            </a:r>
            <a:r>
              <a:rPr lang="en-GB" altLang="en-US" dirty="0">
                <a:latin typeface="+mj-lt"/>
              </a:rPr>
              <a:t>, and it is more difficult to manage student’s data in college.</a:t>
            </a:r>
          </a:p>
          <a:p>
            <a:endParaRPr lang="en-GB" altLang="en-US" dirty="0">
              <a:latin typeface="+mj-lt"/>
            </a:endParaRPr>
          </a:p>
          <a:p>
            <a:pPr marL="285750" indent="-285750">
              <a:buFont typeface="Wingdings" panose="05000000000000000000" pitchFamily="2" charset="2"/>
              <a:buChar char="Ø"/>
            </a:pPr>
            <a:r>
              <a:rPr lang="en-GB" altLang="en-US" dirty="0">
                <a:latin typeface="+mj-lt"/>
              </a:rPr>
              <a:t>In the 21</a:t>
            </a:r>
            <a:r>
              <a:rPr lang="en-GB" altLang="en-US" baseline="30000" dirty="0">
                <a:latin typeface="+mj-lt"/>
              </a:rPr>
              <a:t>st</a:t>
            </a:r>
            <a:r>
              <a:rPr lang="en-GB" altLang="en-US" dirty="0">
                <a:latin typeface="+mj-lt"/>
              </a:rPr>
              <a:t> century, information technology is an important and irreplaceable work currently in the construction of modern universities. </a:t>
            </a:r>
          </a:p>
          <a:p>
            <a:endParaRPr lang="en-GB" altLang="en-US" dirty="0">
              <a:latin typeface="+mj-lt"/>
            </a:endParaRPr>
          </a:p>
          <a:p>
            <a:pPr marL="285750" indent="-285750">
              <a:buFont typeface="Wingdings" panose="05000000000000000000" pitchFamily="2" charset="2"/>
              <a:buChar char="Ø"/>
            </a:pPr>
            <a:r>
              <a:rPr lang="en-GB" altLang="en-US" dirty="0">
                <a:latin typeface="+mj-lt"/>
              </a:rPr>
              <a:t>Exploiting Digital and informatics in universities has been attracted more and more attentions. </a:t>
            </a:r>
          </a:p>
          <a:p>
            <a:endParaRPr lang="en-GB" altLang="en-US" dirty="0">
              <a:latin typeface="+mj-lt"/>
            </a:endParaRPr>
          </a:p>
          <a:p>
            <a:pPr marL="285750" indent="-285750">
              <a:buFont typeface="Wingdings" panose="05000000000000000000" pitchFamily="2" charset="2"/>
              <a:buChar char="Ø"/>
            </a:pPr>
            <a:r>
              <a:rPr lang="en-GB" altLang="en-US" dirty="0">
                <a:latin typeface="+mj-lt"/>
              </a:rPr>
              <a:t>In general, with the increasing number of students in college, student management systems design is also important.</a:t>
            </a:r>
          </a:p>
          <a:p>
            <a:endParaRPr lang="en-GB" altLang="en-US" dirty="0">
              <a:latin typeface="+mj-lt"/>
            </a:endParaRPr>
          </a:p>
          <a:p>
            <a:pPr marL="285750" indent="-285750">
              <a:buFont typeface="Wingdings" panose="05000000000000000000" pitchFamily="2" charset="2"/>
              <a:buChar char="Ø"/>
            </a:pPr>
            <a:r>
              <a:rPr lang="en-GB" altLang="en-US" dirty="0">
                <a:latin typeface="+mj-lt"/>
              </a:rPr>
              <a:t>We propose a design for college student management system, which can play an important role in college management. </a:t>
            </a:r>
          </a:p>
          <a:p>
            <a:endParaRPr lang="en-GB" altLang="en-US" dirty="0">
              <a:latin typeface="+mj-lt"/>
            </a:endParaRPr>
          </a:p>
          <a:p>
            <a:pPr marL="285750" indent="-285750">
              <a:buFont typeface="Wingdings" panose="05000000000000000000" pitchFamily="2" charset="2"/>
              <a:buChar char="Ø"/>
            </a:pPr>
            <a:r>
              <a:rPr lang="en-GB" altLang="en-US" dirty="0">
                <a:latin typeface="+mj-lt"/>
              </a:rPr>
              <a:t>Firstly, we organize our proposed college student management ERP system i.e. Batchmates.</a:t>
            </a:r>
            <a:endParaRPr lang="en-US" altLang="en-US"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24" y="5784654"/>
            <a:ext cx="5403215" cy="1079500"/>
            <a:chOff x="-6024" y="5784654"/>
            <a:chExt cx="5403215" cy="1079500"/>
          </a:xfrm>
        </p:grpSpPr>
        <p:sp>
          <p:nvSpPr>
            <p:cNvPr id="3" name="object 3"/>
            <p:cNvSpPr/>
            <p:nvPr/>
          </p:nvSpPr>
          <p:spPr>
            <a:xfrm>
              <a:off x="0" y="5793157"/>
              <a:ext cx="3351814" cy="106482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5790679"/>
              <a:ext cx="3352165" cy="1067435"/>
            </a:xfrm>
            <a:custGeom>
              <a:avLst/>
              <a:gdLst/>
              <a:ahLst/>
              <a:cxnLst/>
              <a:rect l="l" t="t" r="r" b="b"/>
              <a:pathLst>
                <a:path w="3352165" h="1067434">
                  <a:moveTo>
                    <a:pt x="0" y="0"/>
                  </a:moveTo>
                  <a:lnTo>
                    <a:pt x="3351907" y="1067306"/>
                  </a:lnTo>
                </a:path>
              </a:pathLst>
            </a:custGeom>
            <a:ln w="12049">
              <a:solidFill>
                <a:srgbClr val="93C4D8"/>
              </a:solidFill>
            </a:ln>
          </p:spPr>
          <p:txBody>
            <a:bodyPr wrap="square" lIns="0" tIns="0" rIns="0" bIns="0" rtlCol="0"/>
            <a:lstStyle/>
            <a:p>
              <a:endParaRPr/>
            </a:p>
          </p:txBody>
        </p:sp>
      </p:grpSp>
      <p:sp>
        <p:nvSpPr>
          <p:cNvPr id="5" name="object 5"/>
          <p:cNvSpPr txBox="1">
            <a:spLocks noGrp="1"/>
          </p:cNvSpPr>
          <p:nvPr>
            <p:ph type="title"/>
          </p:nvPr>
        </p:nvSpPr>
        <p:spPr>
          <a:xfrm>
            <a:off x="2399349" y="443293"/>
            <a:ext cx="4340860" cy="756920"/>
          </a:xfrm>
          <a:prstGeom prst="rect">
            <a:avLst/>
          </a:prstGeom>
        </p:spPr>
        <p:txBody>
          <a:bodyPr vert="horz" wrap="square" lIns="0" tIns="12700" rIns="0" bIns="0" rtlCol="0">
            <a:spAutoFit/>
          </a:bodyPr>
          <a:lstStyle/>
          <a:p>
            <a:pPr marL="12700">
              <a:lnSpc>
                <a:spcPct val="100000"/>
              </a:lnSpc>
              <a:spcBef>
                <a:spcPts val="100"/>
              </a:spcBef>
            </a:pPr>
            <a:r>
              <a:rPr sz="4800" spc="-35" dirty="0">
                <a:solidFill>
                  <a:srgbClr val="BF0000"/>
                </a:solidFill>
              </a:rPr>
              <a:t>Literature</a:t>
            </a:r>
            <a:r>
              <a:rPr sz="4800" spc="-40" dirty="0">
                <a:solidFill>
                  <a:srgbClr val="BF0000"/>
                </a:solidFill>
              </a:rPr>
              <a:t> </a:t>
            </a:r>
            <a:r>
              <a:rPr sz="4800" spc="-15" dirty="0">
                <a:solidFill>
                  <a:srgbClr val="BF0000"/>
                </a:solidFill>
              </a:rPr>
              <a:t>Survey</a:t>
            </a:r>
            <a:endParaRPr sz="4800"/>
          </a:p>
        </p:txBody>
      </p:sp>
      <p:graphicFrame>
        <p:nvGraphicFramePr>
          <p:cNvPr id="6" name="Table 5">
            <a:extLst>
              <a:ext uri="{FF2B5EF4-FFF2-40B4-BE49-F238E27FC236}">
                <a16:creationId xmlns:a16="http://schemas.microsoft.com/office/drawing/2014/main" id="{19DD5F2E-5ADD-0BFD-686D-B734885A91FC}"/>
              </a:ext>
            </a:extLst>
          </p:cNvPr>
          <p:cNvGraphicFramePr>
            <a:graphicFrameLocks noGrp="1"/>
          </p:cNvGraphicFramePr>
          <p:nvPr>
            <p:extLst>
              <p:ext uri="{D42A27DB-BD31-4B8C-83A1-F6EECF244321}">
                <p14:modId xmlns:p14="http://schemas.microsoft.com/office/powerpoint/2010/main" val="4000317822"/>
              </p:ext>
            </p:extLst>
          </p:nvPr>
        </p:nvGraphicFramePr>
        <p:xfrm>
          <a:off x="304800" y="1441450"/>
          <a:ext cx="8610601" cy="5187950"/>
        </p:xfrm>
        <a:graphic>
          <a:graphicData uri="http://schemas.openxmlformats.org/drawingml/2006/table">
            <a:tbl>
              <a:tblPr firstRow="1" firstCol="1" bandRow="1">
                <a:tableStyleId>{5C22544A-7EE6-4342-B048-85BDC9FD1C3A}</a:tableStyleId>
              </a:tblPr>
              <a:tblGrid>
                <a:gridCol w="739563">
                  <a:extLst>
                    <a:ext uri="{9D8B030D-6E8A-4147-A177-3AD203B41FA5}">
                      <a16:colId xmlns:a16="http://schemas.microsoft.com/office/drawing/2014/main" val="628722073"/>
                    </a:ext>
                  </a:extLst>
                </a:gridCol>
                <a:gridCol w="2902204">
                  <a:extLst>
                    <a:ext uri="{9D8B030D-6E8A-4147-A177-3AD203B41FA5}">
                      <a16:colId xmlns:a16="http://schemas.microsoft.com/office/drawing/2014/main" val="4003028707"/>
                    </a:ext>
                  </a:extLst>
                </a:gridCol>
                <a:gridCol w="1302268">
                  <a:extLst>
                    <a:ext uri="{9D8B030D-6E8A-4147-A177-3AD203B41FA5}">
                      <a16:colId xmlns:a16="http://schemas.microsoft.com/office/drawing/2014/main" val="2963307851"/>
                    </a:ext>
                  </a:extLst>
                </a:gridCol>
                <a:gridCol w="3666566">
                  <a:extLst>
                    <a:ext uri="{9D8B030D-6E8A-4147-A177-3AD203B41FA5}">
                      <a16:colId xmlns:a16="http://schemas.microsoft.com/office/drawing/2014/main" val="3423343337"/>
                    </a:ext>
                  </a:extLst>
                </a:gridCol>
              </a:tblGrid>
              <a:tr h="769032">
                <a:tc>
                  <a:txBody>
                    <a:bodyPr/>
                    <a:lstStyle/>
                    <a:p>
                      <a:pPr algn="ctr">
                        <a:lnSpc>
                          <a:spcPct val="107000"/>
                        </a:lnSpc>
                        <a:spcAft>
                          <a:spcPts val="800"/>
                        </a:spcAft>
                      </a:pPr>
                      <a:r>
                        <a:rPr lang="en-GB" sz="1400" b="0">
                          <a:effectLst/>
                        </a:rPr>
                        <a:t>Sr. No.</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gn="ctr">
                        <a:lnSpc>
                          <a:spcPct val="107000"/>
                        </a:lnSpc>
                        <a:spcAft>
                          <a:spcPts val="800"/>
                        </a:spcAft>
                      </a:pPr>
                      <a:r>
                        <a:rPr lang="en-GB" sz="1400" b="0">
                          <a:effectLst/>
                        </a:rPr>
                        <a:t>Paper Name</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gn="ctr">
                        <a:lnSpc>
                          <a:spcPct val="107000"/>
                        </a:lnSpc>
                        <a:spcAft>
                          <a:spcPts val="800"/>
                        </a:spcAft>
                      </a:pPr>
                      <a:r>
                        <a:rPr lang="en-GB" sz="1400" b="0">
                          <a:effectLst/>
                        </a:rPr>
                        <a:t>Author, Year of Publishing, Journals</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gn="ctr">
                        <a:lnSpc>
                          <a:spcPct val="107000"/>
                        </a:lnSpc>
                        <a:spcAft>
                          <a:spcPts val="800"/>
                        </a:spcAft>
                      </a:pPr>
                      <a:r>
                        <a:rPr lang="en-GB" sz="1400" b="0">
                          <a:effectLst/>
                        </a:rPr>
                        <a:t>Work</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extLst>
                  <a:ext uri="{0D108BD9-81ED-4DB2-BD59-A6C34878D82A}">
                    <a16:rowId xmlns:a16="http://schemas.microsoft.com/office/drawing/2014/main" val="2104000789"/>
                  </a:ext>
                </a:extLst>
              </a:tr>
              <a:tr h="1225654">
                <a:tc>
                  <a:txBody>
                    <a:bodyPr/>
                    <a:lstStyle/>
                    <a:p>
                      <a:pPr algn="ctr">
                        <a:lnSpc>
                          <a:spcPct val="107000"/>
                        </a:lnSpc>
                        <a:spcAft>
                          <a:spcPts val="800"/>
                        </a:spcAft>
                      </a:pPr>
                      <a:r>
                        <a:rPr lang="en-GB" sz="1400" b="0">
                          <a:effectLst/>
                        </a:rPr>
                        <a:t>1.</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nSpc>
                          <a:spcPct val="107000"/>
                        </a:lnSpc>
                        <a:spcAft>
                          <a:spcPts val="800"/>
                        </a:spcAft>
                      </a:pPr>
                      <a:r>
                        <a:rPr lang="en-GB" sz="1400" b="0">
                          <a:effectLst/>
                        </a:rPr>
                        <a:t>“Human diversity in education: An integrative approach.”</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nSpc>
                          <a:spcPct val="107000"/>
                        </a:lnSpc>
                        <a:spcAft>
                          <a:spcPts val="800"/>
                        </a:spcAft>
                      </a:pPr>
                      <a:r>
                        <a:rPr lang="en-GB" sz="1400" b="0">
                          <a:effectLst/>
                        </a:rPr>
                        <a:t>Cushner, K., A. McClelland, and P. Safford. 2000. </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nSpc>
                          <a:spcPct val="107000"/>
                        </a:lnSpc>
                        <a:spcAft>
                          <a:spcPts val="800"/>
                        </a:spcAft>
                      </a:pPr>
                      <a:r>
                        <a:rPr lang="en-GB" sz="1400" b="0">
                          <a:effectLst/>
                        </a:rPr>
                        <a:t>Student–faculty interactions can be formal or informal, occurring either inside or outside instructional settings, with both playing an important role in determining students’ academic success.</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extLst>
                  <a:ext uri="{0D108BD9-81ED-4DB2-BD59-A6C34878D82A}">
                    <a16:rowId xmlns:a16="http://schemas.microsoft.com/office/drawing/2014/main" val="2828866919"/>
                  </a:ext>
                </a:extLst>
              </a:tr>
              <a:tr h="1967610">
                <a:tc>
                  <a:txBody>
                    <a:bodyPr/>
                    <a:lstStyle/>
                    <a:p>
                      <a:pPr algn="ctr">
                        <a:lnSpc>
                          <a:spcPct val="107000"/>
                        </a:lnSpc>
                        <a:spcAft>
                          <a:spcPts val="800"/>
                        </a:spcAft>
                      </a:pPr>
                      <a:r>
                        <a:rPr lang="en-GB" sz="1400" b="0">
                          <a:effectLst/>
                        </a:rPr>
                        <a:t>2.</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nSpc>
                          <a:spcPct val="107000"/>
                        </a:lnSpc>
                        <a:spcAft>
                          <a:spcPts val="800"/>
                        </a:spcAft>
                      </a:pPr>
                      <a:r>
                        <a:rPr lang="en-GB" sz="1400" b="0">
                          <a:effectLst/>
                        </a:rPr>
                        <a:t> “The Differential Effects of Student-Faculty Interaction on College Outcomes for Women and Men Journal of College Student Development.”</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nSpc>
                          <a:spcPct val="107000"/>
                        </a:lnSpc>
                        <a:spcAft>
                          <a:spcPts val="800"/>
                        </a:spcAft>
                      </a:pPr>
                      <a:r>
                        <a:rPr lang="en-GB" sz="1400" b="0">
                          <a:effectLst/>
                        </a:rPr>
                        <a:t>Sax, Linda J., 1967-Bryant, Alyssa N.Harper, Casandra E.(2005 November)</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nSpc>
                          <a:spcPct val="107000"/>
                        </a:lnSpc>
                        <a:spcAft>
                          <a:spcPts val="800"/>
                        </a:spcAft>
                      </a:pPr>
                      <a:r>
                        <a:rPr lang="en-GB" sz="1400" b="0">
                          <a:effectLst/>
                        </a:rPr>
                        <a:t>The teachers must be aware of these social-cultural factors so that they can understand, how well the student will interact with the teacher, how well the student will interact with his or her peers, and how the student views his or her acceptance within the cultural group and within the classroom.</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extLst>
                  <a:ext uri="{0D108BD9-81ED-4DB2-BD59-A6C34878D82A}">
                    <a16:rowId xmlns:a16="http://schemas.microsoft.com/office/drawing/2014/main" val="318404456"/>
                  </a:ext>
                </a:extLst>
              </a:tr>
              <a:tr h="1225654">
                <a:tc>
                  <a:txBody>
                    <a:bodyPr/>
                    <a:lstStyle/>
                    <a:p>
                      <a:pPr algn="ctr">
                        <a:lnSpc>
                          <a:spcPct val="107000"/>
                        </a:lnSpc>
                        <a:spcAft>
                          <a:spcPts val="800"/>
                        </a:spcAft>
                      </a:pPr>
                      <a:r>
                        <a:rPr lang="en-GB" sz="1400" b="0" dirty="0">
                          <a:effectLst/>
                        </a:rPr>
                        <a:t>3.</a:t>
                      </a:r>
                      <a:endParaRPr lang="en-GB"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nSpc>
                          <a:spcPct val="107000"/>
                        </a:lnSpc>
                        <a:spcAft>
                          <a:spcPts val="800"/>
                        </a:spcAft>
                      </a:pPr>
                      <a:r>
                        <a:rPr lang="en-GB" sz="1400" b="0">
                          <a:effectLst/>
                        </a:rPr>
                        <a:t> “What Matters to Student Success: A Review of the Literature; and Light, “Making the Most of College: Students Speak Their Minds.”</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nSpc>
                          <a:spcPct val="107000"/>
                        </a:lnSpc>
                        <a:spcAft>
                          <a:spcPts val="800"/>
                        </a:spcAft>
                      </a:pPr>
                      <a:r>
                        <a:rPr lang="en-GB" sz="1400" b="0">
                          <a:effectLst/>
                        </a:rPr>
                        <a:t>Kuh et al., (2001)</a:t>
                      </a:r>
                      <a:endParaRPr lang="en-GB" sz="1400" b="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tc>
                  <a:txBody>
                    <a:bodyPr/>
                    <a:lstStyle/>
                    <a:p>
                      <a:pPr>
                        <a:lnSpc>
                          <a:spcPct val="107000"/>
                        </a:lnSpc>
                        <a:spcAft>
                          <a:spcPts val="800"/>
                        </a:spcAft>
                      </a:pPr>
                      <a:r>
                        <a:rPr lang="en-GB" sz="1400" b="0" dirty="0">
                          <a:effectLst/>
                        </a:rPr>
                        <a:t>This Paper  identified 12 social-cultural factors. These attributes were defined based on student’s social–culture.</a:t>
                      </a:r>
                      <a:endParaRPr lang="en-GB" sz="14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1460" marR="21460" marT="0" marB="0"/>
                </a:tc>
                <a:extLst>
                  <a:ext uri="{0D108BD9-81ED-4DB2-BD59-A6C34878D82A}">
                    <a16:rowId xmlns:a16="http://schemas.microsoft.com/office/drawing/2014/main" val="3861361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24" y="5784654"/>
            <a:ext cx="5403215" cy="1079500"/>
            <a:chOff x="-6024" y="5784654"/>
            <a:chExt cx="5403215" cy="1079500"/>
          </a:xfrm>
        </p:grpSpPr>
        <p:sp>
          <p:nvSpPr>
            <p:cNvPr id="3" name="object 3"/>
            <p:cNvSpPr/>
            <p:nvPr/>
          </p:nvSpPr>
          <p:spPr>
            <a:xfrm>
              <a:off x="0" y="5793157"/>
              <a:ext cx="3351814" cy="106482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5790679"/>
              <a:ext cx="3352165" cy="1067435"/>
            </a:xfrm>
            <a:custGeom>
              <a:avLst/>
              <a:gdLst/>
              <a:ahLst/>
              <a:cxnLst/>
              <a:rect l="l" t="t" r="r" b="b"/>
              <a:pathLst>
                <a:path w="3352165" h="1067434">
                  <a:moveTo>
                    <a:pt x="0" y="0"/>
                  </a:moveTo>
                  <a:lnTo>
                    <a:pt x="3351907" y="1067306"/>
                  </a:lnTo>
                </a:path>
              </a:pathLst>
            </a:custGeom>
            <a:ln w="12049">
              <a:solidFill>
                <a:srgbClr val="93C4D8"/>
              </a:solidFill>
            </a:ln>
          </p:spPr>
          <p:txBody>
            <a:bodyPr wrap="square" lIns="0" tIns="0" rIns="0" bIns="0" rtlCol="0"/>
            <a:lstStyle/>
            <a:p>
              <a:endParaRPr/>
            </a:p>
          </p:txBody>
        </p:sp>
      </p:grpSp>
      <p:sp>
        <p:nvSpPr>
          <p:cNvPr id="5" name="object 5"/>
          <p:cNvSpPr txBox="1">
            <a:spLocks noGrp="1"/>
          </p:cNvSpPr>
          <p:nvPr>
            <p:ph type="title"/>
          </p:nvPr>
        </p:nvSpPr>
        <p:spPr>
          <a:xfrm>
            <a:off x="1728437" y="685800"/>
            <a:ext cx="5679440" cy="756920"/>
          </a:xfrm>
          <a:prstGeom prst="rect">
            <a:avLst/>
          </a:prstGeom>
        </p:spPr>
        <p:txBody>
          <a:bodyPr vert="horz" wrap="square" lIns="0" tIns="12700" rIns="0" bIns="0" rtlCol="0">
            <a:spAutoFit/>
          </a:bodyPr>
          <a:lstStyle/>
          <a:p>
            <a:pPr marL="12700">
              <a:lnSpc>
                <a:spcPct val="100000"/>
              </a:lnSpc>
              <a:spcBef>
                <a:spcPts val="100"/>
              </a:spcBef>
            </a:pPr>
            <a:r>
              <a:rPr sz="4800" spc="-15" dirty="0">
                <a:solidFill>
                  <a:srgbClr val="BF0000"/>
                </a:solidFill>
              </a:rPr>
              <a:t>Proposed</a:t>
            </a:r>
            <a:r>
              <a:rPr sz="4800" spc="-85" dirty="0">
                <a:solidFill>
                  <a:srgbClr val="BF0000"/>
                </a:solidFill>
              </a:rPr>
              <a:t> </a:t>
            </a:r>
            <a:r>
              <a:rPr sz="4800" spc="-20" dirty="0">
                <a:solidFill>
                  <a:srgbClr val="BF0000"/>
                </a:solidFill>
              </a:rPr>
              <a:t>Architecture</a:t>
            </a:r>
            <a:endParaRPr sz="4800" dirty="0"/>
          </a:p>
        </p:txBody>
      </p:sp>
      <p:sp>
        <p:nvSpPr>
          <p:cNvPr id="7" name="TextBox 6">
            <a:extLst>
              <a:ext uri="{FF2B5EF4-FFF2-40B4-BE49-F238E27FC236}">
                <a16:creationId xmlns:a16="http://schemas.microsoft.com/office/drawing/2014/main" id="{D8C23662-2627-7A88-7AA4-2318D374D72C}"/>
              </a:ext>
            </a:extLst>
          </p:cNvPr>
          <p:cNvSpPr txBox="1"/>
          <p:nvPr/>
        </p:nvSpPr>
        <p:spPr>
          <a:xfrm>
            <a:off x="224757" y="1998389"/>
            <a:ext cx="8686800" cy="3046988"/>
          </a:xfrm>
          <a:prstGeom prst="rect">
            <a:avLst/>
          </a:prstGeom>
          <a:noFill/>
        </p:spPr>
        <p:txBody>
          <a:bodyPr wrap="square">
            <a:spAutoFit/>
          </a:bodyPr>
          <a:lstStyle/>
          <a:p>
            <a:r>
              <a:rPr lang="en-IN" sz="2400" dirty="0"/>
              <a:t>           This system changes the previous traditional ways of working, solves the inconvenience in information transfer, liberates mechanize administrators from the tedious and monotonous work, makes them convenient for the administrators to collect students’ statistics and announce information instantly. Students are able to communicate with the administrators of the student services </a:t>
            </a:r>
            <a:r>
              <a:rPr lang="en-IN" sz="2400" dirty="0" err="1"/>
              <a:t>center</a:t>
            </a:r>
            <a:r>
              <a:rPr lang="en-IN" sz="2400" dirty="0"/>
              <a:t> with low delay, giving the administrators more time to concentrating on academic guidance and living guidance.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24" y="5784654"/>
            <a:ext cx="5403215" cy="1079500"/>
            <a:chOff x="-6024" y="5784654"/>
            <a:chExt cx="5403215" cy="1079500"/>
          </a:xfrm>
        </p:grpSpPr>
        <p:sp>
          <p:nvSpPr>
            <p:cNvPr id="3" name="object 3"/>
            <p:cNvSpPr/>
            <p:nvPr/>
          </p:nvSpPr>
          <p:spPr>
            <a:xfrm>
              <a:off x="0" y="5793157"/>
              <a:ext cx="3351814" cy="106482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5790679"/>
              <a:ext cx="3352165" cy="1067435"/>
            </a:xfrm>
            <a:custGeom>
              <a:avLst/>
              <a:gdLst/>
              <a:ahLst/>
              <a:cxnLst/>
              <a:rect l="l" t="t" r="r" b="b"/>
              <a:pathLst>
                <a:path w="3352165" h="1067434">
                  <a:moveTo>
                    <a:pt x="0" y="0"/>
                  </a:moveTo>
                  <a:lnTo>
                    <a:pt x="3351907" y="1067306"/>
                  </a:lnTo>
                </a:path>
              </a:pathLst>
            </a:custGeom>
            <a:ln w="12049">
              <a:solidFill>
                <a:srgbClr val="93C4D8"/>
              </a:solidFill>
            </a:ln>
          </p:spPr>
          <p:txBody>
            <a:bodyPr wrap="square" lIns="0" tIns="0" rIns="0" bIns="0" rtlCol="0"/>
            <a:lstStyle/>
            <a:p>
              <a:endParaRPr/>
            </a:p>
          </p:txBody>
        </p:sp>
      </p:grpSp>
      <p:sp>
        <p:nvSpPr>
          <p:cNvPr id="5" name="object 5"/>
          <p:cNvSpPr txBox="1">
            <a:spLocks noGrp="1"/>
          </p:cNvSpPr>
          <p:nvPr>
            <p:ph type="title"/>
          </p:nvPr>
        </p:nvSpPr>
        <p:spPr>
          <a:xfrm>
            <a:off x="2021473" y="443293"/>
            <a:ext cx="5095875" cy="756920"/>
          </a:xfrm>
          <a:prstGeom prst="rect">
            <a:avLst/>
          </a:prstGeom>
        </p:spPr>
        <p:txBody>
          <a:bodyPr vert="horz" wrap="square" lIns="0" tIns="12700" rIns="0" bIns="0" rtlCol="0">
            <a:spAutoFit/>
          </a:bodyPr>
          <a:lstStyle/>
          <a:p>
            <a:pPr marL="12700">
              <a:lnSpc>
                <a:spcPct val="100000"/>
              </a:lnSpc>
              <a:spcBef>
                <a:spcPts val="100"/>
              </a:spcBef>
            </a:pPr>
            <a:r>
              <a:rPr sz="4800" spc="-40" dirty="0">
                <a:solidFill>
                  <a:srgbClr val="BF0000"/>
                </a:solidFill>
              </a:rPr>
              <a:t>System</a:t>
            </a:r>
            <a:r>
              <a:rPr sz="4800" spc="-85" dirty="0">
                <a:solidFill>
                  <a:srgbClr val="BF0000"/>
                </a:solidFill>
              </a:rPr>
              <a:t> </a:t>
            </a:r>
            <a:r>
              <a:rPr sz="4800" spc="-20" dirty="0">
                <a:solidFill>
                  <a:srgbClr val="BF0000"/>
                </a:solidFill>
              </a:rPr>
              <a:t>Architecture</a:t>
            </a:r>
            <a:endParaRPr sz="4800"/>
          </a:p>
        </p:txBody>
      </p:sp>
      <p:pic>
        <p:nvPicPr>
          <p:cNvPr id="6" name="Picture 7">
            <a:extLst>
              <a:ext uri="{FF2B5EF4-FFF2-40B4-BE49-F238E27FC236}">
                <a16:creationId xmlns:a16="http://schemas.microsoft.com/office/drawing/2014/main" id="{C03B996A-8EFC-364D-9BCA-FF744802A5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570" y="1358972"/>
            <a:ext cx="7769679" cy="41400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D6E71F-B228-E559-3DB4-72D0720A2D8A}"/>
              </a:ext>
            </a:extLst>
          </p:cNvPr>
          <p:cNvSpPr txBox="1"/>
          <p:nvPr/>
        </p:nvSpPr>
        <p:spPr>
          <a:xfrm>
            <a:off x="260480" y="1295400"/>
            <a:ext cx="8610600" cy="4678204"/>
          </a:xfrm>
          <a:prstGeom prst="rect">
            <a:avLst/>
          </a:prstGeom>
          <a:noFill/>
        </p:spPr>
        <p:txBody>
          <a:bodyPr wrap="square">
            <a:spAutoFit/>
          </a:bodyPr>
          <a:lstStyle/>
          <a:p>
            <a:pPr marL="342900" indent="-342900">
              <a:buFont typeface="Wingdings" panose="05000000000000000000" pitchFamily="2" charset="2"/>
              <a:buChar char="Ø"/>
            </a:pP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Admin module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           The admin server has entire rights to the working system. Admin is the one who handles all the academic flows such as adding n</a:t>
            </a:r>
            <a:r>
              <a:rPr lang="en-GB" sz="2000" dirty="0">
                <a:latin typeface="Times New Roman" panose="02020603050405020304" pitchFamily="18" charset="0"/>
                <a:ea typeface="Times New Roman" panose="02020603050405020304" pitchFamily="18" charset="0"/>
                <a:cs typeface="Times New Roman" panose="02020603050405020304" pitchFamily="18" charset="0"/>
              </a:rPr>
              <a:t>otice</a:t>
            </a: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dirty="0" err="1">
                <a:effectLst/>
                <a:latin typeface="Times New Roman" panose="02020603050405020304" pitchFamily="18" charset="0"/>
                <a:ea typeface="Times New Roman" panose="02020603050405020304" pitchFamily="18" charset="0"/>
                <a:cs typeface="Times New Roman" panose="02020603050405020304" pitchFamily="18" charset="0"/>
              </a:rPr>
              <a:t>registeration</a:t>
            </a: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 of  staff &amp; students record etc. This access is not allowed for the other users. Admin is responsible for the accountability of the college. </a:t>
            </a:r>
          </a:p>
          <a:p>
            <a:pPr marL="457200" indent="-342900">
              <a:buFont typeface="Wingdings" panose="05000000000000000000" pitchFamily="2" charset="2"/>
              <a:buChar char="Ø"/>
            </a:pPr>
            <a:r>
              <a:rPr lang="en-GB" altLang="en-US" sz="2000" u="sng" dirty="0">
                <a:latin typeface="Times New Roman" panose="02020603050405020304" pitchFamily="18" charset="0"/>
                <a:cs typeface="Times New Roman" panose="02020603050405020304" pitchFamily="18" charset="0"/>
              </a:rPr>
              <a:t>Student Module </a:t>
            </a:r>
            <a:r>
              <a:rPr lang="en-GB" altLang="en-US" sz="2000" dirty="0">
                <a:latin typeface="Times New Roman" panose="02020603050405020304" pitchFamily="18" charset="0"/>
                <a:cs typeface="Times New Roman" panose="02020603050405020304" pitchFamily="18" charset="0"/>
              </a:rPr>
              <a:t>:-</a:t>
            </a:r>
          </a:p>
          <a:p>
            <a:pPr marL="114300" indent="0">
              <a:buNone/>
            </a:pPr>
            <a:r>
              <a:rPr lang="en-GB" altLang="en-US" sz="2000" dirty="0">
                <a:latin typeface="Times New Roman" panose="02020603050405020304" pitchFamily="18" charset="0"/>
                <a:cs typeface="Times New Roman" panose="02020603050405020304" pitchFamily="18" charset="0"/>
              </a:rPr>
              <a:t>           The newly admitted students are entered in the system by the server only. When the student gets admitted the user-id and password is made by the admin which can be further changed by the student as per his/her requirements. They get access to his/her profile, subject, timetable, leave details, fine details etc.</a:t>
            </a:r>
          </a:p>
          <a:p>
            <a:pPr marL="342900" indent="-342900">
              <a:buFont typeface="Wingdings" panose="05000000000000000000" pitchFamily="2" charset="2"/>
              <a:buChar char="Ø"/>
            </a:pP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Faculty Module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            The Faculty members are installed by the admin and the login information is generated by the admin which is further handled by the faculty. The faculty has the entire rights to handle the data of their subjects for their respective classes. </a:t>
            </a:r>
            <a:endParaRPr lang="en-GB" altLang="en-US" sz="2000" dirty="0">
              <a:latin typeface="Times New Roman" panose="02020603050405020304" pitchFamily="18" charset="0"/>
              <a:cs typeface="Times New Roman" panose="02020603050405020304" pitchFamily="18" charset="0"/>
            </a:endParaRPr>
          </a:p>
          <a:p>
            <a:pPr marL="114300" indent="0">
              <a:buNone/>
            </a:pPr>
            <a:endParaRPr lang="en-US" alt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EDF264F-053A-9754-EB21-07520E8B7F19}"/>
              </a:ext>
            </a:extLst>
          </p:cNvPr>
          <p:cNvSpPr txBox="1"/>
          <p:nvPr/>
        </p:nvSpPr>
        <p:spPr>
          <a:xfrm>
            <a:off x="266700" y="474564"/>
            <a:ext cx="4572000" cy="646331"/>
          </a:xfrm>
          <a:prstGeom prst="rect">
            <a:avLst/>
          </a:prstGeom>
          <a:noFill/>
        </p:spPr>
        <p:txBody>
          <a:bodyPr wrap="square">
            <a:spAutoFit/>
          </a:bodyPr>
          <a:lstStyle/>
          <a:p>
            <a:r>
              <a:rPr lang="en-US" altLang="en-US" sz="3600" dirty="0">
                <a:solidFill>
                  <a:srgbClr val="0070C0"/>
                </a:solidFill>
                <a:latin typeface="Times New Roman" panose="02020603050405020304" pitchFamily="18" charset="0"/>
              </a:rPr>
              <a:t>Modules :-</a:t>
            </a:r>
            <a:endParaRPr lang="en-IN" sz="3600" dirty="0">
              <a:solidFill>
                <a:srgbClr val="0070C0"/>
              </a:solidFill>
            </a:endParaRPr>
          </a:p>
        </p:txBody>
      </p:sp>
    </p:spTree>
    <p:extLst>
      <p:ext uri="{BB962C8B-B14F-4D97-AF65-F5344CB8AC3E}">
        <p14:creationId xmlns:p14="http://schemas.microsoft.com/office/powerpoint/2010/main" val="76799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24" y="5784654"/>
            <a:ext cx="5403215" cy="1079500"/>
            <a:chOff x="-6024" y="5784654"/>
            <a:chExt cx="5403215" cy="1079500"/>
          </a:xfrm>
        </p:grpSpPr>
        <p:sp>
          <p:nvSpPr>
            <p:cNvPr id="3" name="object 3"/>
            <p:cNvSpPr/>
            <p:nvPr/>
          </p:nvSpPr>
          <p:spPr>
            <a:xfrm>
              <a:off x="0" y="5793157"/>
              <a:ext cx="3351814" cy="106482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5790679"/>
              <a:ext cx="3352165" cy="1067435"/>
            </a:xfrm>
            <a:custGeom>
              <a:avLst/>
              <a:gdLst/>
              <a:ahLst/>
              <a:cxnLst/>
              <a:rect l="l" t="t" r="r" b="b"/>
              <a:pathLst>
                <a:path w="3352165" h="1067434">
                  <a:moveTo>
                    <a:pt x="0" y="0"/>
                  </a:moveTo>
                  <a:lnTo>
                    <a:pt x="3351907" y="1067306"/>
                  </a:lnTo>
                </a:path>
              </a:pathLst>
            </a:custGeom>
            <a:ln w="12049">
              <a:solidFill>
                <a:srgbClr val="93C4D8"/>
              </a:solidFill>
            </a:ln>
          </p:spPr>
          <p:txBody>
            <a:bodyPr wrap="square" lIns="0" tIns="0" rIns="0" bIns="0" rtlCol="0"/>
            <a:lstStyle/>
            <a:p>
              <a:endParaRPr/>
            </a:p>
          </p:txBody>
        </p:sp>
      </p:grpSp>
      <p:sp>
        <p:nvSpPr>
          <p:cNvPr id="5" name="object 5"/>
          <p:cNvSpPr txBox="1">
            <a:spLocks noGrp="1"/>
          </p:cNvSpPr>
          <p:nvPr>
            <p:ph type="title"/>
          </p:nvPr>
        </p:nvSpPr>
        <p:spPr>
          <a:xfrm>
            <a:off x="530223" y="508317"/>
            <a:ext cx="7882890" cy="635000"/>
          </a:xfrm>
          <a:prstGeom prst="rect">
            <a:avLst/>
          </a:prstGeom>
        </p:spPr>
        <p:txBody>
          <a:bodyPr vert="horz" wrap="square" lIns="0" tIns="12700" rIns="0" bIns="0" rtlCol="0">
            <a:spAutoFit/>
          </a:bodyPr>
          <a:lstStyle/>
          <a:p>
            <a:pPr marL="12700">
              <a:lnSpc>
                <a:spcPct val="100000"/>
              </a:lnSpc>
              <a:spcBef>
                <a:spcPts val="100"/>
              </a:spcBef>
            </a:pPr>
            <a:r>
              <a:rPr sz="4000" spc="-15" dirty="0">
                <a:solidFill>
                  <a:srgbClr val="BF0000"/>
                </a:solidFill>
              </a:rPr>
              <a:t>Software </a:t>
            </a:r>
            <a:r>
              <a:rPr sz="4000" spc="-10" dirty="0">
                <a:solidFill>
                  <a:srgbClr val="BF0000"/>
                </a:solidFill>
              </a:rPr>
              <a:t>and </a:t>
            </a:r>
            <a:r>
              <a:rPr sz="4000" spc="-25" dirty="0">
                <a:solidFill>
                  <a:srgbClr val="BF0000"/>
                </a:solidFill>
              </a:rPr>
              <a:t>Hardware</a:t>
            </a:r>
            <a:r>
              <a:rPr sz="4000" spc="-20" dirty="0">
                <a:solidFill>
                  <a:srgbClr val="BF0000"/>
                </a:solidFill>
              </a:rPr>
              <a:t> Requirement</a:t>
            </a:r>
            <a:endParaRPr sz="4000" dirty="0"/>
          </a:p>
        </p:txBody>
      </p:sp>
      <p:sp>
        <p:nvSpPr>
          <p:cNvPr id="7" name="TextBox 6">
            <a:extLst>
              <a:ext uri="{FF2B5EF4-FFF2-40B4-BE49-F238E27FC236}">
                <a16:creationId xmlns:a16="http://schemas.microsoft.com/office/drawing/2014/main" id="{AE9B05A4-FE62-BFB1-2F1F-7064C3DC5CE0}"/>
              </a:ext>
            </a:extLst>
          </p:cNvPr>
          <p:cNvSpPr txBox="1"/>
          <p:nvPr/>
        </p:nvSpPr>
        <p:spPr>
          <a:xfrm>
            <a:off x="685800" y="1674673"/>
            <a:ext cx="7239000" cy="3508653"/>
          </a:xfrm>
          <a:prstGeom prst="rect">
            <a:avLst/>
          </a:prstGeom>
          <a:noFill/>
        </p:spPr>
        <p:txBody>
          <a:bodyPr wrap="square">
            <a:spAutoFit/>
          </a:bodyPr>
          <a:lstStyle/>
          <a:p>
            <a:pPr marL="571500" indent="-571500">
              <a:buFont typeface="Wingdings" panose="05000000000000000000" pitchFamily="2" charset="2"/>
              <a:buChar char="§"/>
            </a:pPr>
            <a:r>
              <a:rPr lang="en-US" sz="3600" b="1" dirty="0">
                <a:solidFill>
                  <a:srgbClr val="0070C0"/>
                </a:solidFill>
                <a:latin typeface="Times New Roman" pitchFamily="18" charset="0"/>
                <a:cs typeface="Times New Roman" pitchFamily="18" charset="0"/>
              </a:rPr>
              <a:t>Hardware Requirement :-</a:t>
            </a:r>
          </a:p>
          <a:p>
            <a:pPr marL="0" indent="0">
              <a:buNone/>
            </a:pPr>
            <a:endParaRPr lang="en-US" sz="1800" dirty="0">
              <a:solidFill>
                <a:schemeClr val="tx1">
                  <a:lumMod val="95000"/>
                </a:schemeClr>
              </a:solidFill>
              <a:latin typeface="Times New Roman" pitchFamily="18" charset="0"/>
              <a:cs typeface="Times New Roman" pitchFamily="18" charset="0"/>
            </a:endParaRPr>
          </a:p>
          <a:p>
            <a:pPr marL="457200" lvl="0" indent="-457200">
              <a:buFont typeface="Arial" panose="020B0604020202020204" pitchFamily="34" charset="0"/>
              <a:buChar char="•"/>
            </a:pPr>
            <a:r>
              <a:rPr lang="en-US" sz="2400" dirty="0"/>
              <a:t>Processor       	      - Intel i3/i5/i7</a:t>
            </a:r>
            <a:endParaRPr lang="en-US" sz="2400" b="1" dirty="0"/>
          </a:p>
          <a:p>
            <a:pPr marL="457200" lvl="0" indent="-457200">
              <a:buFont typeface="Arial" panose="020B0604020202020204" pitchFamily="34" charset="0"/>
              <a:buChar char="•"/>
            </a:pPr>
            <a:r>
              <a:rPr lang="en-US" sz="2400" dirty="0"/>
              <a:t>Speed                            - 3.1 GHz</a:t>
            </a:r>
          </a:p>
          <a:p>
            <a:pPr marL="457200" lvl="0" indent="-457200">
              <a:buFont typeface="Arial" panose="020B0604020202020204" pitchFamily="34" charset="0"/>
              <a:buChar char="•"/>
            </a:pPr>
            <a:r>
              <a:rPr lang="en-US" sz="2400" dirty="0"/>
              <a:t>RAM 		      - 2 GB(min)</a:t>
            </a:r>
          </a:p>
          <a:p>
            <a:pPr marL="457200" lvl="0" indent="-457200">
              <a:buFont typeface="Arial" panose="020B0604020202020204" pitchFamily="34" charset="0"/>
              <a:buChar char="•"/>
            </a:pPr>
            <a:r>
              <a:rPr lang="en-US" sz="2400" dirty="0"/>
              <a:t>Hard Disk                      - 40 GB</a:t>
            </a:r>
          </a:p>
          <a:p>
            <a:pPr marL="457200" lvl="0" indent="-457200">
              <a:buFont typeface="Arial" panose="020B0604020202020204" pitchFamily="34" charset="0"/>
              <a:buChar char="•"/>
            </a:pPr>
            <a:r>
              <a:rPr lang="en-US" sz="2400" dirty="0"/>
              <a:t>Key Board                     - Standard Windows Keyboard</a:t>
            </a:r>
          </a:p>
          <a:p>
            <a:pPr marL="457200" lvl="0" indent="-457200">
              <a:buFont typeface="Arial" panose="020B0604020202020204" pitchFamily="34" charset="0"/>
              <a:buChar char="•"/>
            </a:pPr>
            <a:r>
              <a:rPr lang="en-US" sz="2400" dirty="0"/>
              <a:t>Mouse		</a:t>
            </a:r>
            <a:r>
              <a:rPr lang="en-GB" sz="2400" dirty="0"/>
              <a:t>      </a:t>
            </a:r>
            <a:r>
              <a:rPr lang="en-US" sz="2400" dirty="0"/>
              <a:t>- Two or Three Button Mouse</a:t>
            </a:r>
          </a:p>
          <a:p>
            <a:pPr marL="457200" indent="-457200">
              <a:buFont typeface="Arial" panose="020B0604020202020204" pitchFamily="34" charset="0"/>
              <a:buChar char="•"/>
            </a:pPr>
            <a:r>
              <a:rPr lang="en-US" sz="2400" dirty="0"/>
              <a:t>Monitor                        - SVGA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TotalTime>
  <Words>1139</Words>
  <Application>Microsoft Office PowerPoint</Application>
  <PresentationFormat>On-screen Show (4:3)</PresentationFormat>
  <Paragraphs>95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Dhole Patil College of Engineering Department of  Information Technology BE  Project  Presentation ON      ERP System for College Database Management System  </vt:lpstr>
      <vt:lpstr>Agenda</vt:lpstr>
      <vt:lpstr>Abstract</vt:lpstr>
      <vt:lpstr>Introduction</vt:lpstr>
      <vt:lpstr>Literature Survey</vt:lpstr>
      <vt:lpstr>Proposed Architecture</vt:lpstr>
      <vt:lpstr>System Architecture</vt:lpstr>
      <vt:lpstr>PowerPoint Presentation</vt:lpstr>
      <vt:lpstr>Software and Hardware Requirement</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Format.pptx</dc:title>
  <cp:lastModifiedBy>Gauri Joshi</cp:lastModifiedBy>
  <cp:revision>17</cp:revision>
  <dcterms:created xsi:type="dcterms:W3CDTF">2022-05-10T07:38:01Z</dcterms:created>
  <dcterms:modified xsi:type="dcterms:W3CDTF">2022-06-03T16:06:44Z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2022-05-10T00:00:00Z</vt:filetime>
  </property>
</Properties>
</file>