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umd7uvCvlRNKKc+k/nAhPO6m0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8C1F89-26AD-482B-B358-1066C7F3F138}">
  <a:tblStyle styleId="{DD8C1F89-26AD-482B-B358-1066C7F3F13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A"/>
          </a:solidFill>
        </a:fill>
      </a:tcStyle>
    </a:wholeTbl>
    <a:band1H>
      <a:tcTxStyle/>
      <a:tcStyle>
        <a:fill>
          <a:solidFill>
            <a:srgbClr val="CACCD1"/>
          </a:solidFill>
        </a:fill>
      </a:tcStyle>
    </a:band1H>
    <a:band2H>
      <a:tcTxStyle/>
    </a:band2H>
    <a:band1V>
      <a:tcTxStyle/>
      <a:tcStyle>
        <a:fill>
          <a:solidFill>
            <a:srgbClr val="CACCD1"/>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8"/>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8"/>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8"/>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8"/>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8"/>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82" name="Google Shape;82;p27"/>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8"/>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9"/>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9"/>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9"/>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29"/>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30"/>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31"/>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31"/>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1"/>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31"/>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3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32"/>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3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4"/>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3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1"/>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41" name="Google Shape;41;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7" name="Google Shape;47;p22"/>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8" name="Google Shape;48;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4" name="Google Shape;54;p23"/>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5" name="Google Shape;55;p23"/>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6" name="Google Shape;56;p23"/>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7" name="Google Shape;57;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25"/>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6"/>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1pPr>
            <a:lvl2pPr lvl="1"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2pPr>
            <a:lvl3pPr lvl="2"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3pPr>
            <a:lvl4pPr lvl="3"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4pPr>
            <a:lvl5pPr lvl="4"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5pPr>
            <a:lvl6pPr lvl="5"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6pPr>
            <a:lvl7pPr lvl="6"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7pPr>
            <a:lvl8pPr lvl="7" marR="0" rtl="0" algn="l">
              <a:spcBef>
                <a:spcPts val="600"/>
              </a:spcBef>
              <a:spcAft>
                <a:spcPts val="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8pPr>
            <a:lvl9pPr lvl="8" marR="0" rtl="0" algn="l">
              <a:spcBef>
                <a:spcPts val="600"/>
              </a:spcBef>
              <a:spcAft>
                <a:spcPts val="600"/>
              </a:spcAft>
              <a:buClr>
                <a:schemeClr val="lt1"/>
              </a:buClr>
              <a:buSzPts val="1280"/>
              <a:buFont typeface="Noto Sans Symbols"/>
              <a:buNone/>
              <a:defRPr b="0" i="0" sz="1600" u="none" cap="none" strike="noStrike">
                <a:solidFill>
                  <a:srgbClr val="0F486F"/>
                </a:solidFill>
                <a:latin typeface="Century Gothic"/>
                <a:ea typeface="Century Gothic"/>
                <a:cs typeface="Century Gothic"/>
                <a:sym typeface="Century Gothic"/>
              </a:defRPr>
            </a:lvl9pPr>
          </a:lstStyle>
          <a:p/>
        </p:txBody>
      </p:sp>
      <p:sp>
        <p:nvSpPr>
          <p:cNvPr id="75" name="Google Shape;75;p26"/>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7"/>
          <p:cNvGrpSpPr/>
          <p:nvPr/>
        </p:nvGrpSpPr>
        <p:grpSpPr>
          <a:xfrm>
            <a:off x="9206969" y="2963333"/>
            <a:ext cx="2981859" cy="3208867"/>
            <a:chOff x="9206969" y="2963333"/>
            <a:chExt cx="2981859" cy="3208867"/>
          </a:xfrm>
        </p:grpSpPr>
        <p:cxnSp>
          <p:nvCxnSpPr>
            <p:cNvPr id="7" name="Google Shape;7;p17"/>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7"/>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7"/>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7"/>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7"/>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ieeexplore.ieee.org/xpl/conhome/9279433/proceeding" TargetMode="External"/><Relationship Id="rId4" Type="http://schemas.openxmlformats.org/officeDocument/2006/relationships/hyperlink" Target="https://ieeexplore.ieee.org/author/37087322630" TargetMode="External"/><Relationship Id="rId5" Type="http://schemas.openxmlformats.org/officeDocument/2006/relationships/hyperlink" Target="https://ieeexplore.ieee.org/author/37088577910" TargetMode="External"/><Relationship Id="rId6" Type="http://schemas.openxmlformats.org/officeDocument/2006/relationships/hyperlink" Target="https://ieeexplore.ieee.org/author/37088577507" TargetMode="External"/><Relationship Id="rId7" Type="http://schemas.openxmlformats.org/officeDocument/2006/relationships/hyperlink" Target="https://www.ackstorm.com/google-cloud-visionap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1524000" y="347731"/>
            <a:ext cx="9144000" cy="708338"/>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lgerian"/>
              <a:buNone/>
            </a:pPr>
            <a:r>
              <a:rPr lang="en-US" sz="2400" u="sng">
                <a:latin typeface="Algerian"/>
                <a:ea typeface="Algerian"/>
                <a:cs typeface="Algerian"/>
                <a:sym typeface="Algerian"/>
              </a:rPr>
              <a:t>A PRESENTATION</a:t>
            </a:r>
            <a:br>
              <a:rPr lang="en-US" sz="2400" u="sng">
                <a:latin typeface="Algerian"/>
                <a:ea typeface="Algerian"/>
                <a:cs typeface="Algerian"/>
                <a:sym typeface="Algerian"/>
              </a:rPr>
            </a:br>
            <a:r>
              <a:rPr lang="en-US" sz="2400" u="sng">
                <a:latin typeface="Algerian"/>
                <a:ea typeface="Algerian"/>
                <a:cs typeface="Algerian"/>
                <a:sym typeface="Algerian"/>
              </a:rPr>
              <a:t>ON</a:t>
            </a:r>
            <a:endParaRPr sz="2400" u="sng">
              <a:latin typeface="Algerian"/>
              <a:ea typeface="Algerian"/>
              <a:cs typeface="Algerian"/>
              <a:sym typeface="Algerian"/>
            </a:endParaRPr>
          </a:p>
        </p:txBody>
      </p:sp>
      <p:sp>
        <p:nvSpPr>
          <p:cNvPr id="140" name="Google Shape;140;p1"/>
          <p:cNvSpPr txBox="1"/>
          <p:nvPr>
            <p:ph idx="1" type="subTitle"/>
          </p:nvPr>
        </p:nvSpPr>
        <p:spPr>
          <a:xfrm>
            <a:off x="1524000" y="2781837"/>
            <a:ext cx="9727406" cy="38631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b="1" i="1" lang="en-US">
                <a:solidFill>
                  <a:srgbClr val="0C0C0C"/>
                </a:solidFill>
                <a:latin typeface="Aparajita"/>
                <a:ea typeface="Aparajita"/>
                <a:cs typeface="Aparajita"/>
                <a:sym typeface="Aparajita"/>
              </a:rPr>
              <a:t>By :-</a:t>
            </a:r>
            <a:endParaRPr/>
          </a:p>
          <a:p>
            <a:pPr indent="0" lvl="0" marL="0" rtl="0" algn="l">
              <a:spcBef>
                <a:spcPts val="1020"/>
              </a:spcBef>
              <a:spcAft>
                <a:spcPts val="0"/>
              </a:spcAft>
              <a:buSzPts val="1680"/>
              <a:buNone/>
            </a:pPr>
            <a:r>
              <a:rPr b="1" lang="en-US">
                <a:solidFill>
                  <a:srgbClr val="0C0C0C"/>
                </a:solidFill>
              </a:rPr>
              <a:t>	</a:t>
            </a:r>
            <a:r>
              <a:rPr b="1" i="1" lang="en-US">
                <a:solidFill>
                  <a:srgbClr val="0C0C0C"/>
                </a:solidFill>
                <a:latin typeface="Aparajita"/>
                <a:ea typeface="Aparajita"/>
                <a:cs typeface="Aparajita"/>
                <a:sym typeface="Aparajita"/>
              </a:rPr>
              <a:t>Name                         Roll no.                                           Guided by :-  </a:t>
            </a:r>
            <a:r>
              <a:rPr b="1" i="1" lang="en-US" u="sng">
                <a:solidFill>
                  <a:srgbClr val="0C0C0C"/>
                </a:solidFill>
                <a:latin typeface="Aparajita"/>
                <a:ea typeface="Aparajita"/>
                <a:cs typeface="Aparajita"/>
                <a:sym typeface="Aparajita"/>
              </a:rPr>
              <a:t> </a:t>
            </a:r>
            <a:endParaRPr i="1" u="sng">
              <a:solidFill>
                <a:srgbClr val="0C0C0C"/>
              </a:solidFill>
              <a:latin typeface="Aparajita"/>
              <a:ea typeface="Aparajita"/>
              <a:cs typeface="Aparajita"/>
              <a:sym typeface="Aparajita"/>
            </a:endParaRPr>
          </a:p>
          <a:p>
            <a:pPr indent="0" lvl="0" marL="0" rtl="0" algn="l">
              <a:spcBef>
                <a:spcPts val="1020"/>
              </a:spcBef>
              <a:spcAft>
                <a:spcPts val="0"/>
              </a:spcAft>
              <a:buSzPts val="1680"/>
              <a:buNone/>
            </a:pPr>
            <a:r>
              <a:rPr b="1" i="1" lang="en-US">
                <a:solidFill>
                  <a:srgbClr val="0C0C0C"/>
                </a:solidFill>
                <a:latin typeface="Aparajita"/>
                <a:ea typeface="Aparajita"/>
                <a:cs typeface="Aparajita"/>
                <a:sym typeface="Aparajita"/>
              </a:rPr>
              <a:t>    Akanksha Vyavahare       42                                                  </a:t>
            </a:r>
            <a:r>
              <a:rPr b="1" i="1" lang="en-US" u="sng">
                <a:solidFill>
                  <a:srgbClr val="0C0C0C"/>
                </a:solidFill>
                <a:latin typeface="Aparajita"/>
                <a:ea typeface="Aparajita"/>
                <a:cs typeface="Aparajita"/>
                <a:sym typeface="Aparajita"/>
              </a:rPr>
              <a:t> Prof. Prajakta Lokhande</a:t>
            </a:r>
            <a:endParaRPr i="1" u="sng">
              <a:solidFill>
                <a:srgbClr val="0C0C0C"/>
              </a:solidFill>
              <a:latin typeface="Aparajita"/>
              <a:ea typeface="Aparajita"/>
              <a:cs typeface="Aparajita"/>
              <a:sym typeface="Aparajita"/>
            </a:endParaRPr>
          </a:p>
          <a:p>
            <a:pPr indent="0" lvl="0" marL="0" rtl="0" algn="l">
              <a:spcBef>
                <a:spcPts val="1020"/>
              </a:spcBef>
              <a:spcAft>
                <a:spcPts val="0"/>
              </a:spcAft>
              <a:buSzPts val="1680"/>
              <a:buNone/>
            </a:pPr>
            <a:r>
              <a:rPr b="1" i="1" lang="en-US">
                <a:solidFill>
                  <a:srgbClr val="0C0C0C"/>
                </a:solidFill>
                <a:latin typeface="Aparajita"/>
                <a:ea typeface="Aparajita"/>
                <a:cs typeface="Aparajita"/>
                <a:sym typeface="Aparajita"/>
              </a:rPr>
              <a:t>    Gauri Joshi                      12                                              Seminar Coordinator :-</a:t>
            </a:r>
            <a:endParaRPr i="1">
              <a:solidFill>
                <a:srgbClr val="0C0C0C"/>
              </a:solidFill>
              <a:latin typeface="Aparajita"/>
              <a:ea typeface="Aparajita"/>
              <a:cs typeface="Aparajita"/>
              <a:sym typeface="Aparajita"/>
            </a:endParaRPr>
          </a:p>
          <a:p>
            <a:pPr indent="0" lvl="0" marL="0" rtl="0" algn="l">
              <a:spcBef>
                <a:spcPts val="1020"/>
              </a:spcBef>
              <a:spcAft>
                <a:spcPts val="0"/>
              </a:spcAft>
              <a:buSzPts val="1680"/>
              <a:buNone/>
            </a:pPr>
            <a:r>
              <a:rPr b="1" i="1" lang="en-US">
                <a:solidFill>
                  <a:srgbClr val="0C0C0C"/>
                </a:solidFill>
                <a:latin typeface="Aparajita"/>
                <a:ea typeface="Aparajita"/>
                <a:cs typeface="Aparajita"/>
                <a:sym typeface="Aparajita"/>
              </a:rPr>
              <a:t>   Mahesh Doiphode            04                                                     </a:t>
            </a:r>
            <a:r>
              <a:rPr b="1" i="1" lang="en-US" u="sng">
                <a:solidFill>
                  <a:srgbClr val="0C0C0C"/>
                </a:solidFill>
                <a:latin typeface="Aparajita"/>
                <a:ea typeface="Aparajita"/>
                <a:cs typeface="Aparajita"/>
                <a:sym typeface="Aparajita"/>
              </a:rPr>
              <a:t>Prof. Namdeo Kedare</a:t>
            </a:r>
            <a:endParaRPr b="1" i="1">
              <a:solidFill>
                <a:srgbClr val="0C0C0C"/>
              </a:solidFill>
              <a:latin typeface="Aparajita"/>
              <a:ea typeface="Aparajita"/>
              <a:cs typeface="Aparajita"/>
              <a:sym typeface="Aparajita"/>
            </a:endParaRPr>
          </a:p>
          <a:p>
            <a:pPr indent="0" lvl="0" marL="0" rtl="0" algn="l">
              <a:spcBef>
                <a:spcPts val="1020"/>
              </a:spcBef>
              <a:spcAft>
                <a:spcPts val="0"/>
              </a:spcAft>
              <a:buSzPts val="1680"/>
              <a:buNone/>
            </a:pPr>
            <a:r>
              <a:rPr b="1" i="1" lang="en-US">
                <a:solidFill>
                  <a:srgbClr val="0C0C0C"/>
                </a:solidFill>
                <a:latin typeface="Aparajita"/>
                <a:ea typeface="Aparajita"/>
                <a:cs typeface="Aparajita"/>
                <a:sym typeface="Aparajita"/>
              </a:rPr>
              <a:t> </a:t>
            </a:r>
            <a:r>
              <a:rPr b="1" i="1" lang="en-US">
                <a:latin typeface="Aparajita"/>
                <a:ea typeface="Aparajita"/>
                <a:cs typeface="Aparajita"/>
                <a:sym typeface="Aparajita"/>
              </a:rPr>
              <a:t>  </a:t>
            </a:r>
            <a:r>
              <a:rPr b="1" i="1" lang="en-US">
                <a:solidFill>
                  <a:srgbClr val="0C0C0C"/>
                </a:solidFill>
                <a:latin typeface="Aparajita"/>
                <a:ea typeface="Aparajita"/>
                <a:cs typeface="Aparajita"/>
                <a:sym typeface="Aparajita"/>
              </a:rPr>
              <a:t>Ajay Kamble                    14                                                Head of department :-</a:t>
            </a:r>
            <a:endParaRPr/>
          </a:p>
          <a:p>
            <a:pPr indent="0" lvl="0" marL="0" rtl="0" algn="l">
              <a:spcBef>
                <a:spcPts val="1020"/>
              </a:spcBef>
              <a:spcAft>
                <a:spcPts val="0"/>
              </a:spcAft>
              <a:buSzPts val="1680"/>
              <a:buNone/>
            </a:pPr>
            <a:r>
              <a:rPr b="1" i="1" lang="en-US">
                <a:solidFill>
                  <a:srgbClr val="0C0C0C"/>
                </a:solidFill>
                <a:latin typeface="Aparajita"/>
                <a:ea typeface="Aparajita"/>
                <a:cs typeface="Aparajita"/>
                <a:sym typeface="Aparajita"/>
              </a:rPr>
              <a:t>                                                                                                          </a:t>
            </a:r>
            <a:r>
              <a:rPr b="1" i="1" lang="en-US" u="sng">
                <a:solidFill>
                  <a:srgbClr val="0C0C0C"/>
                </a:solidFill>
                <a:latin typeface="Aparajita"/>
                <a:ea typeface="Aparajita"/>
                <a:cs typeface="Aparajita"/>
                <a:sym typeface="Aparajita"/>
              </a:rPr>
              <a:t>Prof. Rahul Ghode</a:t>
            </a:r>
            <a:endParaRPr/>
          </a:p>
        </p:txBody>
      </p:sp>
      <p:pic>
        <p:nvPicPr>
          <p:cNvPr id="141" name="Google Shape;141;p1"/>
          <p:cNvPicPr preferRelativeResize="0"/>
          <p:nvPr/>
        </p:nvPicPr>
        <p:blipFill rotWithShape="1">
          <a:blip r:embed="rId3">
            <a:alphaModFix/>
          </a:blip>
          <a:srcRect b="0" l="0" r="0" t="0"/>
          <a:stretch/>
        </p:blipFill>
        <p:spPr>
          <a:xfrm>
            <a:off x="1886664" y="1208592"/>
            <a:ext cx="1384570" cy="901520"/>
          </a:xfrm>
          <a:prstGeom prst="rect">
            <a:avLst/>
          </a:prstGeom>
          <a:noFill/>
          <a:ln>
            <a:noFill/>
          </a:ln>
        </p:spPr>
      </p:pic>
      <p:pic>
        <p:nvPicPr>
          <p:cNvPr id="142" name="Google Shape;142;p1"/>
          <p:cNvPicPr preferRelativeResize="0"/>
          <p:nvPr/>
        </p:nvPicPr>
        <p:blipFill rotWithShape="1">
          <a:blip r:embed="rId4">
            <a:alphaModFix/>
          </a:blip>
          <a:srcRect b="0" l="0" r="0" t="0"/>
          <a:stretch/>
        </p:blipFill>
        <p:spPr>
          <a:xfrm>
            <a:off x="9324733" y="1193690"/>
            <a:ext cx="1343267" cy="1043187"/>
          </a:xfrm>
          <a:prstGeom prst="rect">
            <a:avLst/>
          </a:prstGeom>
          <a:noFill/>
          <a:ln>
            <a:noFill/>
          </a:ln>
        </p:spPr>
      </p:pic>
      <p:sp>
        <p:nvSpPr>
          <p:cNvPr id="143" name="Google Shape;143;p1"/>
          <p:cNvSpPr/>
          <p:nvPr/>
        </p:nvSpPr>
        <p:spPr>
          <a:xfrm>
            <a:off x="3563100" y="1463781"/>
            <a:ext cx="5469767" cy="58208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2400" u="sng" cap="none" strike="noStrike">
                <a:solidFill>
                  <a:srgbClr val="0F486F"/>
                </a:solidFill>
                <a:latin typeface="Algerian"/>
                <a:ea typeface="Algerian"/>
                <a:cs typeface="Algerian"/>
                <a:sym typeface="Algerian"/>
              </a:rPr>
              <a:t>Google Glasses For Blind People</a:t>
            </a:r>
            <a:endParaRPr b="0" i="0" sz="2400" u="sng" cap="none" strike="noStrike">
              <a:solidFill>
                <a:srgbClr val="0F486F"/>
              </a:solidFill>
              <a:latin typeface="Algerian"/>
              <a:ea typeface="Algerian"/>
              <a:cs typeface="Algerian"/>
              <a:sym typeface="Algerian"/>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226220" y="1482328"/>
            <a:ext cx="11739560" cy="451207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Aparajita"/>
              <a:buNone/>
            </a:pPr>
            <a:r>
              <a:rPr i="1" lang="en-US" sz="2400">
                <a:solidFill>
                  <a:schemeClr val="dk1"/>
                </a:solidFill>
                <a:latin typeface="Aparajita"/>
                <a:ea typeface="Aparajita"/>
                <a:cs typeface="Aparajita"/>
                <a:sym typeface="Aparajita"/>
              </a:rPr>
              <a:t>                    GLASSES ARE DESIGNED TO BE THE EYE FOR THE BLIND PERSON AND PEOPLE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WHO SUFFER FROM VISION DIFFICULTIES TO MAKE THEIR LIFE EASIER AND BE ABLE TO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CONTINUE LIVING THEIR LIFE AS A NORMAL HUMAN TO FOLLOW UP AND ACHIEVE THEIR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GOALS AND DREAMS.</a:t>
            </a:r>
            <a:br>
              <a:rPr i="1" lang="en-US" sz="2400">
                <a:solidFill>
                  <a:schemeClr val="dk1"/>
                </a:solidFill>
                <a:latin typeface="Aparajita"/>
                <a:ea typeface="Aparajita"/>
                <a:cs typeface="Aparajita"/>
                <a:sym typeface="Aparajita"/>
              </a:rPr>
            </a:b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              •    CONVERT PRINTED TEXT TO AUDIO.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              •     IT MAKES THEIR LIFE EASIER AND THEY WILL BE ABLE TO LIVE A NORMAL LIFE.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              •     INCREASE EDUCATION LEVEL BECAUSE “SMART GLASSES” WILL HELP ALL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PEOPLE WITH VISION DIFFICULTIES TO STUDY WITH THESE GLASSES WITH </a:t>
            </a:r>
            <a:br>
              <a:rPr i="1" lang="en-US" sz="2400">
                <a:solidFill>
                  <a:schemeClr val="dk1"/>
                </a:solidFill>
                <a:latin typeface="Aparajita"/>
                <a:ea typeface="Aparajita"/>
                <a:cs typeface="Aparajita"/>
                <a:sym typeface="Aparajita"/>
              </a:rPr>
            </a:br>
            <a:r>
              <a:rPr i="1" lang="en-US" sz="2400">
                <a:solidFill>
                  <a:schemeClr val="dk1"/>
                </a:solidFill>
                <a:latin typeface="Aparajita"/>
                <a:ea typeface="Aparajita"/>
                <a:cs typeface="Aparajita"/>
                <a:sym typeface="Aparajita"/>
              </a:rPr>
              <a:t>NORMAL PEOPLE IN ANY SCHOOL AND UNIVERSITY.</a:t>
            </a:r>
            <a:endParaRPr i="1" sz="2400">
              <a:solidFill>
                <a:schemeClr val="dk1"/>
              </a:solidFill>
              <a:latin typeface="Aparajita"/>
              <a:ea typeface="Aparajita"/>
              <a:cs typeface="Aparajita"/>
              <a:sym typeface="Aparajita"/>
            </a:endParaRPr>
          </a:p>
        </p:txBody>
      </p:sp>
      <p:sp>
        <p:nvSpPr>
          <p:cNvPr id="200" name="Google Shape;200;p10"/>
          <p:cNvSpPr txBox="1"/>
          <p:nvPr>
            <p:ph idx="1" type="body"/>
          </p:nvPr>
        </p:nvSpPr>
        <p:spPr>
          <a:xfrm>
            <a:off x="226224" y="1"/>
            <a:ext cx="11965800" cy="796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2880"/>
              <a:buNone/>
            </a:pPr>
            <a:r>
              <a:rPr lang="en-US" sz="3600" u="sng">
                <a:solidFill>
                  <a:schemeClr val="lt1"/>
                </a:solidFill>
                <a:latin typeface="Algerian"/>
                <a:ea typeface="Algerian"/>
                <a:cs typeface="Algerian"/>
                <a:sym typeface="Algerian"/>
              </a:rPr>
              <a:t>Project Objective</a:t>
            </a:r>
            <a:endParaRPr sz="3600">
              <a:solidFill>
                <a:schemeClr val="lt1"/>
              </a:solidFil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997857" y="180304"/>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H/W,S/W REQUIREMENT</a:t>
            </a:r>
            <a:endParaRPr/>
          </a:p>
        </p:txBody>
      </p:sp>
      <p:sp>
        <p:nvSpPr>
          <p:cNvPr id="206" name="Google Shape;206;p11"/>
          <p:cNvSpPr txBox="1"/>
          <p:nvPr>
            <p:ph idx="1" type="body"/>
          </p:nvPr>
        </p:nvSpPr>
        <p:spPr>
          <a:xfrm>
            <a:off x="863958" y="1908085"/>
            <a:ext cx="10515600" cy="494991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b="1" lang="en-US" u="sng">
                <a:solidFill>
                  <a:srgbClr val="0C0C0C"/>
                </a:solidFill>
                <a:latin typeface="Aparajita"/>
                <a:ea typeface="Aparajita"/>
                <a:cs typeface="Aparajita"/>
                <a:sym typeface="Aparajita"/>
              </a:rPr>
              <a:t>HARDWARE, SOFTWARE REQUIREMENT :-</a:t>
            </a:r>
            <a:endParaRPr/>
          </a:p>
          <a:p>
            <a:pPr indent="-285750" lvl="0" marL="285750" rtl="0" algn="l">
              <a:spcBef>
                <a:spcPts val="1080"/>
              </a:spcBef>
              <a:spcAft>
                <a:spcPts val="0"/>
              </a:spcAft>
              <a:buSzPts val="1920"/>
              <a:buChar char="▶"/>
            </a:pPr>
            <a:r>
              <a:rPr lang="en-US" sz="2400">
                <a:solidFill>
                  <a:srgbClr val="0C0C0C"/>
                </a:solidFill>
              </a:rPr>
              <a:t> </a:t>
            </a:r>
            <a:r>
              <a:rPr i="1" lang="en-US" sz="2400">
                <a:solidFill>
                  <a:srgbClr val="0C0C0C"/>
                </a:solidFill>
                <a:latin typeface="Aparajita"/>
                <a:ea typeface="Aparajita"/>
                <a:cs typeface="Aparajita"/>
                <a:sym typeface="Aparajita"/>
              </a:rPr>
              <a:t>Raspberry Pi ZERO W: Used as our computer, it is very small, ideal for IOT projects, composed of an ARM processor, wifi connection and bluetooth.</a:t>
            </a:r>
            <a:endParaRPr/>
          </a:p>
          <a:p>
            <a:pPr indent="-285750" lvl="0" marL="285750" rtl="0" algn="l">
              <a:spcBef>
                <a:spcPts val="1080"/>
              </a:spcBef>
              <a:spcAft>
                <a:spcPts val="0"/>
              </a:spcAft>
              <a:buSzPts val="1920"/>
              <a:buChar char="▶"/>
            </a:pPr>
            <a:r>
              <a:rPr i="1" lang="en-US" sz="2400">
                <a:solidFill>
                  <a:srgbClr val="0C0C0C"/>
                </a:solidFill>
                <a:latin typeface="Aparajita"/>
                <a:ea typeface="Aparajita"/>
                <a:cs typeface="Aparajita"/>
                <a:sym typeface="Aparajita"/>
              </a:rPr>
              <a:t> Google Cloud Vision API: A powerful image recognition tool, this API recognizes and classifies images quickly, is able to detect individual objects and faces, and reads printed words that appear in images. </a:t>
            </a:r>
            <a:endParaRPr i="1" sz="2400">
              <a:solidFill>
                <a:srgbClr val="0C0C0C"/>
              </a:solidFill>
              <a:latin typeface="Aparajita"/>
              <a:ea typeface="Aparajita"/>
              <a:cs typeface="Aparajita"/>
              <a:sym typeface="Aparajita"/>
            </a:endParaRPr>
          </a:p>
          <a:p>
            <a:pPr indent="-285750" lvl="0" marL="285750" rtl="0" algn="l">
              <a:spcBef>
                <a:spcPts val="1080"/>
              </a:spcBef>
              <a:spcAft>
                <a:spcPts val="0"/>
              </a:spcAft>
              <a:buSzPts val="1920"/>
              <a:buChar char="▶"/>
            </a:pPr>
            <a:r>
              <a:rPr i="1" lang="en-US" sz="2400">
                <a:solidFill>
                  <a:srgbClr val="0C0C0C"/>
                </a:solidFill>
                <a:latin typeface="Aparajita"/>
                <a:ea typeface="Aparajita"/>
                <a:cs typeface="Aparajita"/>
                <a:sym typeface="Aparajita"/>
              </a:rPr>
              <a:t> Internet: The user will provide internet access through his mobile phone by means of the wifi integrated in the Rasberry pi Zero W </a:t>
            </a:r>
            <a:endParaRPr i="1" sz="2400">
              <a:solidFill>
                <a:srgbClr val="0C0C0C"/>
              </a:solidFill>
              <a:latin typeface="Aparajita"/>
              <a:ea typeface="Aparajita"/>
              <a:cs typeface="Aparajita"/>
              <a:sym typeface="Aparajita"/>
            </a:endParaRPr>
          </a:p>
          <a:p>
            <a:pPr indent="-285750" lvl="0" marL="285750" rtl="0" algn="l">
              <a:spcBef>
                <a:spcPts val="1080"/>
              </a:spcBef>
              <a:spcAft>
                <a:spcPts val="0"/>
              </a:spcAft>
              <a:buSzPts val="1920"/>
              <a:buChar char="▶"/>
            </a:pPr>
            <a:r>
              <a:rPr i="1" lang="en-US" sz="2400">
                <a:solidFill>
                  <a:srgbClr val="0C0C0C"/>
                </a:solidFill>
                <a:latin typeface="Aparajita"/>
                <a:ea typeface="Aparajita"/>
                <a:cs typeface="Aparajita"/>
                <a:sym typeface="Aparajita"/>
              </a:rPr>
              <a:t>Battery. Integrated into the embedded system, considering that the Rasberry pi Zero W is a low power consumption hardware very useful for IOT projects.</a:t>
            </a:r>
            <a:endParaRPr i="1" sz="2400">
              <a:solidFill>
                <a:srgbClr val="0C0C0C"/>
              </a:solidFill>
              <a:latin typeface="Aparajita"/>
              <a:ea typeface="Aparajita"/>
              <a:cs typeface="Aparajita"/>
              <a:sym typeface="Aparajita"/>
            </a:endParaRPr>
          </a:p>
          <a:p>
            <a:pPr indent="0" lvl="0" marL="0" rtl="0" algn="l">
              <a:spcBef>
                <a:spcPts val="1360"/>
              </a:spcBef>
              <a:spcAft>
                <a:spcPts val="0"/>
              </a:spcAft>
              <a:buSzPts val="3040"/>
              <a:buNone/>
            </a:pPr>
            <a:r>
              <a:t/>
            </a:r>
            <a:endParaRPr i="1" sz="3800">
              <a:latin typeface="Aparajita"/>
              <a:ea typeface="Aparajita"/>
              <a:cs typeface="Aparajita"/>
              <a:sym typeface="Aparajita"/>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idx="1" type="body"/>
          </p:nvPr>
        </p:nvSpPr>
        <p:spPr>
          <a:xfrm>
            <a:off x="838200" y="746975"/>
            <a:ext cx="10515600" cy="54299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t/>
            </a:r>
            <a:endParaRPr b="1" u="sng">
              <a:solidFill>
                <a:srgbClr val="0C0C0C"/>
              </a:solidFill>
              <a:latin typeface="Aparajita"/>
              <a:ea typeface="Aparajita"/>
              <a:cs typeface="Aparajita"/>
              <a:sym typeface="Aparajita"/>
            </a:endParaRPr>
          </a:p>
          <a:p>
            <a:pPr indent="-285750" lvl="0" marL="285750" rtl="0" algn="l">
              <a:spcBef>
                <a:spcPts val="1080"/>
              </a:spcBef>
              <a:spcAft>
                <a:spcPts val="0"/>
              </a:spcAft>
              <a:buSzPts val="1920"/>
              <a:buChar char="▶"/>
            </a:pPr>
            <a:r>
              <a:rPr i="1" lang="en-US" sz="2400">
                <a:solidFill>
                  <a:srgbClr val="0C0C0C"/>
                </a:solidFill>
                <a:latin typeface="Aparajita"/>
                <a:ea typeface="Aparajita"/>
                <a:cs typeface="Aparajita"/>
                <a:sym typeface="Aparajita"/>
              </a:rPr>
              <a:t> Glasses: Preferably medium size and lightweight plastic tool for comfort, this will support the wiring system.</a:t>
            </a:r>
            <a:endParaRPr/>
          </a:p>
          <a:p>
            <a:pPr indent="-285750" lvl="0" marL="285750" rtl="0" algn="l">
              <a:spcBef>
                <a:spcPts val="1080"/>
              </a:spcBef>
              <a:spcAft>
                <a:spcPts val="0"/>
              </a:spcAft>
              <a:buSzPts val="1920"/>
              <a:buChar char="▶"/>
            </a:pPr>
            <a:r>
              <a:rPr i="1" lang="en-US" sz="2400">
                <a:solidFill>
                  <a:srgbClr val="0C0C0C"/>
                </a:solidFill>
                <a:latin typeface="Aparajita"/>
                <a:ea typeface="Aparajita"/>
                <a:cs typeface="Aparajita"/>
                <a:sym typeface="Aparajita"/>
              </a:rPr>
              <a:t>Cámara Raspberry Pi: This high definition (HD) Raspberry Pi camera board connects to the Raspberry Pi W for photo capture.</a:t>
            </a:r>
            <a:endParaRPr/>
          </a:p>
          <a:p>
            <a:pPr indent="-285750" lvl="0" marL="285750" rtl="0" algn="l">
              <a:spcBef>
                <a:spcPts val="1080"/>
              </a:spcBef>
              <a:spcAft>
                <a:spcPts val="0"/>
              </a:spcAft>
              <a:buSzPts val="1920"/>
              <a:buChar char="▶"/>
            </a:pPr>
            <a:r>
              <a:rPr i="1" lang="en-US" sz="2400">
                <a:solidFill>
                  <a:srgbClr val="0C0C0C"/>
                </a:solidFill>
                <a:latin typeface="Aparajita"/>
                <a:ea typeface="Aparajita"/>
                <a:cs typeface="Aparajita"/>
                <a:sym typeface="Aparajita"/>
              </a:rPr>
              <a:t>Lens Prototype: Testss are carried out with the prototype already created and configured.</a:t>
            </a:r>
            <a:endParaRPr i="1" sz="2400">
              <a:solidFill>
                <a:srgbClr val="0C0C0C"/>
              </a:solidFill>
              <a:latin typeface="Aparajita"/>
              <a:ea typeface="Aparajita"/>
              <a:cs typeface="Aparajita"/>
              <a:sym typeface="Aparajita"/>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b="1" u="sng">
              <a:latin typeface="Aparajita"/>
              <a:ea typeface="Aparajita"/>
              <a:cs typeface="Aparajita"/>
              <a:sym typeface="Aparajita"/>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366792" y="0"/>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CONCLUSION</a:t>
            </a:r>
            <a:endParaRPr/>
          </a:p>
        </p:txBody>
      </p:sp>
      <p:sp>
        <p:nvSpPr>
          <p:cNvPr id="217" name="Google Shape;217;p13"/>
          <p:cNvSpPr txBox="1"/>
          <p:nvPr>
            <p:ph idx="1" type="body"/>
          </p:nvPr>
        </p:nvSpPr>
        <p:spPr>
          <a:xfrm>
            <a:off x="838758" y="1983586"/>
            <a:ext cx="10275709" cy="3615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240"/>
              <a:buNone/>
            </a:pPr>
            <a:r>
              <a:rPr i="1" lang="en-US" sz="2800">
                <a:solidFill>
                  <a:srgbClr val="0C0C0C"/>
                </a:solidFill>
                <a:latin typeface="Aparajita"/>
                <a:ea typeface="Aparajita"/>
                <a:cs typeface="Aparajita"/>
                <a:sym typeface="Aparajita"/>
              </a:rPr>
              <a:t>                      You get a non-invasive lens, aesthetic, portable and easy to use, achieving the implementation of the connection with Google Cloud Vision for effective capture, processing and audio output to the user, achieving the detection of the necessary images, generating greater autonomy in the mobilization of blind users. Given the results obtained, the indicators of autonomy are improved by 40.5%; likewise, the persons evaluated indicated that the prototype of the intelligent lens helps to become independent from guide persons and that they would use the product.</a:t>
            </a:r>
            <a:endParaRPr i="1" sz="2800">
              <a:solidFill>
                <a:srgbClr val="0C0C0C"/>
              </a:solidFill>
              <a:latin typeface="Aparajita"/>
              <a:ea typeface="Aparajita"/>
              <a:cs typeface="Aparajita"/>
              <a:sym typeface="Aparajita"/>
            </a:endParaRPr>
          </a:p>
          <a:p>
            <a:pPr indent="0" lvl="0" marL="0" rtl="0" algn="l">
              <a:spcBef>
                <a:spcPts val="1000"/>
              </a:spcBef>
              <a:spcAft>
                <a:spcPts val="0"/>
              </a:spcAft>
              <a:buSzPts val="1600"/>
              <a:buNone/>
            </a:pPr>
            <a:r>
              <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1740279" y="0"/>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FUTURE WORK</a:t>
            </a:r>
            <a:endParaRPr/>
          </a:p>
        </p:txBody>
      </p:sp>
      <p:sp>
        <p:nvSpPr>
          <p:cNvPr id="223" name="Google Shape;223;p14"/>
          <p:cNvSpPr txBox="1"/>
          <p:nvPr>
            <p:ph idx="1" type="body"/>
          </p:nvPr>
        </p:nvSpPr>
        <p:spPr>
          <a:xfrm>
            <a:off x="928909" y="1250157"/>
            <a:ext cx="10251059" cy="4776680"/>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spcBef>
                <a:spcPts val="0"/>
              </a:spcBef>
              <a:spcAft>
                <a:spcPts val="0"/>
              </a:spcAft>
              <a:buSzPct val="35555"/>
              <a:buNone/>
            </a:pPr>
            <a:r>
              <a:rPr lang="en-US"/>
              <a:t>                      </a:t>
            </a:r>
            <a:r>
              <a:rPr i="1" lang="en-US" sz="4500">
                <a:solidFill>
                  <a:schemeClr val="dk1"/>
                </a:solidFill>
                <a:latin typeface="Aparajita"/>
                <a:ea typeface="Aparajita"/>
                <a:cs typeface="Aparajita"/>
                <a:sym typeface="Aparajita"/>
              </a:rPr>
              <a:t>While the team members were working on the implementation, they thought of many ideas and improvements for the “Google Glasses”. However, they wished they have more time and knowledge to do them. “Google Glasses” can be improved in the future for blind  people and people who have vision difficulties by adding new techniques. For instance, direction and warning messages to prevent expected accidents, messages to tell . The user about the battery level, video detection to provide a full healthy life for people with vision difficulties, develop mobile application to control “Google Glasses”, use 270 camera to have more wider view angle., provide the glasses with GPS notification and  develop the glasses’ design to have little, small and light components so the user can wear it easily.</a:t>
            </a:r>
            <a:endParaRPr i="1" sz="4500">
              <a:solidFill>
                <a:schemeClr val="dk1"/>
              </a:solidFill>
              <a:latin typeface="Aparajita"/>
              <a:ea typeface="Aparajita"/>
              <a:cs typeface="Aparajita"/>
              <a:sym typeface="Aparajita"/>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838200" y="0"/>
            <a:ext cx="10515600" cy="509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lgerian"/>
              <a:buNone/>
            </a:pPr>
            <a:r>
              <a:rPr lang="en-US" u="sng">
                <a:latin typeface="Algerian"/>
                <a:ea typeface="Algerian"/>
                <a:cs typeface="Algerian"/>
                <a:sym typeface="Algerian"/>
              </a:rPr>
              <a:t>REFERENCES</a:t>
            </a:r>
            <a:endParaRPr/>
          </a:p>
        </p:txBody>
      </p:sp>
      <p:sp>
        <p:nvSpPr>
          <p:cNvPr id="229" name="Google Shape;229;p15"/>
          <p:cNvSpPr txBox="1"/>
          <p:nvPr>
            <p:ph idx="1" type="body"/>
          </p:nvPr>
        </p:nvSpPr>
        <p:spPr>
          <a:xfrm>
            <a:off x="226989" y="1019689"/>
            <a:ext cx="11010900" cy="5838312"/>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280"/>
              <a:buChar char="▶"/>
            </a:pPr>
            <a:r>
              <a:rPr i="1" lang="en-US" sz="1600">
                <a:solidFill>
                  <a:srgbClr val="0C0C0C"/>
                </a:solidFill>
                <a:latin typeface="Aparajita"/>
                <a:ea typeface="Aparajita"/>
                <a:cs typeface="Aparajita"/>
                <a:sym typeface="Aparajita"/>
              </a:rPr>
              <a:t>[1] </a:t>
            </a:r>
            <a:r>
              <a:rPr i="1" lang="en-US" sz="1600" u="sng">
                <a:solidFill>
                  <a:srgbClr val="0C0C0C"/>
                </a:solidFill>
                <a:latin typeface="Aparajita"/>
                <a:ea typeface="Aparajita"/>
                <a:cs typeface="Aparajita"/>
                <a:sym typeface="Aparajita"/>
                <a:hlinkClick r:id="rId3">
                  <a:extLst>
                    <a:ext uri="{A12FA001-AC4F-418D-AE19-62706E023703}">
                      <ahyp:hlinkClr val="tx"/>
                    </a:ext>
                  </a:extLst>
                </a:hlinkClick>
              </a:rPr>
              <a:t>2020 International Conference on e-Health and Bioengineering (EHB)</a:t>
            </a:r>
            <a:r>
              <a:rPr i="1" lang="en-US" sz="1600">
                <a:solidFill>
                  <a:srgbClr val="0C0C0C"/>
                </a:solidFill>
                <a:latin typeface="Aparajita"/>
                <a:ea typeface="Aparajita"/>
                <a:cs typeface="Aparajita"/>
                <a:sym typeface="Aparajita"/>
              </a:rPr>
              <a:t> – </a:t>
            </a:r>
            <a:r>
              <a:rPr i="1" lang="en-US" sz="1600" u="sng">
                <a:solidFill>
                  <a:srgbClr val="0C0C0C"/>
                </a:solidFill>
                <a:latin typeface="Aparajita"/>
                <a:ea typeface="Aparajita"/>
                <a:cs typeface="Aparajita"/>
                <a:sym typeface="Aparajita"/>
                <a:hlinkClick r:id="rId4">
                  <a:extLst>
                    <a:ext uri="{A12FA001-AC4F-418D-AE19-62706E023703}">
                      <ahyp:hlinkClr val="tx"/>
                    </a:ext>
                  </a:extLst>
                </a:hlinkClick>
              </a:rPr>
              <a:t>Michael Cabanillas-Carbonell</a:t>
            </a:r>
            <a:r>
              <a:rPr i="1" lang="en-US" sz="1600">
                <a:solidFill>
                  <a:srgbClr val="0C0C0C"/>
                </a:solidFill>
                <a:latin typeface="Aparajita"/>
                <a:ea typeface="Aparajita"/>
                <a:cs typeface="Aparajita"/>
                <a:sym typeface="Aparajita"/>
              </a:rPr>
              <a:t>; </a:t>
            </a:r>
            <a:r>
              <a:rPr i="1" lang="en-US" sz="1600" u="sng">
                <a:solidFill>
                  <a:srgbClr val="0C0C0C"/>
                </a:solidFill>
                <a:latin typeface="Aparajita"/>
                <a:ea typeface="Aparajita"/>
                <a:cs typeface="Aparajita"/>
                <a:sym typeface="Aparajita"/>
                <a:hlinkClick r:id="rId5">
                  <a:extLst>
                    <a:ext uri="{A12FA001-AC4F-418D-AE19-62706E023703}">
                      <ahyp:hlinkClr val="tx"/>
                    </a:ext>
                  </a:extLst>
                </a:hlinkClick>
              </a:rPr>
              <a:t>Alexander Aguilar Chávez</a:t>
            </a:r>
            <a:r>
              <a:rPr i="1" lang="en-US" sz="1600">
                <a:solidFill>
                  <a:srgbClr val="0C0C0C"/>
                </a:solidFill>
                <a:latin typeface="Aparajita"/>
                <a:ea typeface="Aparajita"/>
                <a:cs typeface="Aparajita"/>
                <a:sym typeface="Aparajita"/>
              </a:rPr>
              <a:t>; </a:t>
            </a:r>
            <a:r>
              <a:rPr i="1" lang="en-US" sz="1600" u="sng">
                <a:solidFill>
                  <a:srgbClr val="0C0C0C"/>
                </a:solidFill>
                <a:latin typeface="Aparajita"/>
                <a:ea typeface="Aparajita"/>
                <a:cs typeface="Aparajita"/>
                <a:sym typeface="Aparajita"/>
                <a:hlinkClick r:id="rId6">
                  <a:extLst>
                    <a:ext uri="{A12FA001-AC4F-418D-AE19-62706E023703}">
                      <ahyp:hlinkClr val="tx"/>
                    </a:ext>
                  </a:extLst>
                </a:hlinkClick>
              </a:rPr>
              <a:t>Jeshua Banda Barrientos</a:t>
            </a:r>
            <a:r>
              <a:rPr i="1" lang="en-US" sz="1600">
                <a:solidFill>
                  <a:srgbClr val="0C0C0C"/>
                </a:solidFill>
                <a:latin typeface="Aparajita"/>
                <a:ea typeface="Aparajita"/>
                <a:cs typeface="Aparajita"/>
                <a:sym typeface="Aparajita"/>
              </a:rPr>
              <a:t>, "Glasses Connected to Google Vision that Inform Blind People about what is in Front of Them” Site: https://ieeexplore.ieee.org/document/9280268/, vol. #, no. #, pp.5, Oct 2020.</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[2] “In Peru about 160,000 people are blind for various reasons”, Andina, 17 nov 2014. [Online]. Available: https://andina.pe/agencia/noticia-enperu-cerca-160000-personasson-invidentes-diversas-causas531943.aspx.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[3] “NATIONAL UNION OF THE BLIND OF PERU – NUBP”, [Online]. Available: https://uncp.pe/. [Último acceso: 14 Jan 2019].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[4] A. Garcia, “Products that make life easier for blind people”, Consumer, 05 May 2009. [Online]. Available: http://www.consumer.es/web/es/solidaridad/proyectos_y_campanas/200 9/05/05/185103.php.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[5] D. Mulfari, A. Celesti, M. Fazio, M. Villar y A. Puliafito, Using Google Cloud Vision in Assistive Technology Scenarios, IEEE Workshop on ICT solutions for eHealth , 2016.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[6] S. Mischie, L. Mâiu-Iovan y G. GŠpresc, «Implementation of Google Assistant on Rasberry Pi,» IEEE - International Symposium on Electronics and Telecommunications (ISETC), 2018.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[7] D. B. C. Lima, R. M. B. d. S. Lima, D. d. F. Medeiros, R. I. S. Pereira, C. P. d. Souza y O. Baiocchi, «A Performance Evaluation of Raspberry Pi Zero W Based Gateway Running MQTT Broker for IoT,» IEEE 10th Annual Information Technology, Electronics and Mobile Communication Conference (IEMCON), 2019.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[8] Google Cloud Vision, «Get started with Vision AI, » [En línea]. Available: https://cloud.google.com/vision/overview/docs/get-started. [Último acceso: 18 jan 2020].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 [9] “Cámara Raspberry Pi v2 - 8 Megapixels”, BricoGeek, [En línea]. Available: https://tienda.bricogeek.com/accesorios-raspberry-pi/822- camara-raspberry-pi-v2-8-megapixels.html. </a:t>
            </a:r>
            <a:endParaRPr i="1" sz="1600">
              <a:solidFill>
                <a:srgbClr val="0C0C0C"/>
              </a:solidFill>
              <a:latin typeface="Aparajita"/>
              <a:ea typeface="Aparajita"/>
              <a:cs typeface="Aparajita"/>
              <a:sym typeface="Aparajita"/>
            </a:endParaRPr>
          </a:p>
          <a:p>
            <a:pPr indent="-285750" lvl="0" marL="285750" rtl="0" algn="l">
              <a:spcBef>
                <a:spcPts val="920"/>
              </a:spcBef>
              <a:spcAft>
                <a:spcPts val="0"/>
              </a:spcAft>
              <a:buSzPts val="1280"/>
              <a:buChar char="▶"/>
            </a:pPr>
            <a:r>
              <a:rPr i="1" lang="en-US" sz="1600">
                <a:solidFill>
                  <a:srgbClr val="0C0C0C"/>
                </a:solidFill>
                <a:latin typeface="Aparajita"/>
                <a:ea typeface="Aparajita"/>
                <a:cs typeface="Aparajita"/>
                <a:sym typeface="Aparajita"/>
              </a:rPr>
              <a:t>[10] Api, google cloud, “Google Cloud Vision API”, ackstorm, 11 Jan 2018. [Online]. Available: </a:t>
            </a:r>
            <a:r>
              <a:rPr i="1" lang="en-US" sz="1600" u="sng">
                <a:solidFill>
                  <a:srgbClr val="0C0C0C"/>
                </a:solidFill>
                <a:latin typeface="Aparajita"/>
                <a:ea typeface="Aparajita"/>
                <a:cs typeface="Aparajita"/>
                <a:sym typeface="Aparajita"/>
                <a:hlinkClick r:id="rId7">
                  <a:extLst>
                    <a:ext uri="{A12FA001-AC4F-418D-AE19-62706E023703}">
                      <ahyp:hlinkClr val="tx"/>
                    </a:ext>
                  </a:extLst>
                </a:hlinkClick>
              </a:rPr>
              <a:t>https://www.ackstorm.com/google-cloud-visionapi/</a:t>
            </a:r>
            <a:endParaRPr i="1" sz="1600">
              <a:solidFill>
                <a:srgbClr val="0C0C0C"/>
              </a:solidFill>
              <a:latin typeface="Aparajita"/>
              <a:ea typeface="Aparajita"/>
              <a:cs typeface="Aparajita"/>
              <a:sym typeface="Aparajita"/>
            </a:endParaRPr>
          </a:p>
          <a:p>
            <a:pPr indent="0" lvl="0" marL="0" rtl="0" algn="l">
              <a:spcBef>
                <a:spcPts val="880"/>
              </a:spcBef>
              <a:spcAft>
                <a:spcPts val="0"/>
              </a:spcAft>
              <a:buSzPts val="1120"/>
              <a:buNone/>
            </a:pPr>
            <a:r>
              <a:t/>
            </a:r>
            <a:endParaRPr i="1" sz="1400">
              <a:solidFill>
                <a:srgbClr val="0C0C0C"/>
              </a:solidFill>
              <a:latin typeface="Aparajita"/>
              <a:ea typeface="Aparajita"/>
              <a:cs typeface="Aparajita"/>
              <a:sym typeface="Aparajita"/>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6"/>
          <p:cNvPicPr preferRelativeResize="0"/>
          <p:nvPr/>
        </p:nvPicPr>
        <p:blipFill rotWithShape="1">
          <a:blip r:embed="rId3">
            <a:alphaModFix/>
          </a:blip>
          <a:srcRect b="0" l="0" r="0" t="0"/>
          <a:stretch/>
        </p:blipFill>
        <p:spPr>
          <a:xfrm>
            <a:off x="0" y="0"/>
            <a:ext cx="12192000" cy="6857999"/>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2448617" y="172909"/>
            <a:ext cx="6669625" cy="6899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EFEFE"/>
              </a:buClr>
              <a:buSzPct val="100000"/>
              <a:buFont typeface="Algerian"/>
              <a:buNone/>
            </a:pPr>
            <a:r>
              <a:rPr lang="en-US" sz="4000" u="sng">
                <a:solidFill>
                  <a:srgbClr val="FEFEFE"/>
                </a:solidFill>
                <a:latin typeface="Algerian"/>
                <a:ea typeface="Algerian"/>
                <a:cs typeface="Algerian"/>
                <a:sym typeface="Algerian"/>
              </a:rPr>
              <a:t>OUTLINE</a:t>
            </a:r>
            <a:endParaRPr/>
          </a:p>
        </p:txBody>
      </p:sp>
      <p:sp>
        <p:nvSpPr>
          <p:cNvPr id="149" name="Google Shape;149;p2"/>
          <p:cNvSpPr txBox="1"/>
          <p:nvPr>
            <p:ph idx="1" type="body"/>
          </p:nvPr>
        </p:nvSpPr>
        <p:spPr>
          <a:xfrm>
            <a:off x="1611490" y="1782768"/>
            <a:ext cx="8534400" cy="36152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440"/>
              <a:buChar char="▶"/>
            </a:pPr>
            <a:r>
              <a:rPr lang="en-US" sz="1800">
                <a:solidFill>
                  <a:srgbClr val="0C0C0C"/>
                </a:solidFill>
                <a:latin typeface="Aparajita"/>
                <a:ea typeface="Aparajita"/>
                <a:cs typeface="Aparajita"/>
                <a:sym typeface="Aparajita"/>
              </a:rPr>
              <a:t>Abstract</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Introduction</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Problem Statement</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Motivation</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Literature Survey</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Existing Work</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Proposed Work</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Project Objective</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H/W,S/W Requirement</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Conclusion</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Future Work</a:t>
            </a:r>
            <a:endParaRPr/>
          </a:p>
          <a:p>
            <a:pPr indent="-285750" lvl="0" marL="285750" rtl="0" algn="l">
              <a:spcBef>
                <a:spcPts val="960"/>
              </a:spcBef>
              <a:spcAft>
                <a:spcPts val="0"/>
              </a:spcAft>
              <a:buSzPts val="1440"/>
              <a:buChar char="▶"/>
            </a:pPr>
            <a:r>
              <a:rPr lang="en-US" sz="1800">
                <a:solidFill>
                  <a:srgbClr val="0C0C0C"/>
                </a:solidFill>
                <a:latin typeface="Aparajita"/>
                <a:ea typeface="Aparajita"/>
                <a:cs typeface="Aparajita"/>
                <a:sym typeface="Aparajita"/>
              </a:rPr>
              <a:t>References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1637249" y="147152"/>
            <a:ext cx="6772656" cy="123088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ABSTRACT</a:t>
            </a:r>
            <a:endParaRPr/>
          </a:p>
        </p:txBody>
      </p:sp>
      <p:sp>
        <p:nvSpPr>
          <p:cNvPr id="155" name="Google Shape;155;p3"/>
          <p:cNvSpPr txBox="1"/>
          <p:nvPr>
            <p:ph idx="1" type="body"/>
          </p:nvPr>
        </p:nvSpPr>
        <p:spPr>
          <a:xfrm>
            <a:off x="993305" y="1671512"/>
            <a:ext cx="9077974" cy="429140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920"/>
              <a:buNone/>
            </a:pPr>
            <a:r>
              <a:rPr i="1" lang="en-US" sz="2400">
                <a:latin typeface="Aparajita"/>
                <a:ea typeface="Aparajita"/>
                <a:cs typeface="Aparajita"/>
                <a:sym typeface="Aparajita"/>
              </a:rPr>
              <a:t>                    </a:t>
            </a:r>
            <a:r>
              <a:rPr i="1" lang="en-US" sz="2400">
                <a:solidFill>
                  <a:srgbClr val="0C0C0C"/>
                </a:solidFill>
                <a:latin typeface="Aparajita"/>
                <a:ea typeface="Aparajita"/>
                <a:cs typeface="Aparajita"/>
                <a:sym typeface="Aparajita"/>
              </a:rPr>
              <a:t>More than a billion people around the world have vision problems for different reasons, and these numbers are increasing every year. This leads us to make different innovations in the field of computer vision, with the aim of providing a better quality of life for these people. In this document we present as a resource, the development of an intelligent lens, which incorporates a Raspberry Pi ZW connected to the Google Cloud Vision API through the Wifi of the user's mobile phone, where at the touch of a button, the Raspberry camera, captures the image, processes it in a few seconds and retrieves its main features, obtaining important information for mobilization such as: pedestrian crossings, bus stop sign, vehicles, green light, etc. 150 people from the National Union of the Blind of Peru (NUBP) were evaluated with different degrees of blindness, obtaining a 40.5% increase of independence for their mobilization.</a:t>
            </a:r>
            <a:endParaRPr i="1" sz="2400">
              <a:solidFill>
                <a:srgbClr val="0C0C0C"/>
              </a:solidFill>
              <a:latin typeface="Aparajita"/>
              <a:ea typeface="Aparajita"/>
              <a:cs typeface="Aparajita"/>
              <a:sym typeface="Aparajita"/>
            </a:endParaRPr>
          </a:p>
          <a:p>
            <a:pPr indent="-184150" lvl="0" marL="285750" rtl="0" algn="l">
              <a:spcBef>
                <a:spcPts val="1000"/>
              </a:spcBef>
              <a:spcAft>
                <a:spcPts val="0"/>
              </a:spcAft>
              <a:buSzPts val="1600"/>
              <a:buNone/>
            </a:pPr>
            <a:r>
              <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1315277" y="170406"/>
            <a:ext cx="8534400" cy="100157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INTRODUCTION</a:t>
            </a:r>
            <a:endParaRPr/>
          </a:p>
        </p:txBody>
      </p:sp>
      <p:sp>
        <p:nvSpPr>
          <p:cNvPr id="161" name="Google Shape;161;p4"/>
          <p:cNvSpPr txBox="1"/>
          <p:nvPr>
            <p:ph idx="1" type="body"/>
          </p:nvPr>
        </p:nvSpPr>
        <p:spPr>
          <a:xfrm>
            <a:off x="774364" y="1378040"/>
            <a:ext cx="10610560" cy="4069248"/>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spcBef>
                <a:spcPts val="0"/>
              </a:spcBef>
              <a:spcAft>
                <a:spcPts val="0"/>
              </a:spcAft>
              <a:buSzPct val="80000"/>
              <a:buNone/>
            </a:pPr>
            <a:r>
              <a:rPr i="1" lang="en-US" sz="2400">
                <a:solidFill>
                  <a:srgbClr val="0C0C0C"/>
                </a:solidFill>
                <a:latin typeface="Aparajita"/>
                <a:ea typeface="Aparajita"/>
                <a:cs typeface="Aparajita"/>
                <a:sym typeface="Aparajita"/>
              </a:rPr>
              <a:t>                       According to the World Health Organization (WHO), in its October 2019 report, at least 2.2 billion people worldwide are visually impaired or blind, and according to reports from previous years, these numbers are increasing, affecting the most vulnerable people the most, such as the elderly, people with disabilities, ethnic minorities, indigenous populations and those on low incomes. </a:t>
            </a:r>
            <a:endParaRPr i="1" sz="2400">
              <a:solidFill>
                <a:srgbClr val="0C0C0C"/>
              </a:solidFill>
              <a:latin typeface="Aparajita"/>
              <a:ea typeface="Aparajita"/>
              <a:cs typeface="Aparajita"/>
              <a:sym typeface="Aparajita"/>
            </a:endParaRPr>
          </a:p>
          <a:p>
            <a:pPr indent="0" lvl="0" marL="0" rtl="0" algn="l">
              <a:spcBef>
                <a:spcPts val="1044"/>
              </a:spcBef>
              <a:spcAft>
                <a:spcPts val="0"/>
              </a:spcAft>
              <a:buSzPct val="80000"/>
              <a:buNone/>
            </a:pPr>
            <a:r>
              <a:rPr i="1" lang="en-US" sz="2400">
                <a:solidFill>
                  <a:srgbClr val="0C0C0C"/>
                </a:solidFill>
                <a:latin typeface="Aparajita"/>
                <a:ea typeface="Aparajita"/>
                <a:cs typeface="Aparajita"/>
                <a:sym typeface="Aparajita"/>
              </a:rPr>
              <a:t>                    There are  different devices that help blind people to move around fluently, however, many of  These have not been very successful due to the lack of support when developing this  Type of project. One of the first devices to appear was the white cane and guide dog; with technological advances, new tools are being created such as the use of Google  Cloud Vision in assistive technology scenarios, where the benefits of this Google  tool, remote processing of images in the cloud and audio output on a speaker are  presented; Today, devices have been created that further facilitate the daily activity of a person, as is the case of Google Assistant implementation in Raspberry Pi, processor that is used in this document, connecting it with the API of Google Cloud, focusing on blind people.</a:t>
            </a:r>
            <a:endParaRPr i="1" sz="2400">
              <a:solidFill>
                <a:srgbClr val="0C0C0C"/>
              </a:solidFill>
              <a:latin typeface="Aparajita"/>
              <a:ea typeface="Aparajita"/>
              <a:cs typeface="Aparajita"/>
              <a:sym typeface="Aparajita"/>
            </a:endParaRPr>
          </a:p>
        </p:txBody>
      </p:sp>
      <p:pic>
        <p:nvPicPr>
          <p:cNvPr id="162" name="Google Shape;162;p4"/>
          <p:cNvPicPr preferRelativeResize="0"/>
          <p:nvPr/>
        </p:nvPicPr>
        <p:blipFill rotWithShape="1">
          <a:blip r:embed="rId3">
            <a:alphaModFix/>
          </a:blip>
          <a:srcRect b="0" l="0" r="0" t="0"/>
          <a:stretch/>
        </p:blipFill>
        <p:spPr>
          <a:xfrm>
            <a:off x="4571999" y="5072063"/>
            <a:ext cx="2690795" cy="1399823"/>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1315277" y="125449"/>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PROBLEM STATEMENT</a:t>
            </a:r>
            <a:endParaRPr/>
          </a:p>
        </p:txBody>
      </p:sp>
      <p:sp>
        <p:nvSpPr>
          <p:cNvPr id="168" name="Google Shape;168;p5"/>
          <p:cNvSpPr txBox="1"/>
          <p:nvPr>
            <p:ph idx="1" type="body"/>
          </p:nvPr>
        </p:nvSpPr>
        <p:spPr>
          <a:xfrm>
            <a:off x="928911" y="1464470"/>
            <a:ext cx="10822558" cy="42919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920"/>
              <a:buNone/>
            </a:pPr>
            <a:r>
              <a:rPr i="1" lang="en-US" sz="2400" u="sng">
                <a:solidFill>
                  <a:schemeClr val="dk1"/>
                </a:solidFill>
                <a:latin typeface="Aparajita"/>
                <a:ea typeface="Aparajita"/>
                <a:cs typeface="Aparajita"/>
                <a:sym typeface="Aparajita"/>
              </a:rPr>
              <a:t>Problem Statement</a:t>
            </a:r>
            <a:r>
              <a:rPr i="1" lang="en-US" sz="2400">
                <a:solidFill>
                  <a:schemeClr val="dk1"/>
                </a:solidFill>
                <a:latin typeface="Aparajita"/>
                <a:ea typeface="Aparajita"/>
                <a:cs typeface="Aparajita"/>
                <a:sym typeface="Aparajita"/>
              </a:rPr>
              <a:t> :-</a:t>
            </a:r>
            <a:endParaRPr/>
          </a:p>
          <a:p>
            <a:pPr indent="0" lvl="0" marL="0" rtl="0" algn="l">
              <a:spcBef>
                <a:spcPts val="1080"/>
              </a:spcBef>
              <a:spcAft>
                <a:spcPts val="0"/>
              </a:spcAft>
              <a:buSzPts val="1920"/>
              <a:buNone/>
            </a:pPr>
            <a:r>
              <a:rPr i="1" lang="en-US" sz="2400">
                <a:solidFill>
                  <a:schemeClr val="dk1"/>
                </a:solidFill>
                <a:latin typeface="Aparajita"/>
                <a:ea typeface="Aparajita"/>
                <a:cs typeface="Aparajita"/>
                <a:sym typeface="Aparajita"/>
              </a:rPr>
              <a:t>      To design Glasses Connected to Google Vision that Inform Blind People about what is in Front of Them.</a:t>
            </a:r>
            <a:endParaRPr/>
          </a:p>
          <a:p>
            <a:pPr indent="0" lvl="0" marL="0" rtl="0" algn="l">
              <a:spcBef>
                <a:spcPts val="1080"/>
              </a:spcBef>
              <a:spcAft>
                <a:spcPts val="0"/>
              </a:spcAft>
              <a:buSzPts val="1920"/>
              <a:buNone/>
            </a:pPr>
            <a:r>
              <a:rPr i="1" lang="en-US" sz="2400" u="sng">
                <a:solidFill>
                  <a:schemeClr val="dk1"/>
                </a:solidFill>
                <a:latin typeface="Aparajita"/>
                <a:ea typeface="Aparajita"/>
                <a:cs typeface="Aparajita"/>
                <a:sym typeface="Aparajita"/>
              </a:rPr>
              <a:t>Scope of the problem statement</a:t>
            </a:r>
            <a:r>
              <a:rPr i="1" lang="en-US" sz="2400">
                <a:solidFill>
                  <a:schemeClr val="dk1"/>
                </a:solidFill>
                <a:latin typeface="Aparajita"/>
                <a:ea typeface="Aparajita"/>
                <a:cs typeface="Aparajita"/>
                <a:sym typeface="Aparajita"/>
              </a:rPr>
              <a:t> :-</a:t>
            </a:r>
            <a:endParaRPr/>
          </a:p>
          <a:p>
            <a:pPr indent="0" lvl="0" marL="0" rtl="0" algn="l">
              <a:spcBef>
                <a:spcPts val="1080"/>
              </a:spcBef>
              <a:spcAft>
                <a:spcPts val="0"/>
              </a:spcAft>
              <a:buSzPts val="1920"/>
              <a:buNone/>
            </a:pPr>
            <a:r>
              <a:rPr i="1" lang="en-US" sz="2400">
                <a:solidFill>
                  <a:schemeClr val="dk1"/>
                </a:solidFill>
                <a:latin typeface="Aparajita"/>
                <a:ea typeface="Aparajita"/>
                <a:cs typeface="Aparajita"/>
                <a:sym typeface="Aparajita"/>
              </a:rPr>
              <a:t>                     Visual impairments limit the ways the person can interact with others, access information or develop his/her own knowledge and experience, therefore a need for an assisting aids with multitasks feature to cope with different situations is an important issue. The available aids and technologies in the market nowadays are expensive to the normal or low level of income people which are the majority of the users, therefore new devices with similar tasks and cheaper prices are needed.</a:t>
            </a:r>
            <a:endParaRPr i="1" sz="2400">
              <a:solidFill>
                <a:schemeClr val="dk1"/>
              </a:solidFill>
              <a:latin typeface="Aparajita"/>
              <a:ea typeface="Aparajita"/>
              <a:cs typeface="Aparajita"/>
              <a:sym typeface="Aparajita"/>
            </a:endParaRPr>
          </a:p>
          <a:p>
            <a:pPr indent="0" lvl="0" marL="0" rtl="0" algn="l">
              <a:spcBef>
                <a:spcPts val="1000"/>
              </a:spcBef>
              <a:spcAft>
                <a:spcPts val="0"/>
              </a:spcAft>
              <a:buSzPts val="1600"/>
              <a:buNone/>
            </a:pPr>
            <a:r>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1674253" y="172908"/>
            <a:ext cx="8534400" cy="15070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MOTIVATION</a:t>
            </a:r>
            <a:endParaRPr/>
          </a:p>
        </p:txBody>
      </p:sp>
      <p:sp>
        <p:nvSpPr>
          <p:cNvPr id="174" name="Google Shape;174;p6"/>
          <p:cNvSpPr txBox="1"/>
          <p:nvPr>
            <p:ph idx="1" type="body"/>
          </p:nvPr>
        </p:nvSpPr>
        <p:spPr>
          <a:xfrm>
            <a:off x="876836" y="1679975"/>
            <a:ext cx="10515600" cy="4622619"/>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00"/>
              <a:buNone/>
            </a:pPr>
            <a:r>
              <a:rPr lang="en-US"/>
              <a:t> </a:t>
            </a:r>
            <a:endParaRPr i="1" sz="2400">
              <a:solidFill>
                <a:srgbClr val="0C0C0C"/>
              </a:solidFill>
              <a:latin typeface="Aparajita"/>
              <a:ea typeface="Aparajita"/>
              <a:cs typeface="Aparajita"/>
              <a:sym typeface="Aparajita"/>
            </a:endParaRPr>
          </a:p>
          <a:p>
            <a:pPr indent="0" lvl="0" marL="0" rtl="0" algn="l">
              <a:spcBef>
                <a:spcPts val="1080"/>
              </a:spcBef>
              <a:spcAft>
                <a:spcPts val="0"/>
              </a:spcAft>
              <a:buSzPts val="1920"/>
              <a:buNone/>
            </a:pPr>
            <a:r>
              <a:rPr i="1" lang="en-US" sz="2400">
                <a:solidFill>
                  <a:srgbClr val="0C0C0C"/>
                </a:solidFill>
                <a:latin typeface="Aparajita"/>
                <a:ea typeface="Aparajita"/>
                <a:cs typeface="Aparajita"/>
                <a:sym typeface="Aparajita"/>
              </a:rPr>
              <a:t>                       Now-a-days the people with disabilities are not able to live their life as normal people does, their disability becomes a big barrier for it. But as of Science and technology has reached at a very high level that most types disabilities people suffering from are living a normal life with other people. People who have lower limb differences need assistance for mobility and science has worked greatly for that by innovating prosthetic devices, wheelchairs, walkers, crutches, canes, etc.  People suffering from ear problems, being deaf have hearing aids which at a very extent help deaf people hear. As same there are techniques or maybe some solutions which includes surgery and all exist for blind people too, but as in IT field we wanted to do something for the blind people and here we are with an idea that can help blind people be independent in their life at least for some extent. The problems faced by the blind people and their dependency on other people for their living everytime was the point why we selected this topic for our project.</a:t>
            </a:r>
            <a:endParaRPr i="1" sz="2400">
              <a:solidFill>
                <a:srgbClr val="0C0C0C"/>
              </a:solidFill>
              <a:latin typeface="Aparajita"/>
              <a:ea typeface="Aparajita"/>
              <a:cs typeface="Aparajita"/>
              <a:sym typeface="Aparajita"/>
            </a:endParaRPr>
          </a:p>
          <a:p>
            <a:pPr indent="0" lvl="0" marL="0" rtl="0" algn="l">
              <a:spcBef>
                <a:spcPts val="1000"/>
              </a:spcBef>
              <a:spcAft>
                <a:spcPts val="0"/>
              </a:spcAft>
              <a:buSzPts val="1600"/>
              <a:buNone/>
            </a:pPr>
            <a:r>
              <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3147990" y="297109"/>
            <a:ext cx="6936168" cy="673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Algerian"/>
              <a:buNone/>
            </a:pPr>
            <a:r>
              <a:rPr lang="en-US" u="sng">
                <a:latin typeface="Algerian"/>
                <a:ea typeface="Algerian"/>
                <a:cs typeface="Algerian"/>
                <a:sym typeface="Algerian"/>
              </a:rPr>
              <a:t>LITERATURE SURVEY</a:t>
            </a:r>
            <a:endParaRPr/>
          </a:p>
        </p:txBody>
      </p:sp>
      <p:graphicFrame>
        <p:nvGraphicFramePr>
          <p:cNvPr id="180" name="Google Shape;180;p7"/>
          <p:cNvGraphicFramePr/>
          <p:nvPr/>
        </p:nvGraphicFramePr>
        <p:xfrm>
          <a:off x="211336" y="1045650"/>
          <a:ext cx="3000000" cy="3000000"/>
        </p:xfrm>
        <a:graphic>
          <a:graphicData uri="http://schemas.openxmlformats.org/drawingml/2006/table">
            <a:tbl>
              <a:tblPr bandRow="1" firstRow="1">
                <a:noFill/>
                <a:tableStyleId>{DD8C1F89-26AD-482B-B358-1066C7F3F138}</a:tableStyleId>
              </a:tblPr>
              <a:tblGrid>
                <a:gridCol w="846325"/>
                <a:gridCol w="1411200"/>
                <a:gridCol w="3118025"/>
                <a:gridCol w="3118025"/>
                <a:gridCol w="3275775"/>
              </a:tblGrid>
              <a:tr h="521825">
                <a:tc>
                  <a:txBody>
                    <a:bodyPr/>
                    <a:lstStyle/>
                    <a:p>
                      <a:pPr indent="0" lvl="0" marL="0" marR="0" rtl="0" algn="l">
                        <a:spcBef>
                          <a:spcPts val="0"/>
                        </a:spcBef>
                        <a:spcAft>
                          <a:spcPts val="0"/>
                        </a:spcAft>
                        <a:buNone/>
                      </a:pPr>
                      <a:r>
                        <a:rPr i="1" lang="en-US" sz="2400" u="none" cap="none" strike="noStrike">
                          <a:latin typeface="Aparajita"/>
                          <a:ea typeface="Aparajita"/>
                          <a:cs typeface="Aparajita"/>
                          <a:sym typeface="Aparajita"/>
                        </a:rPr>
                        <a:t>SR No.</a:t>
                      </a:r>
                      <a:endParaRPr/>
                    </a:p>
                  </a:txBody>
                  <a:tcPr marT="45725" marB="45725" marR="91450" marL="91450"/>
                </a:tc>
                <a:tc>
                  <a:txBody>
                    <a:bodyPr/>
                    <a:lstStyle/>
                    <a:p>
                      <a:pPr indent="0" lvl="0" marL="0" marR="0" rtl="0" algn="l">
                        <a:spcBef>
                          <a:spcPts val="0"/>
                        </a:spcBef>
                        <a:spcAft>
                          <a:spcPts val="0"/>
                        </a:spcAft>
                        <a:buNone/>
                      </a:pPr>
                      <a:r>
                        <a:rPr i="1" lang="en-US" sz="2400">
                          <a:latin typeface="Aparajita"/>
                          <a:ea typeface="Aparajita"/>
                          <a:cs typeface="Aparajita"/>
                          <a:sym typeface="Aparajita"/>
                        </a:rPr>
                        <a:t>PAPER NAME</a:t>
                      </a:r>
                      <a:endParaRPr/>
                    </a:p>
                  </a:txBody>
                  <a:tcPr marT="45725" marB="45725" marR="91450" marL="91450"/>
                </a:tc>
                <a:tc>
                  <a:txBody>
                    <a:bodyPr/>
                    <a:lstStyle/>
                    <a:p>
                      <a:pPr indent="0" lvl="0" marL="0" marR="0" rtl="0" algn="l">
                        <a:spcBef>
                          <a:spcPts val="0"/>
                        </a:spcBef>
                        <a:spcAft>
                          <a:spcPts val="0"/>
                        </a:spcAft>
                        <a:buNone/>
                      </a:pPr>
                      <a:r>
                        <a:rPr i="1" lang="en-US" sz="2400">
                          <a:latin typeface="Aparajita"/>
                          <a:ea typeface="Aparajita"/>
                          <a:cs typeface="Aparajita"/>
                          <a:sym typeface="Aparajita"/>
                        </a:rPr>
                        <a:t>Author,  Journals</a:t>
                      </a:r>
                      <a:endParaRPr i="1" sz="2400">
                        <a:latin typeface="Aparajita"/>
                        <a:ea typeface="Aparajita"/>
                        <a:cs typeface="Aparajita"/>
                        <a:sym typeface="Aparajita"/>
                      </a:endParaRPr>
                    </a:p>
                  </a:txBody>
                  <a:tcPr marT="45725" marB="45725" marR="91450" marL="91450"/>
                </a:tc>
                <a:tc>
                  <a:txBody>
                    <a:bodyPr/>
                    <a:lstStyle/>
                    <a:p>
                      <a:pPr indent="0" lvl="0" marL="0" marR="0" rtl="0" algn="l">
                        <a:spcBef>
                          <a:spcPts val="0"/>
                        </a:spcBef>
                        <a:spcAft>
                          <a:spcPts val="0"/>
                        </a:spcAft>
                        <a:buNone/>
                      </a:pPr>
                      <a:r>
                        <a:rPr i="1" lang="en-US" sz="2400">
                          <a:latin typeface="Aparajita"/>
                          <a:ea typeface="Aparajita"/>
                          <a:cs typeface="Aparajita"/>
                          <a:sym typeface="Aparajita"/>
                        </a:rPr>
                        <a:t>Year of Publishing</a:t>
                      </a:r>
                      <a:endParaRPr i="1" sz="2400">
                        <a:latin typeface="Aparajita"/>
                        <a:ea typeface="Aparajita"/>
                        <a:cs typeface="Aparajita"/>
                        <a:sym typeface="Aparajita"/>
                      </a:endParaRPr>
                    </a:p>
                  </a:txBody>
                  <a:tcPr marT="45725" marB="45725" marR="91450" marL="91450"/>
                </a:tc>
                <a:tc>
                  <a:txBody>
                    <a:bodyPr/>
                    <a:lstStyle/>
                    <a:p>
                      <a:pPr indent="0" lvl="0" marL="0" marR="0" rtl="0" algn="l">
                        <a:spcBef>
                          <a:spcPts val="0"/>
                        </a:spcBef>
                        <a:spcAft>
                          <a:spcPts val="0"/>
                        </a:spcAft>
                        <a:buNone/>
                      </a:pPr>
                      <a:r>
                        <a:rPr i="1" lang="en-US" sz="2400">
                          <a:latin typeface="Aparajita"/>
                          <a:ea typeface="Aparajita"/>
                          <a:cs typeface="Aparajita"/>
                          <a:sym typeface="Aparajita"/>
                        </a:rPr>
                        <a:t>WORK</a:t>
                      </a:r>
                      <a:endParaRPr/>
                    </a:p>
                  </a:txBody>
                  <a:tcPr marT="45725" marB="45725" marR="91450" marL="91450"/>
                </a:tc>
              </a:tr>
              <a:tr h="1851275">
                <a:tc>
                  <a:txBody>
                    <a:bodyPr/>
                    <a:lstStyle/>
                    <a:p>
                      <a:pPr indent="0" lvl="0" marL="0" marR="0" rtl="0" algn="ctr">
                        <a:spcBef>
                          <a:spcPts val="0"/>
                        </a:spcBef>
                        <a:spcAft>
                          <a:spcPts val="0"/>
                        </a:spcAft>
                        <a:buNone/>
                      </a:pPr>
                      <a:r>
                        <a:rPr i="1" lang="en-US" sz="2400">
                          <a:latin typeface="Aparajita"/>
                          <a:ea typeface="Aparajita"/>
                          <a:cs typeface="Aparajita"/>
                          <a:sym typeface="Aparajita"/>
                        </a:rPr>
                        <a:t>1.</a:t>
                      </a:r>
                      <a:endParaRPr/>
                    </a:p>
                  </a:txBody>
                  <a:tcPr marT="45725" marB="45725" marR="91450" marL="91450"/>
                </a:tc>
                <a:tc>
                  <a:txBody>
                    <a:bodyPr/>
                    <a:lstStyle/>
                    <a:p>
                      <a:pPr indent="0" lvl="0" marL="0" marR="0" rtl="0" algn="l">
                        <a:spcBef>
                          <a:spcPts val="0"/>
                        </a:spcBef>
                        <a:spcAft>
                          <a:spcPts val="0"/>
                        </a:spcAft>
                        <a:buNone/>
                      </a:pPr>
                      <a:r>
                        <a:rPr i="1" lang="en-US" sz="2000">
                          <a:latin typeface="Aparajita"/>
                          <a:ea typeface="Aparajita"/>
                          <a:cs typeface="Aparajita"/>
                          <a:sym typeface="Aparajita"/>
                        </a:rPr>
                        <a:t>Using Google Cloud Vision</a:t>
                      </a:r>
                      <a:endParaRPr i="1" sz="2000">
                        <a:latin typeface="Aparajita"/>
                        <a:ea typeface="Aparajita"/>
                        <a:cs typeface="Aparajita"/>
                        <a:sym typeface="Aparajita"/>
                      </a:endParaRPr>
                    </a:p>
                    <a:p>
                      <a:pPr indent="0" lvl="0" marL="0" marR="0" rtl="0" algn="l">
                        <a:spcBef>
                          <a:spcPts val="0"/>
                        </a:spcBef>
                        <a:spcAft>
                          <a:spcPts val="0"/>
                        </a:spcAft>
                        <a:buNone/>
                      </a:pPr>
                      <a:r>
                        <a:rPr i="1" lang="en-US" sz="2000">
                          <a:latin typeface="Aparajita"/>
                          <a:ea typeface="Aparajita"/>
                          <a:cs typeface="Aparajita"/>
                          <a:sym typeface="Aparajita"/>
                        </a:rPr>
                        <a:t>in Assistive Technology Scenarios.</a:t>
                      </a:r>
                      <a:endParaRPr i="1" sz="2000">
                        <a:latin typeface="Aparajita"/>
                        <a:ea typeface="Aparajita"/>
                        <a:cs typeface="Aparajita"/>
                        <a:sym typeface="Aparajita"/>
                      </a:endParaRPr>
                    </a:p>
                  </a:txBody>
                  <a:tcPr marT="45725" marB="45725" marR="91450" marL="91450"/>
                </a:tc>
                <a:tc>
                  <a:txBody>
                    <a:bodyPr/>
                    <a:lstStyle/>
                    <a:p>
                      <a:pPr indent="0" lvl="0" marL="0" marR="0" rtl="0" algn="l">
                        <a:spcBef>
                          <a:spcPts val="0"/>
                        </a:spcBef>
                        <a:spcAft>
                          <a:spcPts val="0"/>
                        </a:spcAft>
                        <a:buNone/>
                      </a:pPr>
                      <a:r>
                        <a:rPr i="1" lang="en-US" sz="2000">
                          <a:latin typeface="Aparajita"/>
                          <a:ea typeface="Aparajita"/>
                          <a:cs typeface="Aparajita"/>
                          <a:sym typeface="Aparajita"/>
                        </a:rPr>
                        <a:t>D. Mulfari, A. Celesti, M. Fazio, M. Villar and y A. Puliafito, IEEE Workshop on ICT solutions for eHealth.</a:t>
                      </a:r>
                      <a:endParaRPr i="1" sz="2000">
                        <a:latin typeface="Aparajita"/>
                        <a:ea typeface="Aparajita"/>
                        <a:cs typeface="Aparajita"/>
                        <a:sym typeface="Aparajita"/>
                      </a:endParaRPr>
                    </a:p>
                  </a:txBody>
                  <a:tcPr marT="45725" marB="45725" marR="91450" marL="91450"/>
                </a:tc>
                <a:tc>
                  <a:txBody>
                    <a:bodyPr/>
                    <a:lstStyle/>
                    <a:p>
                      <a:pPr indent="0" lvl="0" marL="0" marR="0" rtl="0" algn="ctr">
                        <a:spcBef>
                          <a:spcPts val="0"/>
                        </a:spcBef>
                        <a:spcAft>
                          <a:spcPts val="0"/>
                        </a:spcAft>
                        <a:buNone/>
                      </a:pPr>
                      <a:r>
                        <a:rPr i="1" lang="en-US" sz="2000">
                          <a:latin typeface="Aparajita"/>
                          <a:ea typeface="Aparajita"/>
                          <a:cs typeface="Aparajita"/>
                          <a:sym typeface="Aparajita"/>
                        </a:rPr>
                        <a:t>2016</a:t>
                      </a:r>
                      <a:endParaRPr i="1" sz="2000">
                        <a:latin typeface="Aparajita"/>
                        <a:ea typeface="Aparajita"/>
                        <a:cs typeface="Aparajita"/>
                        <a:sym typeface="Aparajita"/>
                      </a:endParaRPr>
                    </a:p>
                  </a:txBody>
                  <a:tcPr marT="45725" marB="45725" marR="91450" marL="91450" anchor="ctr"/>
                </a:tc>
                <a:tc>
                  <a:txBody>
                    <a:bodyPr/>
                    <a:lstStyle/>
                    <a:p>
                      <a:pPr indent="0" lvl="0" marL="0" marR="0" rtl="0" algn="l">
                        <a:lnSpc>
                          <a:spcPct val="107000"/>
                        </a:lnSpc>
                        <a:spcBef>
                          <a:spcPts val="0"/>
                        </a:spcBef>
                        <a:spcAft>
                          <a:spcPts val="0"/>
                        </a:spcAft>
                        <a:buNone/>
                      </a:pPr>
                      <a:r>
                        <a:rPr i="1" lang="en-US" sz="2000">
                          <a:latin typeface="Aparajita"/>
                          <a:ea typeface="Aparajita"/>
                          <a:cs typeface="Aparajita"/>
                          <a:sym typeface="Aparajita"/>
                        </a:rPr>
                        <a:t>A computer vision system evaluates data from an image source, typically a camera, and extracts information about Captured images and audio output on a speaker are presented.</a:t>
                      </a:r>
                      <a:endParaRPr i="1" sz="2000">
                        <a:latin typeface="Aparajita"/>
                        <a:ea typeface="Aparajita"/>
                        <a:cs typeface="Aparajita"/>
                        <a:sym typeface="Aparajita"/>
                      </a:endParaRPr>
                    </a:p>
                  </a:txBody>
                  <a:tcPr marT="0" marB="0" marR="68575" marL="68575"/>
                </a:tc>
              </a:tr>
              <a:tr h="2841025">
                <a:tc>
                  <a:txBody>
                    <a:bodyPr/>
                    <a:lstStyle/>
                    <a:p>
                      <a:pPr indent="0" lvl="0" marL="0" marR="0" rtl="0" algn="ctr">
                        <a:spcBef>
                          <a:spcPts val="0"/>
                        </a:spcBef>
                        <a:spcAft>
                          <a:spcPts val="0"/>
                        </a:spcAft>
                        <a:buNone/>
                      </a:pPr>
                      <a:r>
                        <a:rPr i="1" lang="en-US" sz="2400">
                          <a:latin typeface="Aparajita"/>
                          <a:ea typeface="Aparajita"/>
                          <a:cs typeface="Aparajita"/>
                          <a:sym typeface="Aparajita"/>
                        </a:rPr>
                        <a:t>2.</a:t>
                      </a:r>
                      <a:endParaRPr/>
                    </a:p>
                  </a:txBody>
                  <a:tcPr marT="45725" marB="45725" marR="91450" marL="91450"/>
                </a:tc>
                <a:tc>
                  <a:txBody>
                    <a:bodyPr/>
                    <a:lstStyle/>
                    <a:p>
                      <a:pPr indent="0" lvl="0" marL="0" marR="0" rtl="0" algn="l">
                        <a:spcBef>
                          <a:spcPts val="0"/>
                        </a:spcBef>
                        <a:spcAft>
                          <a:spcPts val="0"/>
                        </a:spcAft>
                        <a:buNone/>
                      </a:pPr>
                      <a:r>
                        <a:rPr i="1" lang="en-US" sz="2000">
                          <a:solidFill>
                            <a:schemeClr val="dk1"/>
                          </a:solidFill>
                          <a:latin typeface="Aparajita"/>
                          <a:ea typeface="Aparajita"/>
                          <a:cs typeface="Aparajita"/>
                          <a:sym typeface="Aparajita"/>
                        </a:rPr>
                        <a:t>A Performan- ce Evaluation of Raspberry Pi Zero W</a:t>
                      </a:r>
                      <a:endParaRPr i="1" sz="20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000">
                          <a:solidFill>
                            <a:schemeClr val="dk1"/>
                          </a:solidFill>
                          <a:latin typeface="Aparajita"/>
                          <a:ea typeface="Aparajita"/>
                          <a:cs typeface="Aparajita"/>
                          <a:sym typeface="Aparajita"/>
                        </a:rPr>
                        <a:t>Based Gateway Running MQTT Broker for IoT.</a:t>
                      </a:r>
                      <a:endParaRPr i="1" sz="2000">
                        <a:latin typeface="Aparajita"/>
                        <a:ea typeface="Aparajita"/>
                        <a:cs typeface="Aparajita"/>
                        <a:sym typeface="Aparajita"/>
                      </a:endParaRPr>
                    </a:p>
                  </a:txBody>
                  <a:tcPr marT="45725" marB="45725" marR="91450" marL="91450"/>
                </a:tc>
                <a:tc>
                  <a:txBody>
                    <a:bodyPr/>
                    <a:lstStyle/>
                    <a:p>
                      <a:pPr indent="0" lvl="0" marL="0" marR="0" rtl="0" algn="l">
                        <a:spcBef>
                          <a:spcPts val="0"/>
                        </a:spcBef>
                        <a:spcAft>
                          <a:spcPts val="0"/>
                        </a:spcAft>
                        <a:buNone/>
                      </a:pPr>
                      <a:r>
                        <a:rPr i="1" lang="en-US" sz="2000">
                          <a:solidFill>
                            <a:schemeClr val="dk1"/>
                          </a:solidFill>
                          <a:latin typeface="Aparajita"/>
                          <a:ea typeface="Aparajita"/>
                          <a:cs typeface="Aparajita"/>
                          <a:sym typeface="Aparajita"/>
                        </a:rPr>
                        <a:t>D. B. C. Lima, R. M. B. d. S. Lima, D. d. F. Medeiros, R. I. S. Pereira, C. P. d. Souza and y O. Baiocchi,  IEEE 10th Annual Information Technology Electronics and Mobile Communication Conference (IEMCON).</a:t>
                      </a:r>
                      <a:endParaRPr i="1" sz="2000">
                        <a:latin typeface="Aparajita"/>
                        <a:ea typeface="Aparajita"/>
                        <a:cs typeface="Aparajita"/>
                        <a:sym typeface="Aparajita"/>
                      </a:endParaRPr>
                    </a:p>
                  </a:txBody>
                  <a:tcPr marT="45725" marB="45725" marR="91450" marL="91450"/>
                </a:tc>
                <a:tc>
                  <a:txBody>
                    <a:bodyPr/>
                    <a:lstStyle/>
                    <a:p>
                      <a:pPr indent="0" lvl="0" marL="0" marR="0" rtl="0" algn="ctr">
                        <a:spcBef>
                          <a:spcPts val="0"/>
                        </a:spcBef>
                        <a:spcAft>
                          <a:spcPts val="0"/>
                        </a:spcAft>
                        <a:buNone/>
                      </a:pPr>
                      <a:r>
                        <a:rPr i="1" lang="en-US" sz="2000">
                          <a:latin typeface="Aparajita"/>
                          <a:ea typeface="Aparajita"/>
                          <a:cs typeface="Aparajita"/>
                          <a:sym typeface="Aparajita"/>
                        </a:rPr>
                        <a:t>2019</a:t>
                      </a:r>
                      <a:endParaRPr i="1" sz="2000">
                        <a:latin typeface="Aparajita"/>
                        <a:ea typeface="Aparajita"/>
                        <a:cs typeface="Aparajita"/>
                        <a:sym typeface="Aparajita"/>
                      </a:endParaRPr>
                    </a:p>
                  </a:txBody>
                  <a:tcPr marT="45725" marB="45725" marR="91450" marL="91450" anchor="ctr"/>
                </a:tc>
                <a:tc>
                  <a:txBody>
                    <a:bodyPr/>
                    <a:lstStyle/>
                    <a:p>
                      <a:pPr indent="0" lvl="0" marL="0" marR="0" rtl="0" algn="l">
                        <a:spcBef>
                          <a:spcPts val="0"/>
                        </a:spcBef>
                        <a:spcAft>
                          <a:spcPts val="0"/>
                        </a:spcAft>
                        <a:buNone/>
                      </a:pPr>
                      <a:r>
                        <a:rPr i="1" lang="en-US" sz="2000">
                          <a:solidFill>
                            <a:schemeClr val="dk1"/>
                          </a:solidFill>
                          <a:latin typeface="Aparajita"/>
                          <a:ea typeface="Aparajita"/>
                          <a:cs typeface="Aparajita"/>
                          <a:sym typeface="Aparajita"/>
                        </a:rPr>
                        <a:t>Rasberry Pi Zero W, this family of raspberries is considered one of the most ideal for IOT because of its low energy power.</a:t>
                      </a:r>
                      <a:endParaRPr i="1" sz="20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000">
                          <a:solidFill>
                            <a:schemeClr val="dk1"/>
                          </a:solidFill>
                          <a:latin typeface="Aparajita"/>
                          <a:ea typeface="Aparajita"/>
                          <a:cs typeface="Aparajita"/>
                          <a:sym typeface="Aparajita"/>
                        </a:rPr>
                        <a:t>Since, our user will carry the lenses in his daily life, so their energy consumption should be very small.</a:t>
                      </a:r>
                      <a:endParaRPr i="1" sz="2000">
                        <a:latin typeface="Aparajita"/>
                        <a:ea typeface="Aparajita"/>
                        <a:cs typeface="Aparajita"/>
                        <a:sym typeface="Aparajita"/>
                      </a:endParaRPr>
                    </a:p>
                  </a:txBody>
                  <a:tcPr marT="45725" marB="45725" marR="91450" marL="91450"/>
                </a:tc>
              </a:tr>
            </a:tbl>
          </a:graphicData>
        </a:graphic>
      </p:graphicFrame>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3886200" y="0"/>
            <a:ext cx="3987800" cy="6889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Algerian"/>
              <a:buNone/>
            </a:pPr>
            <a:r>
              <a:rPr lang="en-US" u="sng">
                <a:latin typeface="Algerian"/>
                <a:ea typeface="Algerian"/>
                <a:cs typeface="Algerian"/>
                <a:sym typeface="Algerian"/>
              </a:rPr>
              <a:t>EXISTING WORK</a:t>
            </a:r>
            <a:endParaRPr/>
          </a:p>
        </p:txBody>
      </p:sp>
      <p:sp>
        <p:nvSpPr>
          <p:cNvPr id="186" name="Google Shape;186;p8"/>
          <p:cNvSpPr txBox="1"/>
          <p:nvPr/>
        </p:nvSpPr>
        <p:spPr>
          <a:xfrm>
            <a:off x="250031" y="1131124"/>
            <a:ext cx="11608594"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cap="none" strike="noStrike">
                <a:solidFill>
                  <a:schemeClr val="dk1"/>
                </a:solidFill>
                <a:latin typeface="Aparajita"/>
                <a:ea typeface="Aparajita"/>
                <a:cs typeface="Aparajita"/>
                <a:sym typeface="Aparajita"/>
              </a:rPr>
              <a:t>• Using Google Cloud Vision in Assistive Technology Scenarios :-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                With technological advances, new tools are being created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such as the use of Google Cloud Vision in assistive technology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scenarios, where the benefits of this Google tool, remote processing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of images in the cloud and audio output on a speaker are presented.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                A computer vision system evaluates data from an image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source, typically a camera, and extracts information about captured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images. The equipment used includes a Raspberry Pi 2 Model B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Board, used for the instantiation of our application, and a Raspberry </a:t>
            </a:r>
            <a:endParaRPr i="1" sz="2400">
              <a:solidFill>
                <a:schemeClr val="dk1"/>
              </a:solidFill>
              <a:latin typeface="Aparajita"/>
              <a:ea typeface="Aparajita"/>
              <a:cs typeface="Aparajita"/>
              <a:sym typeface="Aparajita"/>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camera module, as vision sensor. Then, exploit the Google Cloud </a:t>
            </a:r>
            <a:endParaRPr/>
          </a:p>
          <a:p>
            <a:pPr indent="0" lvl="0" marL="0" marR="0" rtl="0" algn="l">
              <a:spcBef>
                <a:spcPts val="0"/>
              </a:spcBef>
              <a:spcAft>
                <a:spcPts val="0"/>
              </a:spcAft>
              <a:buNone/>
            </a:pPr>
            <a:r>
              <a:rPr i="1" lang="en-US" sz="2400">
                <a:solidFill>
                  <a:schemeClr val="dk1"/>
                </a:solidFill>
                <a:latin typeface="Aparajita"/>
                <a:ea typeface="Aparajita"/>
                <a:cs typeface="Aparajita"/>
                <a:sym typeface="Aparajita"/>
              </a:rPr>
              <a:t>Vision API to process images on the Google Cloud Platform.</a:t>
            </a:r>
            <a:endParaRPr i="1" sz="2400">
              <a:solidFill>
                <a:schemeClr val="dk1"/>
              </a:solidFill>
              <a:latin typeface="Aparajita"/>
              <a:ea typeface="Aparajita"/>
              <a:cs typeface="Aparajita"/>
              <a:sym typeface="Aparajita"/>
            </a:endParaRPr>
          </a:p>
        </p:txBody>
      </p:sp>
      <p:pic>
        <p:nvPicPr>
          <p:cNvPr id="187" name="Google Shape;187;p8"/>
          <p:cNvPicPr preferRelativeResize="0"/>
          <p:nvPr/>
        </p:nvPicPr>
        <p:blipFill rotWithShape="1">
          <a:blip r:embed="rId3">
            <a:alphaModFix/>
          </a:blip>
          <a:srcRect b="0" l="0" r="0" t="0"/>
          <a:stretch/>
        </p:blipFill>
        <p:spPr>
          <a:xfrm>
            <a:off x="8889575" y="1218267"/>
            <a:ext cx="3231625" cy="4158833"/>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1663006" y="1"/>
            <a:ext cx="8534400" cy="135228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lgerian"/>
              <a:buNone/>
            </a:pPr>
            <a:r>
              <a:rPr lang="en-US" u="sng">
                <a:latin typeface="Algerian"/>
                <a:ea typeface="Algerian"/>
                <a:cs typeface="Algerian"/>
                <a:sym typeface="Algerian"/>
              </a:rPr>
              <a:t>PROPOSED WORK</a:t>
            </a:r>
            <a:endParaRPr/>
          </a:p>
        </p:txBody>
      </p:sp>
      <p:sp>
        <p:nvSpPr>
          <p:cNvPr id="193" name="Google Shape;193;p9"/>
          <p:cNvSpPr txBox="1"/>
          <p:nvPr>
            <p:ph idx="1" type="body"/>
          </p:nvPr>
        </p:nvSpPr>
        <p:spPr>
          <a:xfrm>
            <a:off x="410766" y="1035844"/>
            <a:ext cx="11358562" cy="5429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t>                 </a:t>
            </a:r>
            <a:r>
              <a:rPr i="1" lang="en-US" sz="2400">
                <a:solidFill>
                  <a:schemeClr val="dk1"/>
                </a:solidFill>
                <a:latin typeface="Aparajita"/>
                <a:ea typeface="Aparajita"/>
                <a:cs typeface="Aparajita"/>
                <a:sym typeface="Aparajita"/>
              </a:rPr>
              <a:t>An embedded lens prototype will be developed with Rasberry Pi Zero W, this family of raspberries is considered one of the most ideal for IOT because of its low energy power, according to an evaluation of the performance of rasberry Pi Zero W, since our user will carry the lenses in his daily life, so their energy consumption should be very small; will be connected to a camera in the front, in which the user will press a button, the camera will take a picture, will process it remotely by means of the RES Google Vision API and will inform by audio, connected by means of bluetooth, the Result of the image processing, being able to detect between places, logos, letters in front, gestures in the faces, etc.</a:t>
            </a:r>
            <a:endParaRPr i="1" sz="2400">
              <a:solidFill>
                <a:schemeClr val="dk1"/>
              </a:solidFill>
              <a:latin typeface="Aparajita"/>
              <a:ea typeface="Aparajita"/>
              <a:cs typeface="Aparajita"/>
              <a:sym typeface="Aparajita"/>
            </a:endParaRPr>
          </a:p>
          <a:p>
            <a:pPr indent="0" lvl="0" marL="0" rtl="0" algn="l">
              <a:spcBef>
                <a:spcPts val="1080"/>
              </a:spcBef>
              <a:spcAft>
                <a:spcPts val="0"/>
              </a:spcAft>
              <a:buSzPts val="1920"/>
              <a:buNone/>
            </a:pPr>
            <a:r>
              <a:t/>
            </a:r>
            <a:endParaRPr i="1" sz="2400">
              <a:solidFill>
                <a:schemeClr val="dk1"/>
              </a:solidFill>
              <a:latin typeface="Aparajita"/>
              <a:ea typeface="Aparajita"/>
              <a:cs typeface="Aparajita"/>
              <a:sym typeface="Aparajita"/>
            </a:endParaRPr>
          </a:p>
          <a:p>
            <a:pPr indent="0" lvl="0" marL="0" rtl="0" algn="l">
              <a:spcBef>
                <a:spcPts val="1080"/>
              </a:spcBef>
              <a:spcAft>
                <a:spcPts val="0"/>
              </a:spcAft>
              <a:buSzPts val="1920"/>
              <a:buNone/>
            </a:pPr>
            <a:r>
              <a:t/>
            </a:r>
            <a:endParaRPr i="1" sz="2400">
              <a:solidFill>
                <a:schemeClr val="dk1"/>
              </a:solidFill>
              <a:latin typeface="Aparajita"/>
              <a:ea typeface="Aparajita"/>
              <a:cs typeface="Aparajita"/>
              <a:sym typeface="Aparajita"/>
            </a:endParaRPr>
          </a:p>
          <a:p>
            <a:pPr indent="0" lvl="0" marL="0" rtl="0" algn="l">
              <a:spcBef>
                <a:spcPts val="1080"/>
              </a:spcBef>
              <a:spcAft>
                <a:spcPts val="0"/>
              </a:spcAft>
              <a:buSzPts val="1920"/>
              <a:buNone/>
            </a:pPr>
            <a:r>
              <a:t/>
            </a:r>
            <a:endParaRPr i="1" sz="2400">
              <a:solidFill>
                <a:schemeClr val="dk1"/>
              </a:solidFill>
              <a:latin typeface="Aparajita"/>
              <a:ea typeface="Aparajita"/>
              <a:cs typeface="Aparajita"/>
              <a:sym typeface="Aparajita"/>
            </a:endParaRPr>
          </a:p>
          <a:p>
            <a:pPr indent="0" lvl="0" marL="0" rtl="0" algn="l">
              <a:spcBef>
                <a:spcPts val="1080"/>
              </a:spcBef>
              <a:spcAft>
                <a:spcPts val="0"/>
              </a:spcAft>
              <a:buSzPts val="1920"/>
              <a:buNone/>
            </a:pPr>
            <a:r>
              <a:t/>
            </a:r>
            <a:endParaRPr i="1" sz="2400">
              <a:solidFill>
                <a:schemeClr val="dk1"/>
              </a:solidFill>
              <a:latin typeface="Aparajita"/>
              <a:ea typeface="Aparajita"/>
              <a:cs typeface="Aparajita"/>
              <a:sym typeface="Aparajita"/>
            </a:endParaRPr>
          </a:p>
          <a:p>
            <a:pPr indent="0" lvl="0" marL="0" rtl="0" algn="l">
              <a:spcBef>
                <a:spcPts val="1080"/>
              </a:spcBef>
              <a:spcAft>
                <a:spcPts val="0"/>
              </a:spcAft>
              <a:buSzPts val="1920"/>
              <a:buNone/>
            </a:pPr>
            <a:r>
              <a:t/>
            </a:r>
            <a:endParaRPr i="1" sz="2400">
              <a:solidFill>
                <a:schemeClr val="dk1"/>
              </a:solidFill>
              <a:latin typeface="Aparajita"/>
              <a:ea typeface="Aparajita"/>
              <a:cs typeface="Aparajita"/>
              <a:sym typeface="Aparajita"/>
            </a:endParaRPr>
          </a:p>
        </p:txBody>
      </p:sp>
      <p:pic>
        <p:nvPicPr>
          <p:cNvPr id="194" name="Google Shape;194;p9"/>
          <p:cNvPicPr preferRelativeResize="0"/>
          <p:nvPr/>
        </p:nvPicPr>
        <p:blipFill rotWithShape="1">
          <a:blip r:embed="rId3">
            <a:alphaModFix/>
          </a:blip>
          <a:srcRect b="0" l="0" r="0" t="0"/>
          <a:stretch/>
        </p:blipFill>
        <p:spPr>
          <a:xfrm>
            <a:off x="4286250" y="3811666"/>
            <a:ext cx="4250530" cy="2653428"/>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2021-05-15T16:36:43Z</dcterms:created>
  <dc:creator>User</dc:creator>
</cp:coreProperties>
</file>