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Summary</a:t>
            </a:r>
          </a:p>
        </c:rich>
      </c:tx>
      <c:layout>
        <c:manualLayout>
          <c:xMode val="edge"/>
          <c:yMode val="edge"/>
          <c:x val="0.21651327674949725"/>
          <c:y val="4.709576138147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30-47D6-B3E7-B9ADD88861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30-47D6-B3E7-B9ADD88861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30-47D6-B3E7-B9ADD8886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1286896"/>
        <c:axId val="982778736"/>
      </c:barChart>
      <c:catAx>
        <c:axId val="170128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778736"/>
        <c:crosses val="autoZero"/>
        <c:auto val="1"/>
        <c:lblAlgn val="ctr"/>
        <c:lblOffset val="100"/>
        <c:noMultiLvlLbl val="0"/>
      </c:catAx>
      <c:valAx>
        <c:axId val="98277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28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E8D9-0B3B-2D55-432E-16EC6FAC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750D3-BC72-A37C-5D2B-5A90E981F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2015-26A2-E74A-BBFB-87C64002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4E3-0FD4-42DC-96BB-886B588717A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EA55-E5CB-D670-DBF9-D7930E99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3E224-0EC5-09F0-1F7B-607F92C3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CCE5-23BB-4430-96E6-64464B8E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1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8A52-D6FE-D603-A32C-BC6EE4D5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0F855-D915-F204-4D8E-1D74552B1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D4824-AB49-9038-8055-9DB6D628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4E3-0FD4-42DC-96BB-886B588717A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05CA-6EF6-620D-C1D8-ACAD795C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AFB9-6155-C65D-C391-16077AA5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CCE5-23BB-4430-96E6-64464B8E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A3C19-3AD4-0291-A731-3DA08716D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959B9-75D2-9AB1-2FC0-3F66C2DF0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3E81-CAB2-97FF-8CE0-9FD49C25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4E3-0FD4-42DC-96BB-886B588717A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D781-1AE5-D479-B5F1-1AAAD715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7726B-E264-A653-7B56-714379DD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CCE5-23BB-4430-96E6-64464B8E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0355-E3D1-FB81-3714-3B3D8ABD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D56E-1DC0-74FF-DA58-E4E496C8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A252-62FC-8142-ED28-7539808D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4E3-0FD4-42DC-96BB-886B588717A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E3A9-78D6-9603-B26B-C8DBD196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0FDB-EE3B-9791-1ABA-253C957D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CCE5-23BB-4430-96E6-64464B8E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C2B6-EFF7-0497-B898-9C4207C2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10A7B-F6B6-81CD-D033-D771ED85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6427-56AB-2A14-BF02-1ABEE240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4E3-0FD4-42DC-96BB-886B588717A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60DA-EB46-DC81-7F21-788518B5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83EE0-86CE-ACAE-2F4F-4CCE29D6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CCE5-23BB-4430-96E6-64464B8E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7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D513-0C86-A8EF-9E1F-587BDAA3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A39B-62E8-093D-42D8-9323EA9E9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EEDD2-2421-F315-2C56-3C8AD0B1A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1D5EB-CA6E-419E-A8B6-C3F55691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4E3-0FD4-42DC-96BB-886B588717A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75696-BEFC-37F2-751E-F1479A49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A50FA-B942-3D32-FA3D-385ECF0E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CCE5-23BB-4430-96E6-64464B8E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724D-44E2-0B62-C206-585B7122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4D73A-D319-97F7-CE16-219C81DE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2C6A3-171C-33A1-641D-174864B5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207FC-D92E-B74F-8A43-A269ED57D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9A2D3-4D3A-EB79-A76C-F7AC385CB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4A760-1FFF-45A6-E118-2F8914F3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4E3-0FD4-42DC-96BB-886B588717A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7E87E-BB1A-B3C8-4FAC-6A7AF874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AFCCC-A192-5A38-9E0C-941792DF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CCE5-23BB-4430-96E6-64464B8E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4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EDBB-DCD3-170C-8406-B6D9328C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B45DE-B212-E240-C19E-E95E8D16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4E3-0FD4-42DC-96BB-886B588717A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F6023-E1EF-8C5D-7A99-FF5344F0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7C573-262B-6FE7-BE78-C4E44946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CCE5-23BB-4430-96E6-64464B8E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7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5D662-BC2E-3F2A-3FEF-6837A4F6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4E3-0FD4-42DC-96BB-886B588717A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4B392-96A0-5872-A2DF-201BDB0A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B81FD-C150-E898-6098-23539120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CCE5-23BB-4430-96E6-64464B8E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16AF-273A-1B39-4BCA-43001F98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85B0-E174-30DB-257C-6554F30EB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78E27-F6F1-2FFA-6C0B-D35C34F2B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1DB75-4410-1009-6EDD-E8A2CF0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4E3-0FD4-42DC-96BB-886B588717A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31EFA-12AE-45A3-D54A-1F0E4076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40479-D6EA-1D00-04E2-24E1B180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CCE5-23BB-4430-96E6-64464B8E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6CD3-F7AB-74EB-235C-601D97CA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77DD5-B6C4-9B95-831C-94DC5DDFB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7CA8-B66F-6D8D-87BE-F72B9B0BF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ABC5E-3B0F-88AD-F097-D37C5203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4E3-0FD4-42DC-96BB-886B588717A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A4F94-ABFD-0CEB-7947-31C3233D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FA544-E7C4-17E8-8ADC-1E58EEEE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CCE5-23BB-4430-96E6-64464B8E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9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BBE12-F401-DB81-9751-63C166C3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02F6D-E4E2-4CBB-3584-2F1B413E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EC566-002F-B9C3-C016-C4BE59958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34E3-0FD4-42DC-96BB-886B588717A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6B16-BBF0-C771-2B87-7907E3129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F8DAD-7F9D-D038-1C2B-A7AEBABDF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CCE5-23BB-4430-96E6-64464B8E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e - Uml Use Case Stick Figure , Free Transparent Clipart - ClipartKey">
            <a:extLst>
              <a:ext uri="{FF2B5EF4-FFF2-40B4-BE49-F238E27FC236}">
                <a16:creationId xmlns:a16="http://schemas.microsoft.com/office/drawing/2014/main" id="{D938237C-FC55-9A07-D709-8794554C4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5" y="2035304"/>
            <a:ext cx="1346200" cy="124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A53FC9-2A2F-A013-37B1-5E9C0EA31DC6}"/>
              </a:ext>
            </a:extLst>
          </p:cNvPr>
          <p:cNvSpPr/>
          <p:nvPr/>
        </p:nvSpPr>
        <p:spPr>
          <a:xfrm>
            <a:off x="2276961" y="2011570"/>
            <a:ext cx="1003589" cy="12415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6F5FE8-17E6-BF57-1C3F-B272ACE16659}"/>
              </a:ext>
            </a:extLst>
          </p:cNvPr>
          <p:cNvSpPr/>
          <p:nvPr/>
        </p:nvSpPr>
        <p:spPr>
          <a:xfrm>
            <a:off x="5407270" y="2035304"/>
            <a:ext cx="1206665" cy="680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list</a:t>
            </a:r>
          </a:p>
        </p:txBody>
      </p:sp>
      <p:pic>
        <p:nvPicPr>
          <p:cNvPr id="8" name="Picture 2" descr="Line - Uml Use Case Stick Figure , Free Transparent Clipart - ClipartKey">
            <a:extLst>
              <a:ext uri="{FF2B5EF4-FFF2-40B4-BE49-F238E27FC236}">
                <a16:creationId xmlns:a16="http://schemas.microsoft.com/office/drawing/2014/main" id="{1EA6F0FA-F861-FD8A-3AA7-A2110914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5" y="4884733"/>
            <a:ext cx="1346200" cy="124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1F59F6-3CBB-B6C1-4136-BC65BF0A1955}"/>
              </a:ext>
            </a:extLst>
          </p:cNvPr>
          <p:cNvSpPr txBox="1"/>
          <p:nvPr/>
        </p:nvSpPr>
        <p:spPr>
          <a:xfrm>
            <a:off x="411010" y="1627438"/>
            <a:ext cx="206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Authenticated user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DBF7FE-3950-B02E-3DDC-77770520DA20}"/>
              </a:ext>
            </a:extLst>
          </p:cNvPr>
          <p:cNvSpPr/>
          <p:nvPr/>
        </p:nvSpPr>
        <p:spPr>
          <a:xfrm>
            <a:off x="3984731" y="1996770"/>
            <a:ext cx="1003587" cy="3538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Criteria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7D527-13C2-821A-B039-814F156CCE0C}"/>
              </a:ext>
            </a:extLst>
          </p:cNvPr>
          <p:cNvSpPr txBox="1"/>
          <p:nvPr/>
        </p:nvSpPr>
        <p:spPr>
          <a:xfrm>
            <a:off x="411010" y="4470522"/>
            <a:ext cx="192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Other users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4553C39-2ABF-28A7-1AEB-929D5E4E80A6}"/>
              </a:ext>
            </a:extLst>
          </p:cNvPr>
          <p:cNvSpPr/>
          <p:nvPr/>
        </p:nvSpPr>
        <p:spPr>
          <a:xfrm>
            <a:off x="6787990" y="2035304"/>
            <a:ext cx="1206665" cy="680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list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3F0B2D-9B73-C54C-55B9-E68EF70A42DB}"/>
              </a:ext>
            </a:extLst>
          </p:cNvPr>
          <p:cNvSpPr/>
          <p:nvPr/>
        </p:nvSpPr>
        <p:spPr>
          <a:xfrm>
            <a:off x="8148043" y="2040444"/>
            <a:ext cx="1206665" cy="680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list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910D3-9022-97C7-FC72-6593C2966C5B}"/>
              </a:ext>
            </a:extLst>
          </p:cNvPr>
          <p:cNvSpPr/>
          <p:nvPr/>
        </p:nvSpPr>
        <p:spPr>
          <a:xfrm>
            <a:off x="10155881" y="2201561"/>
            <a:ext cx="1206665" cy="12733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Reports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BB2EF6-28EC-B530-9D9C-AB0FF27C4E38}"/>
              </a:ext>
            </a:extLst>
          </p:cNvPr>
          <p:cNvCxnSpPr>
            <a:cxnSpLocks/>
          </p:cNvCxnSpPr>
          <p:nvPr/>
        </p:nvCxnSpPr>
        <p:spPr>
          <a:xfrm>
            <a:off x="1692555" y="5435588"/>
            <a:ext cx="225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49C934-E8AE-0D53-4B77-50D45E6C0D86}"/>
              </a:ext>
            </a:extLst>
          </p:cNvPr>
          <p:cNvCxnSpPr>
            <a:cxnSpLocks/>
          </p:cNvCxnSpPr>
          <p:nvPr/>
        </p:nvCxnSpPr>
        <p:spPr>
          <a:xfrm>
            <a:off x="1555855" y="2632363"/>
            <a:ext cx="596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5A1A061-1D18-D217-2FB8-8CAFE2C48E1C}"/>
              </a:ext>
            </a:extLst>
          </p:cNvPr>
          <p:cNvSpPr/>
          <p:nvPr/>
        </p:nvSpPr>
        <p:spPr>
          <a:xfrm>
            <a:off x="5407270" y="2999798"/>
            <a:ext cx="4050776" cy="277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Range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E82260-DF03-78CF-1F3A-4955F72EF4CB}"/>
              </a:ext>
            </a:extLst>
          </p:cNvPr>
          <p:cNvCxnSpPr>
            <a:cxnSpLocks/>
          </p:cNvCxnSpPr>
          <p:nvPr/>
        </p:nvCxnSpPr>
        <p:spPr>
          <a:xfrm>
            <a:off x="3388515" y="2632362"/>
            <a:ext cx="596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ADD9AC7-70CD-E7DA-7822-18BDB7660992}"/>
              </a:ext>
            </a:extLst>
          </p:cNvPr>
          <p:cNvSpPr/>
          <p:nvPr/>
        </p:nvSpPr>
        <p:spPr>
          <a:xfrm>
            <a:off x="10155881" y="3879403"/>
            <a:ext cx="1206665" cy="12733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To Excel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F12E59-0A3E-270F-BAA3-B20EC9C8D785}"/>
              </a:ext>
            </a:extLst>
          </p:cNvPr>
          <p:cNvCxnSpPr>
            <a:cxnSpLocks/>
          </p:cNvCxnSpPr>
          <p:nvPr/>
        </p:nvCxnSpPr>
        <p:spPr>
          <a:xfrm>
            <a:off x="4988320" y="2375397"/>
            <a:ext cx="418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11BB4D-A860-2D00-290A-3A2F9E816ECB}"/>
              </a:ext>
            </a:extLst>
          </p:cNvPr>
          <p:cNvCxnSpPr>
            <a:stCxn id="5" idx="2"/>
          </p:cNvCxnSpPr>
          <p:nvPr/>
        </p:nvCxnSpPr>
        <p:spPr>
          <a:xfrm flipH="1">
            <a:off x="6010602" y="2715490"/>
            <a:ext cx="1" cy="28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C3909B-80A1-4B5E-B117-AC5146352ECA}"/>
              </a:ext>
            </a:extLst>
          </p:cNvPr>
          <p:cNvCxnSpPr/>
          <p:nvPr/>
        </p:nvCxnSpPr>
        <p:spPr>
          <a:xfrm flipH="1">
            <a:off x="7432658" y="2720261"/>
            <a:ext cx="1" cy="28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2871F666-EBD4-C920-A6EF-01F791248E0C}"/>
              </a:ext>
            </a:extLst>
          </p:cNvPr>
          <p:cNvCxnSpPr/>
          <p:nvPr/>
        </p:nvCxnSpPr>
        <p:spPr>
          <a:xfrm flipH="1">
            <a:off x="8751375" y="2718242"/>
            <a:ext cx="1" cy="28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550EDD0F-4559-6EF2-870A-BBFAD7B6BC18}"/>
              </a:ext>
            </a:extLst>
          </p:cNvPr>
          <p:cNvCxnSpPr/>
          <p:nvPr/>
        </p:nvCxnSpPr>
        <p:spPr>
          <a:xfrm flipH="1">
            <a:off x="7439599" y="3304287"/>
            <a:ext cx="1" cy="28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B407B88E-4FE2-42DE-5212-E62C9600D3ED}"/>
              </a:ext>
            </a:extLst>
          </p:cNvPr>
          <p:cNvSpPr/>
          <p:nvPr/>
        </p:nvSpPr>
        <p:spPr>
          <a:xfrm>
            <a:off x="5407270" y="3611585"/>
            <a:ext cx="4050776" cy="277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list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39DFBB49-65BD-4CC9-A6A1-8E0AAF33F45C}"/>
              </a:ext>
            </a:extLst>
          </p:cNvPr>
          <p:cNvCxnSpPr/>
          <p:nvPr/>
        </p:nvCxnSpPr>
        <p:spPr>
          <a:xfrm flipH="1">
            <a:off x="7439599" y="3888676"/>
            <a:ext cx="1" cy="28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: Rounded Corners 1029">
            <a:extLst>
              <a:ext uri="{FF2B5EF4-FFF2-40B4-BE49-F238E27FC236}">
                <a16:creationId xmlns:a16="http://schemas.microsoft.com/office/drawing/2014/main" id="{7760E4CC-9669-C5C3-5DDF-D5150941BE96}"/>
              </a:ext>
            </a:extLst>
          </p:cNvPr>
          <p:cNvSpPr/>
          <p:nvPr/>
        </p:nvSpPr>
        <p:spPr>
          <a:xfrm>
            <a:off x="6860117" y="4165766"/>
            <a:ext cx="1206661" cy="784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Single Employee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CA8029F9-FF1E-1D00-0C93-BEA4B7FAA08A}"/>
              </a:ext>
            </a:extLst>
          </p:cNvPr>
          <p:cNvCxnSpPr/>
          <p:nvPr/>
        </p:nvCxnSpPr>
        <p:spPr>
          <a:xfrm flipH="1">
            <a:off x="7439599" y="4950689"/>
            <a:ext cx="1" cy="28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: Rounded Corners 1031">
            <a:extLst>
              <a:ext uri="{FF2B5EF4-FFF2-40B4-BE49-F238E27FC236}">
                <a16:creationId xmlns:a16="http://schemas.microsoft.com/office/drawing/2014/main" id="{685EF212-FF05-4E9F-DD5E-40787BBBF286}"/>
              </a:ext>
            </a:extLst>
          </p:cNvPr>
          <p:cNvSpPr/>
          <p:nvPr/>
        </p:nvSpPr>
        <p:spPr>
          <a:xfrm>
            <a:off x="5407270" y="5257987"/>
            <a:ext cx="4050776" cy="277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individual employee details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9DF1DC56-36B2-C82E-5EF9-0EB8B7396EDC}"/>
              </a:ext>
            </a:extLst>
          </p:cNvPr>
          <p:cNvCxnSpPr>
            <a:cxnSpLocks/>
          </p:cNvCxnSpPr>
          <p:nvPr/>
        </p:nvCxnSpPr>
        <p:spPr>
          <a:xfrm>
            <a:off x="9458046" y="3708400"/>
            <a:ext cx="387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62B9ADE1-1662-AEF2-B09C-9C22E1FDA398}"/>
              </a:ext>
            </a:extLst>
          </p:cNvPr>
          <p:cNvCxnSpPr>
            <a:cxnSpLocks/>
          </p:cNvCxnSpPr>
          <p:nvPr/>
        </p:nvCxnSpPr>
        <p:spPr>
          <a:xfrm>
            <a:off x="9855198" y="2844799"/>
            <a:ext cx="0" cy="175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651B4E65-FF2A-63D0-CC74-AE563E6925D3}"/>
              </a:ext>
            </a:extLst>
          </p:cNvPr>
          <p:cNvCxnSpPr>
            <a:cxnSpLocks/>
          </p:cNvCxnSpPr>
          <p:nvPr/>
        </p:nvCxnSpPr>
        <p:spPr>
          <a:xfrm>
            <a:off x="9845962" y="2844799"/>
            <a:ext cx="309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A677D3D6-C588-5255-662D-D409FE5E2D24}"/>
              </a:ext>
            </a:extLst>
          </p:cNvPr>
          <p:cNvCxnSpPr>
            <a:cxnSpLocks/>
          </p:cNvCxnSpPr>
          <p:nvPr/>
        </p:nvCxnSpPr>
        <p:spPr>
          <a:xfrm>
            <a:off x="9855198" y="4599708"/>
            <a:ext cx="300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B8EF61C-4146-B23E-4AD2-AD8BDDCD36F8}"/>
              </a:ext>
            </a:extLst>
          </p:cNvPr>
          <p:cNvSpPr txBox="1"/>
          <p:nvPr/>
        </p:nvSpPr>
        <p:spPr>
          <a:xfrm>
            <a:off x="4636646" y="172714"/>
            <a:ext cx="279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Time log Application</a:t>
            </a:r>
          </a:p>
        </p:txBody>
      </p:sp>
      <p:sp>
        <p:nvSpPr>
          <p:cNvPr id="1044" name="Cylinder 1043">
            <a:extLst>
              <a:ext uri="{FF2B5EF4-FFF2-40B4-BE49-F238E27FC236}">
                <a16:creationId xmlns:a16="http://schemas.microsoft.com/office/drawing/2014/main" id="{B3CC067E-DE31-7CA3-318B-FAAB7597187B}"/>
              </a:ext>
            </a:extLst>
          </p:cNvPr>
          <p:cNvSpPr/>
          <p:nvPr/>
        </p:nvSpPr>
        <p:spPr>
          <a:xfrm>
            <a:off x="1865435" y="3808896"/>
            <a:ext cx="1822996" cy="90516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 history of uploaded data</a:t>
            </a:r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4B792CE1-7906-1344-DC87-A66F64AA8E41}"/>
              </a:ext>
            </a:extLst>
          </p:cNvPr>
          <p:cNvCxnSpPr>
            <a:cxnSpLocks/>
            <a:endCxn id="1044" idx="1"/>
          </p:cNvCxnSpPr>
          <p:nvPr/>
        </p:nvCxnSpPr>
        <p:spPr>
          <a:xfrm>
            <a:off x="2776933" y="3275180"/>
            <a:ext cx="0" cy="5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1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49CF7-4D5E-435A-8750-2E57115C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05" y="681038"/>
            <a:ext cx="4276523" cy="1261305"/>
          </a:xfrm>
        </p:spPr>
        <p:txBody>
          <a:bodyPr>
            <a:normAutofit fontScale="90000"/>
          </a:bodyPr>
          <a:lstStyle/>
          <a:p>
            <a:r>
              <a:rPr lang="en-IN" sz="3700" b="1" dirty="0">
                <a:solidFill>
                  <a:srgbClr val="00B0F0"/>
                </a:solidFill>
              </a:rPr>
              <a:t>Individual Employee Summary</a:t>
            </a:r>
            <a:br>
              <a:rPr lang="en-IN" sz="3700" dirty="0"/>
            </a:br>
            <a:endParaRPr lang="en-IN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3F99B-4B31-4453-95A7-1D23B13F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64327"/>
            <a:ext cx="3888528" cy="2299855"/>
          </a:xfrm>
        </p:spPr>
        <p:txBody>
          <a:bodyPr>
            <a:normAutofit lnSpcReduction="10000"/>
          </a:bodyPr>
          <a:lstStyle/>
          <a:p>
            <a:pPr lvl="1"/>
            <a:r>
              <a:rPr lang="en-IN" sz="2000" dirty="0"/>
              <a:t>Employee summary</a:t>
            </a:r>
          </a:p>
          <a:p>
            <a:pPr lvl="2"/>
            <a:r>
              <a:rPr lang="en-IN" dirty="0"/>
              <a:t>List of activities</a:t>
            </a:r>
          </a:p>
          <a:p>
            <a:pPr lvl="2"/>
            <a:r>
              <a:rPr lang="en-IN" dirty="0"/>
              <a:t>Leaves count</a:t>
            </a:r>
          </a:p>
          <a:p>
            <a:pPr lvl="2"/>
            <a:r>
              <a:rPr lang="en-IN" dirty="0"/>
              <a:t>No of days worked</a:t>
            </a:r>
          </a:p>
          <a:p>
            <a:pPr lvl="2"/>
            <a:r>
              <a:rPr lang="en-IN" dirty="0"/>
              <a:t>Discrepancy</a:t>
            </a:r>
          </a:p>
          <a:p>
            <a:pPr lvl="1"/>
            <a:r>
              <a:rPr lang="en-IN" sz="2000" dirty="0"/>
              <a:t>Charts </a:t>
            </a:r>
          </a:p>
          <a:p>
            <a:pPr lvl="1"/>
            <a:r>
              <a:rPr lang="en-US" sz="2000" dirty="0"/>
              <a:t>Grid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EFB26D-C254-4F04-A588-DC1262AE24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034073"/>
              </p:ext>
            </p:extLst>
          </p:nvPr>
        </p:nvGraphicFramePr>
        <p:xfrm>
          <a:off x="6800986" y="643234"/>
          <a:ext cx="4747547" cy="349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D59671F-A689-4A7F-98A7-CADF3F32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65" y="4364181"/>
            <a:ext cx="10214167" cy="20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1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BBDD-ECF0-4F58-A59A-254A14F3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Activity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675C-36A1-433B-B237-423EE7DB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>
            <a:normAutofit lnSpcReduction="10000"/>
          </a:bodyPr>
          <a:lstStyle/>
          <a:p>
            <a:pPr lvl="0"/>
            <a:r>
              <a:rPr lang="en-IN" b="1" dirty="0"/>
              <a:t>Filters</a:t>
            </a:r>
            <a:endParaRPr lang="en-IN" sz="3600" dirty="0"/>
          </a:p>
          <a:p>
            <a:pPr lvl="1"/>
            <a:r>
              <a:rPr lang="en-IN" b="1" dirty="0"/>
              <a:t>Project Code Dropdown</a:t>
            </a:r>
            <a:endParaRPr lang="en-IN" sz="3200" dirty="0"/>
          </a:p>
          <a:p>
            <a:pPr lvl="2"/>
            <a:r>
              <a:rPr lang="en-IN" dirty="0" err="1"/>
              <a:t>Api</a:t>
            </a:r>
            <a:r>
              <a:rPr lang="en-IN" dirty="0"/>
              <a:t> call which will fetch all list of project codes and bind on dropdown.</a:t>
            </a:r>
          </a:p>
          <a:p>
            <a:pPr lvl="2"/>
            <a:r>
              <a:rPr lang="en-IN" dirty="0"/>
              <a:t> </a:t>
            </a:r>
            <a:endParaRPr lang="en-IN" sz="2800" dirty="0"/>
          </a:p>
          <a:p>
            <a:pPr lvl="1"/>
            <a:r>
              <a:rPr lang="en-IN" b="1" dirty="0"/>
              <a:t>Activity Type Dropdown</a:t>
            </a:r>
            <a:endParaRPr lang="en-IN" sz="3200" dirty="0"/>
          </a:p>
          <a:p>
            <a:pPr lvl="2"/>
            <a:r>
              <a:rPr lang="en-IN" dirty="0" err="1"/>
              <a:t>Api</a:t>
            </a:r>
            <a:r>
              <a:rPr lang="en-IN" dirty="0"/>
              <a:t> call which will fetch all list of activities and bind on dropdown.</a:t>
            </a:r>
          </a:p>
          <a:p>
            <a:pPr lvl="2"/>
            <a:r>
              <a:rPr lang="en-IN" dirty="0"/>
              <a:t>Identify the specific activities or tasks you want to filter by.</a:t>
            </a:r>
          </a:p>
          <a:p>
            <a:pPr lvl="1"/>
            <a:r>
              <a:rPr lang="en-IN" b="1" dirty="0"/>
              <a:t>Employee name Multi select</a:t>
            </a:r>
            <a:endParaRPr lang="en-IN" sz="3200" dirty="0"/>
          </a:p>
          <a:p>
            <a:pPr lvl="2"/>
            <a:r>
              <a:rPr lang="en-IN" dirty="0" err="1"/>
              <a:t>Api</a:t>
            </a:r>
            <a:r>
              <a:rPr lang="en-IN" dirty="0"/>
              <a:t> call which will fetch all list of Employee and bind on dropdown with multiple select options.</a:t>
            </a:r>
          </a:p>
          <a:p>
            <a:pPr lvl="2"/>
            <a:r>
              <a:rPr lang="en-IN" dirty="0"/>
              <a:t>multi-select dropdown for employee names in a web application allows users to select multiple employees at once from a dropdown list. </a:t>
            </a:r>
          </a:p>
          <a:p>
            <a:pPr lvl="1"/>
            <a:r>
              <a:rPr lang="en-IN" b="1" dirty="0"/>
              <a:t>Date Range Filter</a:t>
            </a:r>
            <a:endParaRPr lang="en-IN" sz="3200" dirty="0"/>
          </a:p>
          <a:p>
            <a:pPr lvl="2"/>
            <a:r>
              <a:rPr lang="en-IN" dirty="0"/>
              <a:t>Choose the start and end dates for the time period you want to filter.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96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C8B27A-BE0D-405F-BCE1-904E6634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00B0F0"/>
                </a:solidFill>
              </a:rPr>
              <a:t>Grid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4EE74C-457B-423A-B7BE-358FF34C4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36" y="1862931"/>
            <a:ext cx="10737273" cy="46299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106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6037-2EF1-4B3B-9E9D-1354506D8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82"/>
            <a:ext cx="10515600" cy="6761018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CREATE TABLE [</a:t>
            </a:r>
            <a:r>
              <a:rPr lang="en-IN" dirty="0" err="1"/>
              <a:t>dbo</a:t>
            </a:r>
            <a:r>
              <a:rPr lang="en-IN" dirty="0"/>
              <a:t>].[</a:t>
            </a:r>
            <a:r>
              <a:rPr lang="en-IN" dirty="0" err="1"/>
              <a:t>TimeLog</a:t>
            </a:r>
            <a:r>
              <a:rPr lang="en-IN" dirty="0"/>
              <a:t>](</a:t>
            </a:r>
            <a:br>
              <a:rPr lang="en-IN" dirty="0"/>
            </a:br>
            <a:r>
              <a:rPr lang="en-IN" dirty="0"/>
              <a:t>  [Id] [int] IDENTITY(1,1) NOT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EmployeeName</a:t>
            </a:r>
            <a:r>
              <a:rPr lang="en-IN" dirty="0"/>
              <a:t>] [</a:t>
            </a:r>
            <a:r>
              <a:rPr lang="en-IN" dirty="0" err="1"/>
              <a:t>nvarchar</a:t>
            </a:r>
            <a:r>
              <a:rPr lang="en-IN" dirty="0"/>
              <a:t>](50)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EmployeeID</a:t>
            </a:r>
            <a:r>
              <a:rPr lang="en-IN" dirty="0"/>
              <a:t>] [</a:t>
            </a:r>
            <a:r>
              <a:rPr lang="en-IN" dirty="0" err="1"/>
              <a:t>bigint</a:t>
            </a:r>
            <a:r>
              <a:rPr lang="en-IN" dirty="0"/>
              <a:t>]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ActivityType</a:t>
            </a:r>
            <a:r>
              <a:rPr lang="en-IN" dirty="0"/>
              <a:t>] [varchar](50)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ProjectName</a:t>
            </a:r>
            <a:r>
              <a:rPr lang="en-IN" dirty="0"/>
              <a:t>] [varchar](100)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ProjectCode</a:t>
            </a:r>
            <a:r>
              <a:rPr lang="en-IN" dirty="0"/>
              <a:t>] [varchar](50)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CostCentre</a:t>
            </a:r>
            <a:r>
              <a:rPr lang="en-IN" dirty="0"/>
              <a:t>] [</a:t>
            </a:r>
            <a:r>
              <a:rPr lang="en-IN" dirty="0" err="1"/>
              <a:t>bigint</a:t>
            </a:r>
            <a:r>
              <a:rPr lang="en-IN" dirty="0"/>
              <a:t>]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SvcDelCentre</a:t>
            </a:r>
            <a:r>
              <a:rPr lang="en-IN" dirty="0"/>
              <a:t>] [</a:t>
            </a:r>
            <a:r>
              <a:rPr lang="en-IN" dirty="0" err="1"/>
              <a:t>bigint</a:t>
            </a:r>
            <a:r>
              <a:rPr lang="en-IN" dirty="0"/>
              <a:t>]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ProjectType</a:t>
            </a:r>
            <a:r>
              <a:rPr lang="en-IN" dirty="0"/>
              <a:t>] [varchar](50)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ProjectManager</a:t>
            </a:r>
            <a:r>
              <a:rPr lang="en-IN" dirty="0"/>
              <a:t>] [varchar](50)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ProjectDirector</a:t>
            </a:r>
            <a:r>
              <a:rPr lang="en-IN" dirty="0"/>
              <a:t>] [varchar](50)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ProjectDeliveryLead</a:t>
            </a:r>
            <a:r>
              <a:rPr lang="en-IN" dirty="0"/>
              <a:t>] [varchar](50) NULL,</a:t>
            </a:r>
            <a:br>
              <a:rPr lang="en-IN" dirty="0"/>
            </a:br>
            <a:r>
              <a:rPr lang="en-IN" dirty="0"/>
              <a:t>  [Level1] [varchar](50) NULL,</a:t>
            </a:r>
            <a:br>
              <a:rPr lang="en-IN" dirty="0"/>
            </a:br>
            <a:r>
              <a:rPr lang="en-IN" dirty="0"/>
              <a:t>  [Level2] [varchar](50)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ActivityGroup</a:t>
            </a:r>
            <a:r>
              <a:rPr lang="en-IN" dirty="0"/>
              <a:t>] [varchar](50)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TaskType</a:t>
            </a:r>
            <a:r>
              <a:rPr lang="en-IN" dirty="0"/>
              <a:t>] [varchar](100)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TaskUniqueID</a:t>
            </a:r>
            <a:r>
              <a:rPr lang="en-IN" dirty="0"/>
              <a:t>] [varchar](50)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TaskName</a:t>
            </a:r>
            <a:r>
              <a:rPr lang="en-IN" dirty="0"/>
              <a:t>] [varchar](100) NULL,</a:t>
            </a:r>
            <a:br>
              <a:rPr lang="en-IN" dirty="0"/>
            </a:br>
            <a:r>
              <a:rPr lang="en-IN" dirty="0"/>
              <a:t>  [Remark] [varchar](250) NULL,</a:t>
            </a:r>
            <a:br>
              <a:rPr lang="en-IN" dirty="0"/>
            </a:br>
            <a:r>
              <a:rPr lang="en-IN" dirty="0"/>
              <a:t>  [Period] [varchar](50)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TimelogDate</a:t>
            </a:r>
            <a:r>
              <a:rPr lang="en-IN" dirty="0"/>
              <a:t>] [date] NULL,</a:t>
            </a:r>
            <a:br>
              <a:rPr lang="en-IN" dirty="0"/>
            </a:br>
            <a:r>
              <a:rPr lang="en-IN" dirty="0"/>
              <a:t>  [Effort] [int]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TotalEffort</a:t>
            </a:r>
            <a:r>
              <a:rPr lang="en-IN" dirty="0"/>
              <a:t>] [int]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CreatedDate</a:t>
            </a:r>
            <a:r>
              <a:rPr lang="en-IN" dirty="0"/>
              <a:t>] [datetime]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UpdatedTime</a:t>
            </a:r>
            <a:r>
              <a:rPr lang="en-IN" dirty="0"/>
              <a:t>] [datetime]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HomeBaseDivision</a:t>
            </a:r>
            <a:r>
              <a:rPr lang="en-IN" dirty="0"/>
              <a:t>] [varchar](100)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HomeBaseCentre</a:t>
            </a:r>
            <a:r>
              <a:rPr lang="en-IN" dirty="0"/>
              <a:t>] [int]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HomeBaseTeam</a:t>
            </a:r>
            <a:r>
              <a:rPr lang="en-IN" dirty="0"/>
              <a:t>] [char](1)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ProjectBaseDivision</a:t>
            </a:r>
            <a:r>
              <a:rPr lang="en-IN" dirty="0"/>
              <a:t>] [varchar](100)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ProjectBaseCentre</a:t>
            </a:r>
            <a:r>
              <a:rPr lang="en-IN" dirty="0"/>
              <a:t>] [int]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ProjectBaseTeam</a:t>
            </a:r>
            <a:r>
              <a:rPr lang="en-IN" dirty="0"/>
              <a:t>] [char](1)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JoiningDate</a:t>
            </a:r>
            <a:r>
              <a:rPr lang="en-IN" dirty="0"/>
              <a:t>] [date]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LeavingDate</a:t>
            </a:r>
            <a:r>
              <a:rPr lang="en-IN" dirty="0"/>
              <a:t>] [date]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ProjectPlannedEffort</a:t>
            </a:r>
            <a:r>
              <a:rPr lang="en-IN" dirty="0"/>
              <a:t>(</a:t>
            </a:r>
            <a:r>
              <a:rPr lang="en-IN" dirty="0" err="1"/>
              <a:t>SingtelEDMSOnly</a:t>
            </a:r>
            <a:r>
              <a:rPr lang="en-IN" dirty="0"/>
              <a:t>)] [decimal](18, 0) NULL,</a:t>
            </a:r>
            <a:br>
              <a:rPr lang="en-IN" dirty="0"/>
            </a:br>
            <a:r>
              <a:rPr lang="en-IN" dirty="0"/>
              <a:t>  [AM(</a:t>
            </a:r>
            <a:r>
              <a:rPr lang="en-IN" dirty="0" err="1"/>
              <a:t>forBidSupport</a:t>
            </a:r>
            <a:r>
              <a:rPr lang="en-IN" dirty="0"/>
              <a:t>)] [varchar](50) NULL,</a:t>
            </a:r>
            <a:br>
              <a:rPr lang="en-IN" dirty="0"/>
            </a:br>
            <a:r>
              <a:rPr lang="en-IN" dirty="0"/>
              <a:t>  [</a:t>
            </a:r>
            <a:r>
              <a:rPr lang="en-IN" dirty="0" err="1"/>
              <a:t>AMbusinesscentre</a:t>
            </a:r>
            <a:r>
              <a:rPr lang="en-IN" dirty="0"/>
              <a:t>(</a:t>
            </a:r>
            <a:r>
              <a:rPr lang="en-IN" dirty="0" err="1"/>
              <a:t>forBidSupport</a:t>
            </a:r>
            <a:r>
              <a:rPr lang="en-IN" dirty="0"/>
              <a:t>)] [varchar](50) NULL,</a:t>
            </a:r>
            <a:br>
              <a:rPr lang="en-IN" dirty="0"/>
            </a:br>
            <a:r>
              <a:rPr lang="en-IN" dirty="0"/>
              <a:t>CONSTRAINT [</a:t>
            </a:r>
            <a:r>
              <a:rPr lang="en-IN" dirty="0" err="1"/>
              <a:t>PK_TimeLog</a:t>
            </a:r>
            <a:r>
              <a:rPr lang="en-IN" dirty="0"/>
              <a:t>] PRIMARY KEY CLUSTERED </a:t>
            </a:r>
            <a:br>
              <a:rPr lang="en-IN" dirty="0"/>
            </a:br>
            <a:r>
              <a:rPr lang="en-IN" dirty="0"/>
              <a:t>(</a:t>
            </a:r>
            <a:br>
              <a:rPr lang="en-IN" dirty="0"/>
            </a:br>
            <a:r>
              <a:rPr lang="en-IN" dirty="0"/>
              <a:t>  [Id] ASC</a:t>
            </a:r>
            <a:br>
              <a:rPr lang="en-IN" dirty="0"/>
            </a:br>
            <a:r>
              <a:rPr lang="en-IN" dirty="0"/>
              <a:t>)WITH (PAD_INDEX = OFF, STATISTICS_NORECOMPUTE = OFF, IGNORE_DUP_KEY = OFF, ALLOW_ROW_LOCKS = ON, ALLOW_PAGE_LOCKS = ON) ON [PRIMARY]</a:t>
            </a:r>
            <a:br>
              <a:rPr lang="en-IN" dirty="0"/>
            </a:br>
            <a:r>
              <a:rPr lang="en-IN" dirty="0"/>
              <a:t>) ON [PRIMARY]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90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4F88-8BD6-4377-A714-A2BF926F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Task Allocations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5981-C62F-4567-822A-64A0A1E9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Group A:</a:t>
            </a:r>
            <a:endParaRPr lang="en-IN" dirty="0"/>
          </a:p>
          <a:p>
            <a:r>
              <a:rPr lang="en-IN" dirty="0"/>
              <a:t>Authentication authorization functionality.</a:t>
            </a:r>
          </a:p>
          <a:p>
            <a:pPr marL="0" indent="0">
              <a:buNone/>
            </a:pPr>
            <a:r>
              <a:rPr lang="en-IN" b="1" dirty="0"/>
              <a:t>Group B:</a:t>
            </a:r>
            <a:endParaRPr lang="en-IN" dirty="0"/>
          </a:p>
          <a:p>
            <a:r>
              <a:rPr lang="en-IN" dirty="0"/>
              <a:t>File upload functionality with all validations.</a:t>
            </a:r>
          </a:p>
          <a:p>
            <a:pPr marL="0" indent="0">
              <a:buNone/>
            </a:pPr>
            <a:r>
              <a:rPr lang="en-IN" b="1" dirty="0"/>
              <a:t>Group C:</a:t>
            </a:r>
            <a:endParaRPr lang="en-IN" dirty="0"/>
          </a:p>
          <a:p>
            <a:r>
              <a:rPr lang="en-US" dirty="0"/>
              <a:t>Employee Details Project Wise functionality with filtrations criteria and individual summary.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Group D: </a:t>
            </a:r>
            <a:endParaRPr lang="en-IN" dirty="0"/>
          </a:p>
          <a:p>
            <a:r>
              <a:rPr lang="en-US" dirty="0"/>
              <a:t>Activity: Multiple filtrations criteria with employee details.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31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E1D0-CC99-4D8C-826A-3AD988FC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800" b="1" dirty="0">
                <a:solidFill>
                  <a:srgbClr val="00B0F0"/>
                </a:solidFill>
              </a:rPr>
              <a:t>Login Screen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CA9EF8-F01D-444E-9A76-A5D3373D7E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672" y="1178277"/>
            <a:ext cx="11693237" cy="57559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N" sz="1800" b="1" dirty="0"/>
              <a:t>1. Users Table (Authentication)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This table stores information about users who can log in to the system.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Columns: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 (Primary Key): Unique identifier for each user.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User's chosen username.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User's email address, can also be used as an alternative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 for logging in.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PasswordHash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Hashed password for security purposes. Never store passwords in plain text.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Salt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A unique value used for each user to enhance the security of the hashed password.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CreatedAt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Timestamp of when the user account was created.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LastLogin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Timestamp of the user's last login. Useful for tracking activity and identifying inactive accounts.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solidFill>
                  <a:srgbClr val="0D0D0D"/>
                </a:solidFill>
                <a:latin typeface="Arial" panose="020B0604020202020204" pitchFamily="34" charset="0"/>
                <a:ea typeface="Söhne"/>
              </a:rPr>
              <a:t>Script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IN" sz="1600" dirty="0"/>
              <a:t>CREATE TABLE Users (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600" dirty="0" err="1"/>
              <a:t>UserID</a:t>
            </a:r>
            <a:r>
              <a:rPr lang="en-IN" sz="1600" dirty="0"/>
              <a:t> INT AUTO_INCREMENT PRIMARY KEY,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600" dirty="0"/>
              <a:t> Username VARCHAR(255) NOT NULL,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600" dirty="0"/>
              <a:t>Email VARCHAR(255) NOT NULL UNIQUE,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600" dirty="0"/>
              <a:t> </a:t>
            </a:r>
            <a:r>
              <a:rPr lang="en-IN" sz="1600" dirty="0" err="1"/>
              <a:t>PasswordHash</a:t>
            </a:r>
            <a:r>
              <a:rPr lang="en-IN" sz="1600" dirty="0"/>
              <a:t> VARBINARY(64) NOT NULL,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600" dirty="0"/>
              <a:t>Salt VARBINARY(64) NOT NULL,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600" dirty="0"/>
              <a:t> </a:t>
            </a:r>
            <a:r>
              <a:rPr lang="en-IN" sz="1600" dirty="0" err="1"/>
              <a:t>CreatedAt</a:t>
            </a:r>
            <a:r>
              <a:rPr lang="en-IN" sz="1600" dirty="0"/>
              <a:t> DATETIME NOT NULL,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600" dirty="0"/>
              <a:t> </a:t>
            </a:r>
            <a:r>
              <a:rPr lang="en-IN" sz="1600" dirty="0" err="1"/>
              <a:t>LastLogin</a:t>
            </a:r>
            <a:r>
              <a:rPr lang="en-IN" sz="1600" dirty="0"/>
              <a:t> DATETIME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600" dirty="0"/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2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4A15-B911-48E9-9CCD-AD90EA89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B0F0"/>
                </a:solidFill>
              </a:rPr>
              <a:t>Roles Table (Authorization)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A6469C-B8FF-4F85-9BE6-AAD50A157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8709" y="524727"/>
            <a:ext cx="11783291" cy="637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N" sz="1600" b="1" dirty="0"/>
              <a:t>2. Roles Table (Authorization)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This table defines the roles or groups within your application (e.g., admin, Manager).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Columns: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RoleID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 (Primary Key): Unique identifier for each role.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RoleName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: Name of the role (e.g., Admin, Manager).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 dirty="0"/>
              <a:t>CREATE TABLE Roles (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RoleID</a:t>
            </a:r>
            <a:r>
              <a:rPr lang="en-US" altLang="en-US" sz="1600" dirty="0"/>
              <a:t> INT AUTO_INCREMENT PRIMARY KEY,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RoleName</a:t>
            </a:r>
            <a:r>
              <a:rPr lang="en-US" altLang="en-US" sz="1600" dirty="0"/>
              <a:t> VARCHAR(255) NOT NULL UNIQUE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 dirty="0"/>
              <a:t>);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 b="1" dirty="0"/>
              <a:t>3. </a:t>
            </a:r>
            <a:r>
              <a:rPr lang="en-US" altLang="en-US" sz="1600" b="1" dirty="0" err="1"/>
              <a:t>UserRoles</a:t>
            </a:r>
            <a:r>
              <a:rPr lang="en-US" altLang="en-US" sz="1600" b="1" dirty="0"/>
              <a:t> Table (Linking Users and Roles)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 dirty="0"/>
              <a:t>This table links users to their roles, allowing for many-to-many relationships (a user can have many roles, and a role can have many users).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 b="1" dirty="0"/>
              <a:t>Columns</a:t>
            </a:r>
            <a:r>
              <a:rPr lang="en-US" altLang="en-US" sz="1600" dirty="0"/>
              <a:t>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 dirty="0" err="1"/>
              <a:t>UserID</a:t>
            </a:r>
            <a:r>
              <a:rPr lang="en-US" altLang="en-US" sz="1600" dirty="0"/>
              <a:t>: Foreign Key from the Users table.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 dirty="0" err="1"/>
              <a:t>RoleID</a:t>
            </a:r>
            <a:r>
              <a:rPr lang="en-US" altLang="en-US" sz="1600" dirty="0"/>
              <a:t>: Foreign Key from the Roles table.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6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 dirty="0"/>
              <a:t>CREATE TABLE Roles (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RoleID</a:t>
            </a:r>
            <a:r>
              <a:rPr lang="en-US" altLang="en-US" sz="1600" dirty="0"/>
              <a:t> INT AUTO_INCREMENT PRIMARY KEY,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RoleName</a:t>
            </a:r>
            <a:r>
              <a:rPr lang="en-US" altLang="en-US" sz="1600" dirty="0"/>
              <a:t> VARCHAR(255) NOT NULL UNIQUE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 dirty="0"/>
              <a:t>);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9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64FA-BEC2-4CBB-B81F-4A3AE932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00B0F0"/>
                </a:solidFill>
              </a:rPr>
              <a:t>Upload Functionality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FB2A-FDD7-4F7E-8D50-1D589080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400" b="1" dirty="0"/>
              <a:t>Authorization</a:t>
            </a:r>
            <a:endParaRPr lang="en-IN" sz="2400" dirty="0"/>
          </a:p>
          <a:p>
            <a:pPr lvl="1"/>
            <a:r>
              <a:rPr lang="en-IN" dirty="0"/>
              <a:t>Only managers can upload the excel</a:t>
            </a:r>
          </a:p>
          <a:p>
            <a:pPr lvl="0"/>
            <a:r>
              <a:rPr lang="en-IN" sz="2400" b="1" dirty="0"/>
              <a:t>Choose file</a:t>
            </a:r>
            <a:endParaRPr lang="en-IN" sz="2400" dirty="0"/>
          </a:p>
          <a:p>
            <a:pPr lvl="1"/>
            <a:r>
              <a:rPr lang="en-IN" dirty="0"/>
              <a:t>Can select only Excel/CSV file</a:t>
            </a:r>
          </a:p>
          <a:p>
            <a:pPr lvl="1"/>
            <a:r>
              <a:rPr lang="en-IN" dirty="0"/>
              <a:t>If file is not selected, then there will some message</a:t>
            </a:r>
          </a:p>
          <a:p>
            <a:pPr lvl="0"/>
            <a:r>
              <a:rPr lang="en-IN" sz="2400" b="1" dirty="0"/>
              <a:t>Upload button</a:t>
            </a:r>
            <a:endParaRPr lang="en-IN" sz="2400" dirty="0"/>
          </a:p>
          <a:p>
            <a:pPr lvl="1"/>
            <a:r>
              <a:rPr lang="en-IN" dirty="0"/>
              <a:t>Should call the server</a:t>
            </a:r>
          </a:p>
          <a:p>
            <a:pPr lvl="1"/>
            <a:r>
              <a:rPr lang="en-IN" dirty="0"/>
              <a:t>On server side there should be data validation</a:t>
            </a:r>
          </a:p>
          <a:p>
            <a:pPr lvl="0"/>
            <a:r>
              <a:rPr lang="en-IN" sz="2400" b="1" dirty="0"/>
              <a:t>After successful upload there will some message or validation errors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48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EFAE-1AC0-451B-B43D-A43AC24C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056"/>
            <a:ext cx="10515600" cy="5500254"/>
          </a:xfrm>
        </p:spPr>
        <p:txBody>
          <a:bodyPr/>
          <a:lstStyle/>
          <a:p>
            <a:r>
              <a:rPr lang="en-IN" sz="2400" b="1" dirty="0"/>
              <a:t>3 a )</a:t>
            </a:r>
            <a:r>
              <a:rPr lang="en-IN" sz="2400" dirty="0"/>
              <a:t> </a:t>
            </a:r>
            <a:r>
              <a:rPr lang="en-IN" sz="2400" b="1" dirty="0"/>
              <a:t>Should call the server</a:t>
            </a:r>
            <a:endParaRPr lang="en-IN" sz="2400" dirty="0"/>
          </a:p>
          <a:p>
            <a:pPr lvl="1"/>
            <a:r>
              <a:rPr lang="en-IN" b="1" dirty="0"/>
              <a:t>Validations</a:t>
            </a:r>
            <a:endParaRPr lang="en-IN" dirty="0"/>
          </a:p>
          <a:p>
            <a:pPr lvl="2"/>
            <a:r>
              <a:rPr lang="en-IN" sz="2400" b="1" dirty="0"/>
              <a:t>Check file formats and file validations on server side if file is valid or not.</a:t>
            </a:r>
            <a:endParaRPr lang="en-IN" sz="2400" dirty="0"/>
          </a:p>
          <a:p>
            <a:pPr lvl="2"/>
            <a:r>
              <a:rPr lang="en-IN" sz="2400" b="1" dirty="0"/>
              <a:t>Check for duplicate record.</a:t>
            </a:r>
            <a:endParaRPr lang="en-IN" sz="2400" dirty="0"/>
          </a:p>
          <a:p>
            <a:pPr lvl="2"/>
            <a:r>
              <a:rPr lang="en-IN" sz="2400" b="1" dirty="0"/>
              <a:t>Check existing records with uploaded excel</a:t>
            </a:r>
            <a:endParaRPr lang="en-IN" sz="2400" dirty="0"/>
          </a:p>
          <a:p>
            <a:pPr lvl="3"/>
            <a:r>
              <a:rPr lang="en-IN" sz="2400" dirty="0"/>
              <a:t>If No records are macheted then proceed for record insertion</a:t>
            </a:r>
          </a:p>
          <a:p>
            <a:pPr lvl="3"/>
            <a:r>
              <a:rPr lang="en-IN" sz="2400" dirty="0"/>
              <a:t>if Yes check how many records are conflicting. Fetch all records and return to the UI.</a:t>
            </a:r>
          </a:p>
          <a:p>
            <a:pPr lvl="3"/>
            <a:r>
              <a:rPr lang="en-IN" sz="2400" dirty="0"/>
              <a:t>There will be confirmation box. If user want to update the records for all or cancel.</a:t>
            </a:r>
          </a:p>
          <a:p>
            <a:pPr lvl="1"/>
            <a:r>
              <a:rPr lang="en-IN" b="1" dirty="0"/>
              <a:t>Record Insertion</a:t>
            </a:r>
            <a:endParaRPr lang="en-IN" dirty="0"/>
          </a:p>
          <a:p>
            <a:pPr lvl="2"/>
            <a:r>
              <a:rPr lang="en-IN" sz="2400" dirty="0"/>
              <a:t>List all the records in one list/object and bulk insert into DB.</a:t>
            </a:r>
          </a:p>
          <a:p>
            <a:pPr lvl="2"/>
            <a:r>
              <a:rPr lang="en-IN" sz="2400" dirty="0"/>
              <a:t>If records are inserted, then message will be there or error message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42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4DC32B-F159-499C-9459-91725DB92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36" y="512759"/>
            <a:ext cx="11437697" cy="583248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3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DF0C-E5C1-473E-BECF-B9AA6F1C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Employee Details Project Wise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041F-7F04-44EB-A1DA-80B5DA05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b="1" dirty="0"/>
              <a:t>Dropdown Project Code</a:t>
            </a:r>
            <a:endParaRPr lang="en-IN" dirty="0"/>
          </a:p>
          <a:p>
            <a:pPr lvl="1"/>
            <a:r>
              <a:rPr lang="en-IN" dirty="0"/>
              <a:t>One </a:t>
            </a:r>
            <a:r>
              <a:rPr lang="en-IN" dirty="0" err="1"/>
              <a:t>Api</a:t>
            </a:r>
            <a:r>
              <a:rPr lang="en-IN" dirty="0"/>
              <a:t> call which will fetch all list of project codes will available.</a:t>
            </a:r>
          </a:p>
          <a:p>
            <a:pPr lvl="1"/>
            <a:r>
              <a:rPr lang="en-IN" dirty="0"/>
              <a:t>After selecting project code in the grid will display data project wise.</a:t>
            </a:r>
          </a:p>
          <a:p>
            <a:pPr lvl="0"/>
            <a:r>
              <a:rPr lang="en-IN" b="1" dirty="0"/>
              <a:t>Date Range filters</a:t>
            </a:r>
            <a:endParaRPr lang="en-IN" dirty="0"/>
          </a:p>
          <a:p>
            <a:pPr lvl="1"/>
            <a:r>
              <a:rPr lang="en-IN" dirty="0"/>
              <a:t>Choose the start and end dates for the time period you want to filter.</a:t>
            </a:r>
          </a:p>
          <a:p>
            <a:pPr lvl="0"/>
            <a:r>
              <a:rPr lang="en-IN" b="1" dirty="0"/>
              <a:t>Filter button</a:t>
            </a:r>
            <a:endParaRPr lang="en-IN" dirty="0"/>
          </a:p>
          <a:p>
            <a:pPr lvl="1"/>
            <a:r>
              <a:rPr lang="en-IN" dirty="0"/>
              <a:t>Use the filter option within your time tracking tool and input the selected date range</a:t>
            </a:r>
          </a:p>
          <a:p>
            <a:pPr lvl="0"/>
            <a:r>
              <a:rPr lang="en-IN" b="1" dirty="0"/>
              <a:t>Export to Excel </a:t>
            </a:r>
            <a:endParaRPr lang="en-IN" dirty="0"/>
          </a:p>
          <a:p>
            <a:pPr lvl="1"/>
            <a:r>
              <a:rPr lang="en-IN" dirty="0"/>
              <a:t>Whatever the data displayed in the grid data should export in excel.</a:t>
            </a:r>
          </a:p>
          <a:p>
            <a:pPr lvl="0"/>
            <a:r>
              <a:rPr lang="en-IN" b="1" dirty="0"/>
              <a:t>Grid</a:t>
            </a:r>
            <a:endParaRPr lang="en-IN" dirty="0"/>
          </a:p>
          <a:p>
            <a:r>
              <a:rPr lang="en-IN" b="1" dirty="0"/>
              <a:t>The grid shown data as below screen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88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3F645-F0E7-417C-84FE-832AEA92A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33" y="512759"/>
            <a:ext cx="11146751" cy="466884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13945-97FC-4665-A49C-D1053A872C3C}"/>
              </a:ext>
            </a:extLst>
          </p:cNvPr>
          <p:cNvSpPr/>
          <p:nvPr/>
        </p:nvSpPr>
        <p:spPr>
          <a:xfrm>
            <a:off x="757979" y="5190430"/>
            <a:ext cx="103810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D0D0D"/>
                </a:solidFill>
                <a:latin typeface="Segoe UI" panose="020B0502040204020203" pitchFamily="34" charset="0"/>
                <a:ea typeface="DengXian" panose="03000509000000000000" pitchFamily="65" charset="-122"/>
              </a:rPr>
              <a:t>After applying the filter, generate a summary report that includes present count (time worked) and leave count for each individual employee.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9360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1341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Segoe UI</vt:lpstr>
      <vt:lpstr>Söhne</vt:lpstr>
      <vt:lpstr>Office Theme</vt:lpstr>
      <vt:lpstr>PowerPoint Presentation</vt:lpstr>
      <vt:lpstr>Task Allocations</vt:lpstr>
      <vt:lpstr>Login Screen </vt:lpstr>
      <vt:lpstr>Roles Table (Authorization) </vt:lpstr>
      <vt:lpstr>Upload Functionality </vt:lpstr>
      <vt:lpstr>PowerPoint Presentation</vt:lpstr>
      <vt:lpstr>PowerPoint Presentation</vt:lpstr>
      <vt:lpstr>Employee Details Project Wise </vt:lpstr>
      <vt:lpstr>PowerPoint Presentation</vt:lpstr>
      <vt:lpstr>Individual Employee Summary </vt:lpstr>
      <vt:lpstr>Activity</vt:lpstr>
      <vt:lpstr>Grid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Shailesh Shailesh Kumar (NCS)</dc:creator>
  <cp:lastModifiedBy>Vaishali Patil  NCS</cp:lastModifiedBy>
  <cp:revision>14</cp:revision>
  <dcterms:created xsi:type="dcterms:W3CDTF">2024-02-22T05:00:39Z</dcterms:created>
  <dcterms:modified xsi:type="dcterms:W3CDTF">2024-02-26T12:14:21Z</dcterms:modified>
</cp:coreProperties>
</file>