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4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4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B6B53-837B-F13C-6475-CE51C49439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2" t="9091" r="25025" b="1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51435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0"/>
          <p:cNvSpPr/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Stock(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nvda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Prediction Using Machine Learning</a:t>
            </a: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0A73745F-31D4-0AC2-2419-11CB7E5E51FF}"/>
              </a:ext>
            </a:extLst>
          </p:cNvPr>
          <p:cNvSpPr/>
          <p:nvPr/>
        </p:nvSpPr>
        <p:spPr>
          <a:xfrm>
            <a:off x="358485" y="3654691"/>
            <a:ext cx="3017519" cy="90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500" b="1" dirty="0">
                <a:solidFill>
                  <a:schemeClr val="bg1"/>
                </a:solidFill>
              </a:rPr>
              <a:t>Mahesh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4" descr="Cover image for Stock Price Prediction using Supervised Learning">
            <a:extLst>
              <a:ext uri="{FF2B5EF4-FFF2-40B4-BE49-F238E27FC236}">
                <a16:creationId xmlns:a16="http://schemas.microsoft.com/office/drawing/2014/main" id="{2BE85529-7836-07A0-0C94-864ED4763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412" y="10"/>
            <a:ext cx="5160588" cy="516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571352" y="262647"/>
            <a:ext cx="3485178" cy="1218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+mj-lt"/>
                <a:ea typeface="+mj-ea"/>
                <a:cs typeface="+mj-cs"/>
              </a:rPr>
              <a:t>Evaluating Model Performance</a:t>
            </a:r>
            <a:endParaRPr lang="en-US" sz="30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1"/>
          <p:cNvSpPr/>
          <p:nvPr/>
        </p:nvSpPr>
        <p:spPr>
          <a:xfrm>
            <a:off x="30501" y="1355377"/>
            <a:ext cx="4566880" cy="3023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Model performance can be assessed using metrics such as accuracy.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Monitoring the model's performance in real-time and adjusting parameters as needed is crucial for long-term success.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5ED26-0464-1DDF-1DD6-F83FEA1606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6" r="18554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2326"/>
            <a:ext cx="9151630" cy="1139518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0"/>
          <p:cNvSpPr/>
          <p:nvPr/>
        </p:nvSpPr>
        <p:spPr>
          <a:xfrm>
            <a:off x="657518" y="226382"/>
            <a:ext cx="7857832" cy="752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Risks and Considerations in Stock Prediction</a:t>
            </a: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731093"/>
            <a:ext cx="8389619" cy="2755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Stock prediction models are subject to market volatility and unexpected events that may impact accuracy.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Overfitting and data leakage are common pitfalls in machine learning models that should be addressed.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Investors should use predictive models as one tool in their decision-making process, alongside fundamental and technical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01417" y="853527"/>
            <a:ext cx="4083287" cy="1051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>
                <a:latin typeface="+mj-lt"/>
                <a:ea typeface="+mj-ea"/>
                <a:cs typeface="+mj-cs"/>
              </a:rPr>
              <a:t>Future Directions and Opportunities</a:t>
            </a:r>
            <a:endParaRPr lang="en-US" sz="240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27F68-7C6E-4A67-6184-0CC00F1DB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83" r="3961" b="2"/>
          <a:stretch/>
        </p:blipFill>
        <p:spPr>
          <a:xfrm>
            <a:off x="20" y="10"/>
            <a:ext cx="3863363" cy="51434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653359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1"/>
          <p:cNvSpPr/>
          <p:nvPr/>
        </p:nvSpPr>
        <p:spPr>
          <a:xfrm>
            <a:off x="4071778" y="1914144"/>
            <a:ext cx="5072202" cy="269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Advancements in machine learning algorithms and data sources offer new opportunities for stock prediction.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Incorporating alternative data sources such as social media sentiment and satellite imagery can enhance predictive models.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Collaborations between domain experts, data scientists, and investors can drive innovation in the field of stock prediction.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415614"/>
            <a:ext cx="4306641" cy="430664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933804" y="967323"/>
            <a:ext cx="2738325" cy="3203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280795"/>
            <a:ext cx="128637" cy="128636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813380"/>
            <a:ext cx="118159" cy="118159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4722924" y="388800"/>
            <a:ext cx="3578706" cy="437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Stock prediction using machine learning, particularly with Random Forest and AdaBoost, offers valuable insights for investors.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By fine-tuning algorithms and leveraging ensemble methods, accuracy rates can be improved beyond 55.5%.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alpha val="80000"/>
                  </a:schemeClr>
                </a:solidFill>
              </a:rPr>
              <a:t>Continuous monitoring, model refinement, and a comprehensive understanding of market dynamics are key to successful stock prediction.</a:t>
            </a:r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4313865"/>
            <a:ext cx="84319" cy="84319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2707795"/>
            <a:ext cx="0" cy="242904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8155" y="0"/>
            <a:ext cx="1854498" cy="51435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7278" y="1494647"/>
            <a:ext cx="1116722" cy="2154205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99474294-F1E4-5590-9DE0-C2DC3C583407}"/>
              </a:ext>
            </a:extLst>
          </p:cNvPr>
          <p:cNvSpPr/>
          <p:nvPr/>
        </p:nvSpPr>
        <p:spPr>
          <a:xfrm>
            <a:off x="2736056" y="1304092"/>
            <a:ext cx="4893469" cy="2535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722376">
              <a:lnSpc>
                <a:spcPct val="90000"/>
              </a:lnSpc>
              <a:spcBef>
                <a:spcPct val="0"/>
              </a:spcBef>
              <a:spcAft>
                <a:spcPts val="474"/>
              </a:spcAft>
            </a:pPr>
            <a:r>
              <a:rPr lang="en-US" sz="3318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</a:t>
            </a:r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itle 21">
            <a:extLst>
              <a:ext uri="{FF2B5EF4-FFF2-40B4-BE49-F238E27FC236}">
                <a16:creationId xmlns:a16="http://schemas.microsoft.com/office/drawing/2014/main" id="{724435DF-C03D-E9C8-E993-CAE19E2B2DA5}"/>
              </a:ext>
            </a:extLst>
          </p:cNvPr>
          <p:cNvSpPr txBox="1">
            <a:spLocks/>
          </p:cNvSpPr>
          <p:nvPr/>
        </p:nvSpPr>
        <p:spPr>
          <a:xfrm>
            <a:off x="2199071" y="2131823"/>
            <a:ext cx="4303473" cy="87985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22376">
              <a:spcAft>
                <a:spcPts val="600"/>
              </a:spcAft>
            </a:pPr>
            <a:r>
              <a:rPr lang="en-US" sz="3476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9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C6EE2C0-F10B-4665-0F53-58DD7D4462AF}"/>
              </a:ext>
            </a:extLst>
          </p:cNvPr>
          <p:cNvSpPr txBox="1">
            <a:spLocks/>
          </p:cNvSpPr>
          <p:nvPr/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Basics Of A Candlestick</a:t>
            </a:r>
          </a:p>
        </p:txBody>
      </p:sp>
      <p:pic>
        <p:nvPicPr>
          <p:cNvPr id="2" name="Picture 2" descr="Prashant Shah on X: &quot;Heikin-Ashi charts are said to have been developed by  Munehisa Homma in 18th century by a Japanese rise trader. Hence, it is  another old Japanese charting method. Heikin-Ashi">
            <a:extLst>
              <a:ext uri="{FF2B5EF4-FFF2-40B4-BE49-F238E27FC236}">
                <a16:creationId xmlns:a16="http://schemas.microsoft.com/office/drawing/2014/main" id="{DEF7F126-640B-A098-9CBE-7FC0CBB62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r="6910" b="-2"/>
          <a:stretch/>
        </p:blipFill>
        <p:spPr bwMode="auto">
          <a:xfrm>
            <a:off x="4037459" y="482599"/>
            <a:ext cx="4176581" cy="417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2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75" y="-3572"/>
            <a:ext cx="2500311" cy="2503885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6EC04CC-EEF4-FA9B-FC75-5A525A4E496C}"/>
              </a:ext>
            </a:extLst>
          </p:cNvPr>
          <p:cNvSpPr txBox="1">
            <a:spLocks/>
          </p:cNvSpPr>
          <p:nvPr/>
        </p:nvSpPr>
        <p:spPr>
          <a:xfrm>
            <a:off x="771525" y="142875"/>
            <a:ext cx="2164556" cy="18645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700">
                <a:solidFill>
                  <a:schemeClr val="bg1"/>
                </a:solidFill>
              </a:rPr>
              <a:t>Stock market form of Ways</a:t>
            </a:r>
            <a:endParaRPr lang="en-US" sz="2700" dirty="0">
              <a:solidFill>
                <a:schemeClr val="bg1"/>
              </a:solidFill>
            </a:endParaRPr>
          </a:p>
        </p:txBody>
      </p:sp>
      <p:pic>
        <p:nvPicPr>
          <p:cNvPr id="31" name="Picture 2" descr="ASX 200 to fall, US stocks reverse gains, yield curve hits steepest  inversion since early 1980s - The Morning Wrap | Livewire">
            <a:extLst>
              <a:ext uri="{FF2B5EF4-FFF2-40B4-BE49-F238E27FC236}">
                <a16:creationId xmlns:a16="http://schemas.microsoft.com/office/drawing/2014/main" id="{9DFA32C9-98A4-69DE-BCC6-73D855E5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1335"/>
            <a:ext cx="3135789" cy="224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Sideways Trend in Stock Market">
            <a:extLst>
              <a:ext uri="{FF2B5EF4-FFF2-40B4-BE49-F238E27FC236}">
                <a16:creationId xmlns:a16="http://schemas.microsoft.com/office/drawing/2014/main" id="{E28CD275-8F58-7680-4520-E60EE80C3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9" y="2893231"/>
            <a:ext cx="3169381" cy="218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ow Much Higher Can AMD Stock Go? | investing.com">
            <a:extLst>
              <a:ext uri="{FF2B5EF4-FFF2-40B4-BE49-F238E27FC236}">
                <a16:creationId xmlns:a16="http://schemas.microsoft.com/office/drawing/2014/main" id="{35D0C311-C53D-217E-DE7F-6341A3B7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71" y="2872764"/>
            <a:ext cx="2838829" cy="224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B6F1B0C-2A72-9FAD-FDB2-728CF5C71625}"/>
              </a:ext>
            </a:extLst>
          </p:cNvPr>
          <p:cNvSpPr txBox="1">
            <a:spLocks/>
          </p:cNvSpPr>
          <p:nvPr/>
        </p:nvSpPr>
        <p:spPr>
          <a:xfrm>
            <a:off x="440329" y="2368415"/>
            <a:ext cx="3135789" cy="535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Downside Form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CC4649-1D93-8950-2CD2-95A282160702}"/>
              </a:ext>
            </a:extLst>
          </p:cNvPr>
          <p:cNvSpPr txBox="1"/>
          <p:nvPr/>
        </p:nvSpPr>
        <p:spPr>
          <a:xfrm>
            <a:off x="3458563" y="2332154"/>
            <a:ext cx="234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Sideway Form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4DD0545-026A-BBBC-A9D8-512353C4B8A9}"/>
              </a:ext>
            </a:extLst>
          </p:cNvPr>
          <p:cNvSpPr txBox="1">
            <a:spLocks/>
          </p:cNvSpPr>
          <p:nvPr/>
        </p:nvSpPr>
        <p:spPr>
          <a:xfrm>
            <a:off x="6710955" y="2297838"/>
            <a:ext cx="5436392" cy="5353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Upside Form</a:t>
            </a:r>
          </a:p>
        </p:txBody>
      </p:sp>
    </p:spTree>
    <p:extLst>
      <p:ext uri="{BB962C8B-B14F-4D97-AF65-F5344CB8AC3E}">
        <p14:creationId xmlns:p14="http://schemas.microsoft.com/office/powerpoint/2010/main" val="325615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01417" y="853527"/>
            <a:ext cx="4083287" cy="1051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atin typeface="+mj-lt"/>
                <a:ea typeface="+mj-ea"/>
                <a:cs typeface="+mj-cs"/>
              </a:rPr>
              <a:t>Introduction to Stock Prediction with Machine Learning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E3530-3937-94D7-C4AA-AD243C525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78" r="1611" b="2"/>
          <a:stretch/>
        </p:blipFill>
        <p:spPr>
          <a:xfrm>
            <a:off x="20" y="10"/>
            <a:ext cx="3863363" cy="51434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653359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1"/>
          <p:cNvSpPr/>
          <p:nvPr/>
        </p:nvSpPr>
        <p:spPr>
          <a:xfrm>
            <a:off x="4401417" y="1913382"/>
            <a:ext cx="4083287" cy="269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Stock prediction using machine learning is a valuable tool for investors.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NVIDIA's stock (NVDA) is particularly popular for analysis due to its volatility.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/>
              <a:t>Random Forest classifier is a common algorithm used for stock prediction.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AAC4A-81DB-0031-DCE2-8A84CB6D1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113" b="2"/>
          <a:stretch/>
        </p:blipFill>
        <p:spPr>
          <a:xfrm>
            <a:off x="20" y="-1"/>
            <a:ext cx="4057627" cy="51435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0"/>
            <a:ext cx="5086352" cy="1714499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586487" y="304263"/>
            <a:ext cx="4098726" cy="1169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latin typeface="+mj-lt"/>
                <a:ea typeface="+mj-ea"/>
                <a:cs typeface="+mj-cs"/>
              </a:rPr>
              <a:t>Understanding Random Forest Classifier</a:t>
            </a:r>
            <a:endParaRPr lang="en-US" sz="3000">
              <a:latin typeface="+mj-lt"/>
              <a:ea typeface="+mj-ea"/>
              <a:cs typeface="+mj-cs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86487" y="2057400"/>
            <a:ext cx="3935505" cy="2622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Random Forest is an ensemble method that constructs multiple decision trees during training.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It is effective at handling high-dimensional data and capturing complex relationships.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The algorithm randomly selects subsets of features to build each tree, reducing overfitting.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97C09-0A64-877D-F838-0DC99ED09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59" r="19376"/>
          <a:stretch/>
        </p:blipFill>
        <p:spPr>
          <a:xfrm>
            <a:off x="4577270" y="10"/>
            <a:ext cx="4566728" cy="51434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51435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1714496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571350" y="246384"/>
            <a:ext cx="3583791" cy="122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latin typeface="+mj-lt"/>
                <a:ea typeface="+mj-ea"/>
                <a:cs typeface="+mj-cs"/>
              </a:rPr>
              <a:t>Accuracy of 55.5% with Random Forest Classifier</a:t>
            </a:r>
            <a:endParaRPr lang="en-US" sz="26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1"/>
          <p:cNvSpPr/>
          <p:nvPr/>
        </p:nvSpPr>
        <p:spPr>
          <a:xfrm>
            <a:off x="571350" y="2163696"/>
            <a:ext cx="3494817" cy="2530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A 55.5% accuracy rate with the Random Forest classifier indicates a moderate level of predictive power.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This accuracy can be improved by tuning hyperparameters and optimizing the model.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/>
              <a:t>Additional techniques like feature engineering and data preprocessing can also enhance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4ACC03-A321-4DDD-A9E6-CDCABE609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" r="1" b="1"/>
          <a:stretch/>
        </p:blipFill>
        <p:spPr>
          <a:xfrm>
            <a:off x="20" y="10"/>
            <a:ext cx="7460291" cy="514349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39536" y="0"/>
            <a:ext cx="3904464" cy="51435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169" y="0"/>
            <a:ext cx="3782831" cy="51435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22759" y="0"/>
            <a:ext cx="1897293" cy="51435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 0"/>
          <p:cNvSpPr/>
          <p:nvPr/>
        </p:nvSpPr>
        <p:spPr>
          <a:xfrm>
            <a:off x="6035040" y="784197"/>
            <a:ext cx="2725309" cy="1191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>
                <a:latin typeface="+mj-lt"/>
                <a:ea typeface="+mj-ea"/>
                <a:cs typeface="+mj-cs"/>
              </a:rPr>
              <a:t>Introduction to AdaBoost</a:t>
            </a:r>
            <a:endParaRPr lang="en-US" sz="2700">
              <a:latin typeface="+mj-lt"/>
              <a:ea typeface="+mj-ea"/>
              <a:cs typeface="+mj-cs"/>
            </a:endParaRPr>
          </a:p>
        </p:txBody>
      </p:sp>
      <p:sp>
        <p:nvSpPr>
          <p:cNvPr id="3" name="Text 1"/>
          <p:cNvSpPr/>
          <p:nvPr/>
        </p:nvSpPr>
        <p:spPr>
          <a:xfrm>
            <a:off x="6035039" y="2042046"/>
            <a:ext cx="2725310" cy="2025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900"/>
              <a:t>AdaBoost, short for Adaptive Boosting, is a boosting algorithm used to improve the performance of weak learners.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9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900"/>
              <a:t>It focuses on instances that are misclassified by previous classifiers, giving them more weight.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9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900"/>
              <a:t>By combining multiple weak learners, AdaBoost creates a strong classifier with high accuracy.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571352" y="262647"/>
            <a:ext cx="3485178" cy="1218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latin typeface="+mj-lt"/>
                <a:ea typeface="+mj-ea"/>
                <a:cs typeface="+mj-cs"/>
              </a:rPr>
              <a:t>Tuning AdaBoost for Stock Prediction</a:t>
            </a:r>
            <a:endParaRPr lang="en-US" sz="3000">
              <a:latin typeface="+mj-lt"/>
              <a:ea typeface="+mj-ea"/>
              <a:cs typeface="+mj-cs"/>
            </a:endParaRPr>
          </a:p>
        </p:txBody>
      </p:sp>
      <p:sp>
        <p:nvSpPr>
          <p:cNvPr id="3" name="Text 1"/>
          <p:cNvSpPr/>
          <p:nvPr/>
        </p:nvSpPr>
        <p:spPr>
          <a:xfrm>
            <a:off x="571351" y="2057400"/>
            <a:ext cx="5184249" cy="2709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AdaBoost can be fine-tuned by adjusting hyperparameters such as the learning rate and number of estimators.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Cross-validation techniques can help optimize the model's performance on unseen data.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Feature selection and ensemble methods can further enhance the predictive power of AdaBoost.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D6EF5-3121-4D8F-D491-D76BFCA96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9" r="14998" b="3"/>
          <a:stretch/>
        </p:blipFill>
        <p:spPr>
          <a:xfrm>
            <a:off x="5760720" y="10"/>
            <a:ext cx="3388398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51435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4724400" y="285750"/>
            <a:ext cx="3495540" cy="128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Leveraging AdaBoost for NVDA Stock Prediction</a:t>
            </a:r>
            <a:endParaRPr lang="en-US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D8D49-69DB-76CE-41BA-C892323D0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4"/>
          <a:stretch/>
        </p:blipFill>
        <p:spPr>
          <a:xfrm>
            <a:off x="20" y="-1"/>
            <a:ext cx="4571980" cy="5143501"/>
          </a:xfrm>
          <a:prstGeom prst="rect">
            <a:avLst/>
          </a:prstGeom>
        </p:spPr>
      </p:pic>
      <p:sp>
        <p:nvSpPr>
          <p:cNvPr id="3" name="Text 1"/>
          <p:cNvSpPr/>
          <p:nvPr/>
        </p:nvSpPr>
        <p:spPr>
          <a:xfrm>
            <a:off x="4076700" y="1852683"/>
            <a:ext cx="4143240" cy="2827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Applying AdaBoost to NVIDIA's stock prediction can help improve accuracy beyond 55.5%.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The algorithm's ability to adapt and learn from misclassified instances can capture subtle market trends.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By combining AdaBoost with Random Forest, a more robust and accurate prediction model can be developed.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537</Words>
  <Application>Microsoft Office PowerPoint</Application>
  <PresentationFormat>On-screen Show (16:9)</PresentationFormat>
  <Paragraphs>78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Meiryo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Stock(nvda) Prediction Using Machine Learning Randomforest Classifier Accuracy=55.5 Tuning AdaBoost</dc:title>
  <dc:subject>Stock(nvda) Prediction Using Machine Learning Randomforest Classifier Accuracy=55.5 Tuning AdaBoost</dc:subject>
  <dc:creator>SlideMake.com</dc:creator>
  <cp:lastModifiedBy>Sai P</cp:lastModifiedBy>
  <cp:revision>7</cp:revision>
  <dcterms:created xsi:type="dcterms:W3CDTF">2024-04-23T06:01:37Z</dcterms:created>
  <dcterms:modified xsi:type="dcterms:W3CDTF">2024-04-23T14:29:21Z</dcterms:modified>
</cp:coreProperties>
</file>