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60" r:id="rId6"/>
    <p:sldId id="259" r:id="rId7"/>
    <p:sldId id="270" r:id="rId8"/>
    <p:sldId id="271" r:id="rId9"/>
    <p:sldId id="272" r:id="rId10"/>
    <p:sldId id="273" r:id="rId11"/>
    <p:sldId id="274" r:id="rId12"/>
    <p:sldId id="276" r:id="rId13"/>
    <p:sldId id="277" r:id="rId14"/>
    <p:sldId id="262" r:id="rId15"/>
    <p:sldId id="263" r:id="rId16"/>
    <p:sldId id="264" r:id="rId17"/>
    <p:sldId id="265" r:id="rId18"/>
    <p:sldId id="266" r:id="rId19"/>
    <p:sldId id="267"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8" d="100"/>
          <a:sy n="98"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79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68B1DA-85AE-4601-877C-5515C57D8413}" type="datetimeFigureOut">
              <a:rPr lang="en-IN" smtClean="0"/>
              <a:t>19-09-2021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04180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8488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516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21129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810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50374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162660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93979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36734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56473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95836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B1DA-85AE-4601-877C-5515C57D8413}" type="datetimeFigureOut">
              <a:rPr lang="en-IN" smtClean="0"/>
              <a:t>19-09-2021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9020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B1DA-85AE-4601-877C-5515C57D8413}" type="datetimeFigureOut">
              <a:rPr lang="en-IN" smtClean="0"/>
              <a:t>19-09-2021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77994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B1DA-85AE-4601-877C-5515C57D8413}" type="datetimeFigureOut">
              <a:rPr lang="en-IN" smtClean="0"/>
              <a:t>19-09-2021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86515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679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421371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68B1DA-85AE-4601-877C-5515C57D8413}" type="datetimeFigureOut">
              <a:rPr lang="en-IN" smtClean="0"/>
              <a:t>19-09-2021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649083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98E3B-75C3-4406-8E3A-C445617FC904}"/>
              </a:ext>
            </a:extLst>
          </p:cNvPr>
          <p:cNvSpPr>
            <a:spLocks noGrp="1"/>
          </p:cNvSpPr>
          <p:nvPr>
            <p:ph type="subTitle" idx="4294967295"/>
          </p:nvPr>
        </p:nvSpPr>
        <p:spPr>
          <a:xfrm>
            <a:off x="6360941" y="4123519"/>
            <a:ext cx="6400800" cy="1947862"/>
          </a:xfrm>
        </p:spPr>
        <p:txBody>
          <a:bodyPr>
            <a:normAutofit fontScale="92500" lnSpcReduction="10000"/>
          </a:bodyPr>
          <a:lstStyle/>
          <a:p>
            <a:r>
              <a:rPr lang="en-US" dirty="0">
                <a:solidFill>
                  <a:schemeClr val="tx1">
                    <a:lumMod val="95000"/>
                  </a:schemeClr>
                </a:solidFill>
              </a:rPr>
              <a:t>By:</a:t>
            </a:r>
          </a:p>
          <a:p>
            <a:pPr marL="342900" indent="-342900">
              <a:buFont typeface="Wingdings" panose="05000000000000000000" pitchFamily="2" charset="2"/>
              <a:buChar char="q"/>
            </a:pPr>
            <a:r>
              <a:rPr lang="en-US" dirty="0">
                <a:solidFill>
                  <a:schemeClr val="tx1">
                    <a:lumMod val="95000"/>
                  </a:schemeClr>
                </a:solidFill>
              </a:rPr>
              <a:t>Sajith Thomas, 180937</a:t>
            </a:r>
          </a:p>
          <a:p>
            <a:pPr marL="342900" indent="-342900">
              <a:buFont typeface="Wingdings" panose="05000000000000000000" pitchFamily="2" charset="2"/>
              <a:buChar char="q"/>
            </a:pPr>
            <a:r>
              <a:rPr lang="en-US" dirty="0">
                <a:solidFill>
                  <a:schemeClr val="tx1">
                    <a:lumMod val="95000"/>
                  </a:schemeClr>
                </a:solidFill>
              </a:rPr>
              <a:t>Sanjay Joshi, 180980</a:t>
            </a:r>
          </a:p>
          <a:p>
            <a:pPr marL="342900" indent="-342900">
              <a:buFont typeface="Wingdings" panose="05000000000000000000" pitchFamily="2" charset="2"/>
              <a:buChar char="q"/>
            </a:pPr>
            <a:r>
              <a:rPr lang="en-US" dirty="0">
                <a:solidFill>
                  <a:schemeClr val="tx1">
                    <a:lumMod val="95000"/>
                  </a:schemeClr>
                </a:solidFill>
              </a:rPr>
              <a:t>Mahesh, 180924</a:t>
            </a:r>
          </a:p>
          <a:p>
            <a:pPr marL="342900" indent="-342900">
              <a:buFont typeface="Wingdings" panose="05000000000000000000" pitchFamily="2" charset="2"/>
              <a:buChar char="q"/>
            </a:pPr>
            <a:r>
              <a:rPr lang="en-US" dirty="0" err="1">
                <a:solidFill>
                  <a:schemeClr val="tx1">
                    <a:lumMod val="95000"/>
                  </a:schemeClr>
                </a:solidFill>
              </a:rPr>
              <a:t>Thejas</a:t>
            </a:r>
            <a:r>
              <a:rPr lang="en-US" dirty="0">
                <a:solidFill>
                  <a:schemeClr val="tx1">
                    <a:lumMod val="95000"/>
                  </a:schemeClr>
                </a:solidFill>
              </a:rPr>
              <a:t> P C, 180985</a:t>
            </a:r>
            <a:endParaRPr lang="en-IN" dirty="0">
              <a:solidFill>
                <a:schemeClr val="tx1">
                  <a:lumMod val="95000"/>
                </a:schemeClr>
              </a:solidFill>
            </a:endParaRPr>
          </a:p>
        </p:txBody>
      </p:sp>
      <p:sp>
        <p:nvSpPr>
          <p:cNvPr id="4" name="Rectangle 3">
            <a:extLst>
              <a:ext uri="{FF2B5EF4-FFF2-40B4-BE49-F238E27FC236}">
                <a16:creationId xmlns:a16="http://schemas.microsoft.com/office/drawing/2014/main" id="{DA6A3FE6-6BBF-4D52-A231-117CC49C3D0D}"/>
              </a:ext>
            </a:extLst>
          </p:cNvPr>
          <p:cNvSpPr/>
          <p:nvPr/>
        </p:nvSpPr>
        <p:spPr>
          <a:xfrm>
            <a:off x="1211580" y="929640"/>
            <a:ext cx="8831580"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WELCOME</a:t>
            </a:r>
          </a:p>
        </p:txBody>
      </p:sp>
    </p:spTree>
    <p:extLst>
      <p:ext uri="{BB962C8B-B14F-4D97-AF65-F5344CB8AC3E}">
        <p14:creationId xmlns:p14="http://schemas.microsoft.com/office/powerpoint/2010/main" val="336321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C6809-7CE7-4200-A68C-0AF4E3EB0FA6}"/>
              </a:ext>
            </a:extLst>
          </p:cNvPr>
          <p:cNvSpPr txBox="1"/>
          <p:nvPr/>
        </p:nvSpPr>
        <p:spPr>
          <a:xfrm>
            <a:off x="392430" y="229476"/>
            <a:ext cx="11403330" cy="560724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Mangal"/>
              </a:rPr>
              <a:t>Staff will be added by the admin. The staff can view the student and activate the students by verifying them. The staff can host the events as well as they can publish the results of the events.</a:t>
            </a:r>
          </a:p>
          <a:p>
            <a:pPr marL="34290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Event module</a:t>
            </a:r>
            <a:r>
              <a:rPr lang="en-IN" sz="2400" dirty="0">
                <a:effectLst/>
                <a:latin typeface="Times New Roman" panose="02020603050405020304" pitchFamily="18" charset="0"/>
                <a:ea typeface="Times New Roman" panose="02020603050405020304" pitchFamily="18" charset="0"/>
                <a:cs typeface="Mangal"/>
              </a:rPr>
              <a:t>: In the event module, the staff can publish the events. The events published by the staff is verified by the admin. If the event is verified to be true and approved by the admin only then the event is available to view for the students. </a:t>
            </a:r>
            <a:endParaRPr lang="en-IN" sz="2400" dirty="0">
              <a:effectLst/>
              <a:latin typeface="Calibri" panose="020F0502020204030204" pitchFamily="34" charset="0"/>
              <a:ea typeface="Times New Roman" panose="02020603050405020304" pitchFamily="18" charset="0"/>
              <a:cs typeface="Mangal"/>
            </a:endParaRPr>
          </a:p>
          <a:p>
            <a:pPr marL="34290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Event result module</a:t>
            </a:r>
            <a:r>
              <a:rPr lang="en-IN" sz="2400" dirty="0">
                <a:effectLst/>
                <a:latin typeface="Times New Roman" panose="02020603050405020304" pitchFamily="18" charset="0"/>
                <a:ea typeface="Times New Roman" panose="02020603050405020304" pitchFamily="18" charset="0"/>
                <a:cs typeface="Mangal"/>
              </a:rPr>
              <a:t>: In this module, on the day of scheduled event the staff must take the attendance of the students in the list of participants and the attendance report will be submitted. The staff must publish the result of the events, here the staff must verify the first place, second place and third place results of the participants. The first, second and third place result will have the different points and the result of other participants will be generated automatically by the system.</a:t>
            </a:r>
            <a:endParaRPr lang="en-IN" sz="24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latin typeface="Times New Roman" panose="02020603050405020304" pitchFamily="18"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Mangal"/>
            </a:endParaRPr>
          </a:p>
        </p:txBody>
      </p:sp>
      <p:sp>
        <p:nvSpPr>
          <p:cNvPr id="4" name="Rectangle: Rounded Corners 3">
            <a:extLst>
              <a:ext uri="{FF2B5EF4-FFF2-40B4-BE49-F238E27FC236}">
                <a16:creationId xmlns:a16="http://schemas.microsoft.com/office/drawing/2014/main" id="{1CE477DC-6DF8-41C4-AB2D-C8C1D389EB9A}"/>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89598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69DEA-999B-4566-A7BC-3BD4A7950737}"/>
              </a:ext>
            </a:extLst>
          </p:cNvPr>
          <p:cNvPicPr>
            <a:picLocks noChangeAspect="1"/>
          </p:cNvPicPr>
          <p:nvPr/>
        </p:nvPicPr>
        <p:blipFill rotWithShape="1">
          <a:blip r:embed="rId2"/>
          <a:srcRect l="9650" t="11959" r="9438"/>
          <a:stretch/>
        </p:blipFill>
        <p:spPr>
          <a:xfrm>
            <a:off x="129540" y="1127760"/>
            <a:ext cx="5726912" cy="3505200"/>
          </a:xfrm>
          <a:prstGeom prst="rect">
            <a:avLst/>
          </a:prstGeom>
        </p:spPr>
      </p:pic>
      <p:pic>
        <p:nvPicPr>
          <p:cNvPr id="5" name="Picture 4">
            <a:extLst>
              <a:ext uri="{FF2B5EF4-FFF2-40B4-BE49-F238E27FC236}">
                <a16:creationId xmlns:a16="http://schemas.microsoft.com/office/drawing/2014/main" id="{44E07A32-9E0A-4497-A7A5-284159373F7F}"/>
              </a:ext>
            </a:extLst>
          </p:cNvPr>
          <p:cNvPicPr>
            <a:picLocks noChangeAspect="1"/>
          </p:cNvPicPr>
          <p:nvPr/>
        </p:nvPicPr>
        <p:blipFill rotWithShape="1">
          <a:blip r:embed="rId3"/>
          <a:srcRect l="9867" t="13537" r="10850" b="2369"/>
          <a:stretch/>
        </p:blipFill>
        <p:spPr>
          <a:xfrm>
            <a:off x="6019800" y="1127761"/>
            <a:ext cx="5867400" cy="3500718"/>
          </a:xfrm>
          <a:prstGeom prst="rect">
            <a:avLst/>
          </a:prstGeom>
        </p:spPr>
      </p:pic>
      <p:sp>
        <p:nvSpPr>
          <p:cNvPr id="6" name="Rectangle: Rounded Corners 5">
            <a:hlinkClick r:id="rId4" action="ppaction://hlinksldjump"/>
            <a:extLst>
              <a:ext uri="{FF2B5EF4-FFF2-40B4-BE49-F238E27FC236}">
                <a16:creationId xmlns:a16="http://schemas.microsoft.com/office/drawing/2014/main" id="{3FC5DDC6-E25E-429E-9945-920FFF25022F}"/>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1939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30E9F-973F-4B97-9591-DB8FFB2D0DF4}"/>
              </a:ext>
            </a:extLst>
          </p:cNvPr>
          <p:cNvSpPr txBox="1"/>
          <p:nvPr/>
        </p:nvSpPr>
        <p:spPr>
          <a:xfrm>
            <a:off x="289560" y="213360"/>
            <a:ext cx="11689080" cy="5345181"/>
          </a:xfrm>
          <a:prstGeom prst="rect">
            <a:avLst/>
          </a:prstGeom>
          <a:noFill/>
        </p:spPr>
        <p:txBody>
          <a:bodyPr wrap="square">
            <a:spAutoFit/>
          </a:bodyPr>
          <a:lstStyle/>
          <a:p>
            <a:pPr algn="just">
              <a:lnSpc>
                <a:spcPct val="107000"/>
              </a:lnSpc>
            </a:pPr>
            <a:r>
              <a:rPr lang="en-IN" sz="2000" dirty="0">
                <a:latin typeface="Times New Roman" panose="02020603050405020304" pitchFamily="18" charset="0"/>
                <a:ea typeface="Times New Roman" panose="02020603050405020304" pitchFamily="18" charset="0"/>
                <a:cs typeface="Mangal"/>
              </a:rPr>
              <a:t>T</a:t>
            </a:r>
            <a:r>
              <a:rPr lang="en-IN" sz="2000" dirty="0">
                <a:effectLst/>
                <a:latin typeface="Times New Roman" panose="02020603050405020304" pitchFamily="18" charset="0"/>
                <a:ea typeface="Times New Roman" panose="02020603050405020304" pitchFamily="18" charset="0"/>
                <a:cs typeface="Mangal"/>
              </a:rPr>
              <a:t>he students can register and login to the system. Once the student login they can give the various events hosted by the staff. If a student wishes to participate in the event they can take part in the events of their department or course.</a:t>
            </a:r>
          </a:p>
          <a:p>
            <a:pPr algn="just">
              <a:lnSpc>
                <a:spcPct val="107000"/>
              </a:lnSpc>
            </a:pP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Registration module</a:t>
            </a:r>
            <a:r>
              <a:rPr lang="en-IN" sz="2000" dirty="0">
                <a:effectLst/>
                <a:latin typeface="Times New Roman" panose="02020603050405020304" pitchFamily="18" charset="0"/>
                <a:ea typeface="Times New Roman" panose="02020603050405020304" pitchFamily="18" charset="0"/>
                <a:cs typeface="Mangal"/>
              </a:rPr>
              <a:t>: In this module, the students can make the registration by entering all their details along with their course details. Once the student makes the registration they can login using the valid login credentials they have provided at the time of registration.</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Event participation module</a:t>
            </a:r>
            <a:r>
              <a:rPr lang="en-IN" sz="2000" dirty="0">
                <a:effectLst/>
                <a:latin typeface="Times New Roman" panose="02020603050405020304" pitchFamily="18" charset="0"/>
                <a:ea typeface="Times New Roman" panose="02020603050405020304" pitchFamily="18" charset="0"/>
                <a:cs typeface="Mangal"/>
              </a:rPr>
              <a:t>: In this module, student can view the events  by individual or team events. Student can view individual or team events. If the student wants to take part in the team event then the student must make the team of 11 members and must enter the token ID of all the team members, only then the student can take part in the team event. In the individual event, the student can view the details of the event such as the scheduled date and rules of events and then the student can participate in the event.</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000" b="1" dirty="0">
                <a:solidFill>
                  <a:schemeClr val="accent6"/>
                </a:solidFill>
                <a:effectLst/>
                <a:latin typeface="Times New Roman" panose="02020603050405020304" pitchFamily="18" charset="0"/>
                <a:ea typeface="Times New Roman" panose="02020603050405020304" pitchFamily="18" charset="0"/>
                <a:cs typeface="Mangal"/>
              </a:rPr>
              <a:t>Complaint report module</a:t>
            </a:r>
            <a:r>
              <a:rPr lang="en-IN" sz="2000" b="1" dirty="0">
                <a:effectLst/>
                <a:latin typeface="Times New Roman" panose="02020603050405020304" pitchFamily="18" charset="0"/>
                <a:ea typeface="Times New Roman" panose="02020603050405020304" pitchFamily="18" charset="0"/>
                <a:cs typeface="Mangal"/>
              </a:rPr>
              <a:t>: </a:t>
            </a:r>
            <a:r>
              <a:rPr lang="en-IN" sz="2000" dirty="0">
                <a:effectLst/>
                <a:latin typeface="Times New Roman" panose="02020603050405020304" pitchFamily="18" charset="0"/>
                <a:ea typeface="Times New Roman" panose="02020603050405020304" pitchFamily="18" charset="0"/>
                <a:cs typeface="Mangal"/>
              </a:rPr>
              <a:t>This module allows students to raise a complaint issue  to the staff regarding the event result published. Since the first place, second place and the third place results are verified by the staff, if there is any mistake in the result then the student can complain to the staff for correction and the staff has the authority to accept the complaint or reject it.</a:t>
            </a:r>
            <a:endParaRPr lang="en-IN" sz="2000" dirty="0">
              <a:effectLst/>
              <a:latin typeface="Calibri" panose="020F0502020204030204" pitchFamily="34" charset="0"/>
              <a:ea typeface="Times New Roman" panose="02020603050405020304" pitchFamily="18" charset="0"/>
              <a:cs typeface="Mangal"/>
            </a:endParaRPr>
          </a:p>
        </p:txBody>
      </p:sp>
      <p:sp>
        <p:nvSpPr>
          <p:cNvPr id="8" name="Rectangle: Rounded Corners 7">
            <a:hlinkClick r:id="rId2" action="ppaction://hlinksldjump"/>
            <a:extLst>
              <a:ext uri="{FF2B5EF4-FFF2-40B4-BE49-F238E27FC236}">
                <a16:creationId xmlns:a16="http://schemas.microsoft.com/office/drawing/2014/main" id="{C642AFF3-ECD8-4D1F-B904-649D49D51D8E}"/>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40044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8ECD-D3FB-4F7F-BC9C-A7CBD8B283BB}"/>
              </a:ext>
            </a:extLst>
          </p:cNvPr>
          <p:cNvPicPr>
            <a:picLocks noChangeAspect="1"/>
          </p:cNvPicPr>
          <p:nvPr/>
        </p:nvPicPr>
        <p:blipFill rotWithShape="1">
          <a:blip r:embed="rId2"/>
          <a:srcRect l="9784" t="15619" r="11141" b="-322"/>
          <a:stretch/>
        </p:blipFill>
        <p:spPr>
          <a:xfrm>
            <a:off x="99061" y="1272540"/>
            <a:ext cx="5905500" cy="3558182"/>
          </a:xfrm>
          <a:prstGeom prst="rect">
            <a:avLst/>
          </a:prstGeom>
        </p:spPr>
      </p:pic>
      <p:pic>
        <p:nvPicPr>
          <p:cNvPr id="5" name="Picture 4">
            <a:extLst>
              <a:ext uri="{FF2B5EF4-FFF2-40B4-BE49-F238E27FC236}">
                <a16:creationId xmlns:a16="http://schemas.microsoft.com/office/drawing/2014/main" id="{40F54241-80A1-4838-9F45-38FA80AF2335}"/>
              </a:ext>
            </a:extLst>
          </p:cNvPr>
          <p:cNvPicPr>
            <a:picLocks noChangeAspect="1"/>
          </p:cNvPicPr>
          <p:nvPr/>
        </p:nvPicPr>
        <p:blipFill rotWithShape="1">
          <a:blip r:embed="rId3"/>
          <a:srcRect l="9939" t="13793" r="10306"/>
          <a:stretch/>
        </p:blipFill>
        <p:spPr>
          <a:xfrm>
            <a:off x="6187441" y="1279802"/>
            <a:ext cx="5840219" cy="3550920"/>
          </a:xfrm>
          <a:prstGeom prst="rect">
            <a:avLst/>
          </a:prstGeom>
        </p:spPr>
      </p:pic>
      <p:sp>
        <p:nvSpPr>
          <p:cNvPr id="8" name="Rectangle: Rounded Corners 7">
            <a:extLst>
              <a:ext uri="{FF2B5EF4-FFF2-40B4-BE49-F238E27FC236}">
                <a16:creationId xmlns:a16="http://schemas.microsoft.com/office/drawing/2014/main" id="{FEF0A3D0-6198-40EA-8ABE-11BF797012A6}"/>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330997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C6F0-BDE1-467C-89C0-F0DDE8AEA224}"/>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52606BC8-2DFD-4112-ADD6-6AC4B91F21EE}"/>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Mangal"/>
              </a:rPr>
              <a:t>The data flow diagram is pictorial representation of the flow of data in the system. Through this diagram the communication between various modules of the system is represented. The data flow diagram is very essential because this will let the developer understand the actual picture of the system. The data flow diagram will tell the developers how the coding of the system must be done. This diagram will connect each and every module to one another and makes the system complete.</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427622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1AC7-8F2F-446B-BBBA-3AC392ECC9D1}"/>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Mangal"/>
              </a:rPr>
              <a:t>Context flow diagram</a:t>
            </a:r>
            <a:br>
              <a:rPr lang="en-IN" sz="3600" dirty="0">
                <a:effectLst/>
                <a:latin typeface="Calibri" panose="020F0502020204030204" pitchFamily="34" charset="0"/>
                <a:ea typeface="Times New Roman" panose="02020603050405020304" pitchFamily="18" charset="0"/>
                <a:cs typeface="Mangal"/>
              </a:rPr>
            </a:br>
            <a:endParaRPr lang="en-IN" dirty="0"/>
          </a:p>
        </p:txBody>
      </p:sp>
      <p:sp>
        <p:nvSpPr>
          <p:cNvPr id="3" name="Content Placeholder 2">
            <a:extLst>
              <a:ext uri="{FF2B5EF4-FFF2-40B4-BE49-F238E27FC236}">
                <a16:creationId xmlns:a16="http://schemas.microsoft.com/office/drawing/2014/main" id="{9D5B31BB-2C40-4360-8BD9-15FA062B43D3}"/>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a:rPr>
              <a:t>Context flow diagram is nothing but the data flow diagram itself. In the context flow diagram, the communication between the system and its various utilities are shown. This diagram shows the relationship of the system in brief. In this diagram the representation of the users of the system with the database of the system is shown.</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pic>
        <p:nvPicPr>
          <p:cNvPr id="4" name="Picture 3">
            <a:extLst>
              <a:ext uri="{FF2B5EF4-FFF2-40B4-BE49-F238E27FC236}">
                <a16:creationId xmlns:a16="http://schemas.microsoft.com/office/drawing/2014/main" id="{B266E57E-E8B0-4BBE-B867-269F53AFCE3D}"/>
              </a:ext>
            </a:extLst>
          </p:cNvPr>
          <p:cNvPicPr/>
          <p:nvPr/>
        </p:nvPicPr>
        <p:blipFill>
          <a:blip r:embed="rId2"/>
          <a:stretch>
            <a:fillRect/>
          </a:stretch>
        </p:blipFill>
        <p:spPr>
          <a:xfrm>
            <a:off x="3113507" y="2956264"/>
            <a:ext cx="2982493" cy="1799538"/>
          </a:xfrm>
          <a:prstGeom prst="rect">
            <a:avLst/>
          </a:prstGeom>
        </p:spPr>
      </p:pic>
    </p:spTree>
    <p:extLst>
      <p:ext uri="{BB962C8B-B14F-4D97-AF65-F5344CB8AC3E}">
        <p14:creationId xmlns:p14="http://schemas.microsoft.com/office/powerpoint/2010/main" val="331256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327-E2D0-4224-AA1B-B0259A1A143C}"/>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Top Level: DFD (Level 1</a:t>
            </a:r>
            <a:r>
              <a:rPr lang="en-IN" sz="1800" u="sng" dirty="0">
                <a:effectLst/>
                <a:latin typeface="Times New Roman" panose="02020603050405020304" pitchFamily="18" charset="0"/>
                <a:ea typeface="Times New Roman" panose="02020603050405020304" pitchFamily="18" charset="0"/>
                <a:cs typeface="Mangal"/>
              </a:rPr>
              <a:t>):</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07E2FD5E-B860-429B-A397-F79B1D963E91}"/>
              </a:ext>
            </a:extLst>
          </p:cNvPr>
          <p:cNvPicPr>
            <a:picLocks noGrp="1"/>
          </p:cNvPicPr>
          <p:nvPr>
            <p:ph idx="1"/>
          </p:nvPr>
        </p:nvPicPr>
        <p:blipFill>
          <a:blip r:embed="rId2"/>
          <a:stretch>
            <a:fillRect/>
          </a:stretch>
        </p:blipFill>
        <p:spPr>
          <a:xfrm>
            <a:off x="3443938" y="872594"/>
            <a:ext cx="3655029" cy="3614738"/>
          </a:xfrm>
          <a:prstGeom prst="rect">
            <a:avLst/>
          </a:prstGeom>
        </p:spPr>
      </p:pic>
    </p:spTree>
    <p:extLst>
      <p:ext uri="{BB962C8B-B14F-4D97-AF65-F5344CB8AC3E}">
        <p14:creationId xmlns:p14="http://schemas.microsoft.com/office/powerpoint/2010/main" val="30634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4D4-10D3-4616-B36D-872A3377DA9D}"/>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2.1:</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E002425E-0BA1-40D9-8CBD-C43DE764F6C3}"/>
              </a:ext>
            </a:extLst>
          </p:cNvPr>
          <p:cNvPicPr>
            <a:picLocks noGrp="1"/>
          </p:cNvPicPr>
          <p:nvPr>
            <p:ph idx="1"/>
          </p:nvPr>
        </p:nvPicPr>
        <p:blipFill>
          <a:blip r:embed="rId2"/>
          <a:stretch>
            <a:fillRect/>
          </a:stretch>
        </p:blipFill>
        <p:spPr>
          <a:xfrm>
            <a:off x="2939656" y="685800"/>
            <a:ext cx="4023513" cy="3614738"/>
          </a:xfrm>
          <a:prstGeom prst="rect">
            <a:avLst/>
          </a:prstGeom>
        </p:spPr>
      </p:pic>
    </p:spTree>
    <p:extLst>
      <p:ext uri="{BB962C8B-B14F-4D97-AF65-F5344CB8AC3E}">
        <p14:creationId xmlns:p14="http://schemas.microsoft.com/office/powerpoint/2010/main" val="131466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62CD-4042-45F8-B60A-0A13AB226AE2}"/>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2.2:</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3A63DAD9-AEB8-4604-809E-295B6A4473C4}"/>
              </a:ext>
            </a:extLst>
          </p:cNvPr>
          <p:cNvPicPr>
            <a:picLocks noGrp="1"/>
          </p:cNvPicPr>
          <p:nvPr>
            <p:ph idx="1"/>
          </p:nvPr>
        </p:nvPicPr>
        <p:blipFill>
          <a:blip r:embed="rId2"/>
          <a:stretch>
            <a:fillRect/>
          </a:stretch>
        </p:blipFill>
        <p:spPr>
          <a:xfrm>
            <a:off x="2765141" y="685800"/>
            <a:ext cx="4382704" cy="3614738"/>
          </a:xfrm>
          <a:prstGeom prst="rect">
            <a:avLst/>
          </a:prstGeom>
        </p:spPr>
      </p:pic>
    </p:spTree>
    <p:extLst>
      <p:ext uri="{BB962C8B-B14F-4D97-AF65-F5344CB8AC3E}">
        <p14:creationId xmlns:p14="http://schemas.microsoft.com/office/powerpoint/2010/main" val="125966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7D8-1DEC-4C88-A8C4-099A6181896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2.3:</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FA844AE0-11D6-4DC9-A70E-A610108D5551}"/>
              </a:ext>
            </a:extLst>
          </p:cNvPr>
          <p:cNvPicPr>
            <a:picLocks noGrp="1"/>
          </p:cNvPicPr>
          <p:nvPr>
            <p:ph idx="1"/>
          </p:nvPr>
        </p:nvPicPr>
        <p:blipFill>
          <a:blip r:embed="rId2"/>
          <a:stretch>
            <a:fillRect/>
          </a:stretch>
        </p:blipFill>
        <p:spPr>
          <a:xfrm>
            <a:off x="2468679" y="685800"/>
            <a:ext cx="4965468" cy="3614738"/>
          </a:xfrm>
          <a:prstGeom prst="rect">
            <a:avLst/>
          </a:prstGeom>
        </p:spPr>
      </p:pic>
    </p:spTree>
    <p:extLst>
      <p:ext uri="{BB962C8B-B14F-4D97-AF65-F5344CB8AC3E}">
        <p14:creationId xmlns:p14="http://schemas.microsoft.com/office/powerpoint/2010/main" val="18086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F3A73-7C3F-489C-8AAF-7C2DCA02B6E6}"/>
              </a:ext>
            </a:extLst>
          </p:cNvPr>
          <p:cNvSpPr txBox="1"/>
          <p:nvPr/>
        </p:nvSpPr>
        <p:spPr>
          <a:xfrm>
            <a:off x="1356360" y="1135381"/>
            <a:ext cx="9067800" cy="2585323"/>
          </a:xfrm>
          <a:prstGeom prst="rect">
            <a:avLst/>
          </a:prstGeom>
          <a:noFill/>
        </p:spPr>
        <p:txBody>
          <a:bodyPr wrap="square">
            <a:spAutoFit/>
          </a:bodyPr>
          <a:lstStyle/>
          <a:p>
            <a:pPr algn="ctr"/>
            <a:r>
              <a:rPr lang="en-US" sz="5400" b="1" dirty="0">
                <a:solidFill>
                  <a:srgbClr val="FF0066"/>
                </a:solidFill>
              </a:rPr>
              <a:t>SDM COLLEGE </a:t>
            </a:r>
            <a:br>
              <a:rPr lang="en-US" sz="5400" dirty="0"/>
            </a:br>
            <a:r>
              <a:rPr lang="en-US" sz="5400" b="1" dirty="0">
                <a:solidFill>
                  <a:schemeClr val="tx1">
                    <a:lumMod val="95000"/>
                  </a:schemeClr>
                </a:solidFill>
              </a:rPr>
              <a:t>EXTRA-CURRICULAR ACTIVITY MANAGEMENT</a:t>
            </a:r>
            <a:endParaRPr lang="en-IN" sz="5400" b="1" dirty="0">
              <a:solidFill>
                <a:schemeClr val="tx1">
                  <a:lumMod val="95000"/>
                </a:schemeClr>
              </a:solidFill>
            </a:endParaRPr>
          </a:p>
        </p:txBody>
      </p:sp>
    </p:spTree>
    <p:extLst>
      <p:ext uri="{BB962C8B-B14F-4D97-AF65-F5344CB8AC3E}">
        <p14:creationId xmlns:p14="http://schemas.microsoft.com/office/powerpoint/2010/main" val="229982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C9-EAB6-4E6C-B60C-9789F207F82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2.4:</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76256B95-CE57-4DD9-855C-AA6E932E66BE}"/>
              </a:ext>
            </a:extLst>
          </p:cNvPr>
          <p:cNvPicPr>
            <a:picLocks noGrp="1"/>
          </p:cNvPicPr>
          <p:nvPr>
            <p:ph idx="1"/>
          </p:nvPr>
        </p:nvPicPr>
        <p:blipFill>
          <a:blip r:embed="rId2"/>
          <a:stretch>
            <a:fillRect/>
          </a:stretch>
        </p:blipFill>
        <p:spPr>
          <a:xfrm>
            <a:off x="2714476" y="685800"/>
            <a:ext cx="4473874" cy="3614738"/>
          </a:xfrm>
          <a:prstGeom prst="rect">
            <a:avLst/>
          </a:prstGeom>
        </p:spPr>
      </p:pic>
    </p:spTree>
    <p:extLst>
      <p:ext uri="{BB962C8B-B14F-4D97-AF65-F5344CB8AC3E}">
        <p14:creationId xmlns:p14="http://schemas.microsoft.com/office/powerpoint/2010/main" val="82226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A13-AE23-491D-9ABE-B07C9ED5937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2.5:</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88DA22C7-EAE8-49AF-AEAF-CE838CB86DD8}"/>
              </a:ext>
            </a:extLst>
          </p:cNvPr>
          <p:cNvPicPr>
            <a:picLocks noGrp="1"/>
          </p:cNvPicPr>
          <p:nvPr>
            <p:ph idx="1"/>
          </p:nvPr>
        </p:nvPicPr>
        <p:blipFill>
          <a:blip r:embed="rId2"/>
          <a:stretch>
            <a:fillRect/>
          </a:stretch>
        </p:blipFill>
        <p:spPr>
          <a:xfrm>
            <a:off x="2962469" y="685800"/>
            <a:ext cx="3977887" cy="3614738"/>
          </a:xfrm>
          <a:prstGeom prst="rect">
            <a:avLst/>
          </a:prstGeom>
        </p:spPr>
      </p:pic>
    </p:spTree>
    <p:extLst>
      <p:ext uri="{BB962C8B-B14F-4D97-AF65-F5344CB8AC3E}">
        <p14:creationId xmlns:p14="http://schemas.microsoft.com/office/powerpoint/2010/main" val="124830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B276-C626-416F-A922-60677718C69C}"/>
              </a:ext>
            </a:extLst>
          </p:cNvPr>
          <p:cNvSpPr>
            <a:spLocks noGrp="1"/>
          </p:cNvSpPr>
          <p:nvPr>
            <p:ph type="title"/>
          </p:nvPr>
        </p:nvSpPr>
        <p:spPr>
          <a:xfrm>
            <a:off x="684212" y="314827"/>
            <a:ext cx="8534400" cy="1507067"/>
          </a:xfrm>
        </p:spPr>
        <p:txBody>
          <a:bodyPr/>
          <a:lstStyle/>
          <a:p>
            <a:r>
              <a:rPr lang="en-US" b="1" dirty="0">
                <a:solidFill>
                  <a:schemeClr val="accent6"/>
                </a:solidFill>
              </a:rPr>
              <a:t>Software requirement specification (</a:t>
            </a:r>
            <a:r>
              <a:rPr lang="en-US" b="1" dirty="0" err="1">
                <a:solidFill>
                  <a:schemeClr val="accent6"/>
                </a:solidFill>
              </a:rPr>
              <a:t>srs</a:t>
            </a:r>
            <a:r>
              <a:rPr lang="en-US" b="1" dirty="0">
                <a:solidFill>
                  <a:schemeClr val="accent6"/>
                </a:solidFill>
              </a:rPr>
              <a:t>)</a:t>
            </a:r>
            <a:endParaRPr lang="en-IN" b="1" dirty="0">
              <a:solidFill>
                <a:schemeClr val="accent6"/>
              </a:solidFill>
            </a:endParaRPr>
          </a:p>
        </p:txBody>
      </p:sp>
      <p:sp>
        <p:nvSpPr>
          <p:cNvPr id="3" name="Content Placeholder 2">
            <a:extLst>
              <a:ext uri="{FF2B5EF4-FFF2-40B4-BE49-F238E27FC236}">
                <a16:creationId xmlns:a16="http://schemas.microsoft.com/office/drawing/2014/main" id="{B4556190-F286-4FA3-883A-3067910FD274}"/>
              </a:ext>
            </a:extLst>
          </p:cNvPr>
          <p:cNvSpPr>
            <a:spLocks noGrp="1"/>
          </p:cNvSpPr>
          <p:nvPr>
            <p:ph idx="1"/>
          </p:nvPr>
        </p:nvSpPr>
        <p:spPr>
          <a:xfrm>
            <a:off x="684212" y="1908698"/>
            <a:ext cx="11226434" cy="4703117"/>
          </a:xfrm>
        </p:spPr>
        <p:txBody>
          <a:bodyPr>
            <a:noAutofit/>
          </a:bodyPr>
          <a:lstStyle/>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This document includes the software requirement specification(SRS) of the system. The overall working of the system and the requirements of the system is understood by this document.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extra curricular activities system is designed to help the college management to keep their students active in various extra curricular activities by participating in various individual and team events.</a:t>
            </a:r>
          </a:p>
          <a:p>
            <a:pPr>
              <a:buFont typeface="Wingdings" panose="05000000000000000000" pitchFamily="2" charset="2"/>
              <a:buChar char="§"/>
            </a:pPr>
            <a:r>
              <a:rPr lang="en-IN" sz="1800" dirty="0">
                <a:solidFill>
                  <a:schemeClr val="accent6"/>
                </a:solidFill>
                <a:latin typeface="Times New Roman" panose="02020603050405020304" pitchFamily="18" charset="0"/>
                <a:ea typeface="Times New Roman" panose="02020603050405020304" pitchFamily="18" charset="0"/>
                <a:cs typeface="Mangal"/>
              </a:rPr>
              <a:t>PURPOSE</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purpose of developing extra curricular activities system is to provide the platform for the students to participate in various individual and team events conducted by the  college. This also helps the college management to make their students actively taking part in extra curricular activities along with the curriculum.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team events will help the students to communicate with various other students of their department and the students will learn to cope up when they are in team. This also encourages the students to participate and motivates them into different fields other than only studies.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ndParaRPr>
          </a:p>
        </p:txBody>
      </p:sp>
    </p:spTree>
    <p:extLst>
      <p:ext uri="{BB962C8B-B14F-4D97-AF65-F5344CB8AC3E}">
        <p14:creationId xmlns:p14="http://schemas.microsoft.com/office/powerpoint/2010/main" val="389758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85D02-E75F-4511-9A6D-E62F9FD92FC9}"/>
              </a:ext>
            </a:extLst>
          </p:cNvPr>
          <p:cNvSpPr>
            <a:spLocks noGrp="1"/>
          </p:cNvSpPr>
          <p:nvPr>
            <p:ph idx="4294967295"/>
          </p:nvPr>
        </p:nvSpPr>
        <p:spPr>
          <a:xfrm>
            <a:off x="-1" y="685800"/>
            <a:ext cx="10964985" cy="5511800"/>
          </a:xfrm>
        </p:spPr>
        <p:txBody>
          <a:bodyPr>
            <a:normAutofit fontScale="92500" lnSpcReduction="20000"/>
          </a:bodyPr>
          <a:lstStyle/>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Project Scope and Product Features</a:t>
            </a:r>
            <a:endParaRPr lang="en-IN" sz="1800" dirty="0">
              <a:solidFill>
                <a:schemeClr val="accent6"/>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Mangal"/>
              </a:rPr>
              <a:t>The features of this system are as follows: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of the college must register to the system by entering all their details along with their course details. Once the student is registered to the website the student can login using their valid login credentials provided at the time of registration.</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As the student login to the system they can view the various events in department wise or crosswise hosted by the staff. If the department wise event suits the student they can participate in those events. The student of one department cannot take part in the events of other departments. The student can either participate in the individual events or team events. </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If the student wants to take part in the team event, then the student must create a team of 11 members and the token ID of all the team members must be entered only then the student can participate in the team event. In the individual event, the student can give the details of the event such as the scheduled date and the rules of the events and then the student can take part in the event.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On the schedule date of the event, the attendance will be taken by the staff to check the presence of all the participants. Once the event is complete, result of the event is published by the staff. The winners of first, second and third place are verified by the staff. The points for first, second and third place is different and is generated by the system. Results of all the other participants are generated automatically by the system.</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can view the results of the events in which they have participated. If there is any mistake or error in the result, the student can raise the complaint report to the staff. The staff can view the mistake in the result and make the correction and republish the result. The staff can also reject complaint issue raised by the student.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endParaRPr lang="en-IN" dirty="0">
              <a:solidFill>
                <a:schemeClr val="tx1"/>
              </a:solidFill>
            </a:endParaRPr>
          </a:p>
        </p:txBody>
      </p:sp>
    </p:spTree>
    <p:extLst>
      <p:ext uri="{BB962C8B-B14F-4D97-AF65-F5344CB8AC3E}">
        <p14:creationId xmlns:p14="http://schemas.microsoft.com/office/powerpoint/2010/main" val="28658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5CB01-C386-44A7-8029-C0B3887D0C38}"/>
              </a:ext>
            </a:extLst>
          </p:cNvPr>
          <p:cNvSpPr>
            <a:spLocks noGrp="1"/>
          </p:cNvSpPr>
          <p:nvPr>
            <p:ph idx="4294967295"/>
          </p:nvPr>
        </p:nvSpPr>
        <p:spPr>
          <a:xfrm>
            <a:off x="0" y="685799"/>
            <a:ext cx="11558954" cy="6011985"/>
          </a:xfrm>
        </p:spPr>
        <p:txBody>
          <a:bodyPr>
            <a:normAutofit/>
          </a:bodyPr>
          <a:lstStyle/>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Hardware interface</a:t>
            </a:r>
            <a:endParaRPr lang="en-IN" sz="1800" dirty="0">
              <a:solidFill>
                <a:schemeClr val="accent6"/>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Operating system: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Windows XP or higher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Hard disk:</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40 GB hard disk</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RAM: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1 GB RAM</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Processor: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Intel Pentium or above</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b="1" dirty="0">
                <a:solidFill>
                  <a:schemeClr val="accent6"/>
                </a:solidFill>
                <a:effectLst/>
                <a:latin typeface="Times New Roman" panose="02020603050405020304" pitchFamily="18" charset="0"/>
                <a:ea typeface="Times New Roman" panose="02020603050405020304" pitchFamily="18" charset="0"/>
                <a:cs typeface="Mangal"/>
              </a:rPr>
              <a:t>3.1.3 Software interface</a:t>
            </a:r>
            <a:endParaRPr lang="en-IN" sz="1800" b="1" dirty="0">
              <a:solidFill>
                <a:schemeClr val="accent6"/>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XAMPP 1.8.2</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Apache server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PHP 5.4</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MYSQL server 5.5</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Adobe </a:t>
            </a:r>
            <a:r>
              <a:rPr lang="en-IN" sz="1800" dirty="0" err="1">
                <a:solidFill>
                  <a:schemeClr val="tx1">
                    <a:lumMod val="95000"/>
                  </a:schemeClr>
                </a:solidFill>
                <a:effectLst/>
                <a:latin typeface="Times New Roman" panose="02020603050405020304" pitchFamily="18" charset="0"/>
                <a:ea typeface="Times New Roman" panose="02020603050405020304" pitchFamily="18" charset="0"/>
                <a:cs typeface="Mangal"/>
              </a:rPr>
              <a:t>dreamweaver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CS 6.0</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endParaRPr lang="en-IN" dirty="0">
              <a:solidFill>
                <a:schemeClr val="tx1">
                  <a:lumMod val="95000"/>
                </a:schemeClr>
              </a:solidFill>
            </a:endParaRPr>
          </a:p>
        </p:txBody>
      </p:sp>
    </p:spTree>
    <p:extLst>
      <p:ext uri="{BB962C8B-B14F-4D97-AF65-F5344CB8AC3E}">
        <p14:creationId xmlns:p14="http://schemas.microsoft.com/office/powerpoint/2010/main" val="1869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414C-3A3D-4D63-AEC2-73CED7C2BFE2}"/>
              </a:ext>
            </a:extLst>
          </p:cNvPr>
          <p:cNvSpPr>
            <a:spLocks noGrp="1"/>
          </p:cNvSpPr>
          <p:nvPr>
            <p:ph idx="4294967295"/>
          </p:nvPr>
        </p:nvSpPr>
        <p:spPr>
          <a:xfrm>
            <a:off x="0" y="685800"/>
            <a:ext cx="11049000" cy="5722620"/>
          </a:xfrm>
        </p:spPr>
        <p:txBody>
          <a:bodyPr>
            <a:normAutofit/>
          </a:bodyPr>
          <a:lstStyle/>
          <a:p>
            <a:pPr algn="just">
              <a:lnSpc>
                <a:spcPct val="107000"/>
              </a:lnSpc>
              <a:spcAft>
                <a:spcPts val="800"/>
              </a:spcAft>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User interface</a:t>
            </a:r>
            <a:endParaRPr lang="en-IN" sz="2400" dirty="0">
              <a:solidFill>
                <a:schemeClr val="accent6"/>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2400" dirty="0">
                <a:solidFill>
                  <a:schemeClr val="tx1"/>
                </a:solidFill>
                <a:effectLst/>
                <a:latin typeface="Times New Roman" panose="02020603050405020304" pitchFamily="18" charset="0"/>
                <a:ea typeface="Times New Roman" panose="02020603050405020304" pitchFamily="18" charset="0"/>
                <a:cs typeface="Mangal"/>
              </a:rPr>
              <a:t>This includes the users of the system. The system is used by three of its users.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Admin</a:t>
            </a:r>
            <a:r>
              <a:rPr lang="en-IN" sz="2400" dirty="0">
                <a:solidFill>
                  <a:schemeClr val="accent6"/>
                </a:solidFill>
                <a:effectLst/>
                <a:latin typeface="Times New Roman" panose="02020603050405020304" pitchFamily="18" charset="0"/>
                <a:ea typeface="Times New Roman" panose="02020603050405020304" pitchFamily="18" charset="0"/>
                <a:cs typeface="Mangal"/>
              </a:rPr>
              <a:t>:</a:t>
            </a:r>
            <a:r>
              <a:rPr lang="en-IN" sz="2400" dirty="0">
                <a:solidFill>
                  <a:schemeClr val="tx1"/>
                </a:solidFill>
                <a:effectLst/>
                <a:latin typeface="Times New Roman" panose="02020603050405020304" pitchFamily="18" charset="0"/>
                <a:ea typeface="Times New Roman" panose="02020603050405020304" pitchFamily="18" charset="0"/>
                <a:cs typeface="Mangal"/>
              </a:rPr>
              <a:t> The one who manages the entire website. Admin monitors all the activities that happens in the webpage and also monitors the student and staff accounts.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Staff</a:t>
            </a:r>
            <a:r>
              <a:rPr lang="en-IN" sz="2400" dirty="0">
                <a:solidFill>
                  <a:schemeClr val="accent6"/>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The staff is added by the admin. The staff must host the events and published results of the events. The staff must verify the first, second and third place results of the events.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400" b="1" dirty="0">
                <a:solidFill>
                  <a:schemeClr val="accent6"/>
                </a:solidFill>
                <a:effectLst/>
                <a:latin typeface="Times New Roman" panose="02020603050405020304" pitchFamily="18" charset="0"/>
                <a:ea typeface="Times New Roman" panose="02020603050405020304" pitchFamily="18" charset="0"/>
                <a:cs typeface="Mangal"/>
              </a:rPr>
              <a:t>Student</a:t>
            </a:r>
            <a:r>
              <a:rPr lang="en-IN" sz="2400" dirty="0">
                <a:solidFill>
                  <a:schemeClr val="accent6"/>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Student has to register to the website to use the system. Student can view the various events available for them under their course or department. If they wish to take part in any of the events they can participate in it.</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endParaRPr lang="en-IN" sz="2400" dirty="0">
              <a:solidFill>
                <a:schemeClr val="tx1"/>
              </a:solidFill>
            </a:endParaRPr>
          </a:p>
        </p:txBody>
      </p:sp>
    </p:spTree>
    <p:extLst>
      <p:ext uri="{BB962C8B-B14F-4D97-AF65-F5344CB8AC3E}">
        <p14:creationId xmlns:p14="http://schemas.microsoft.com/office/powerpoint/2010/main" val="14890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DBB2ADB-1799-41C6-BEA7-83109837BA9C}"/>
              </a:ext>
            </a:extLst>
          </p:cNvPr>
          <p:cNvSpPr/>
          <p:nvPr/>
        </p:nvSpPr>
        <p:spPr>
          <a:xfrm>
            <a:off x="42672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Admin</a:t>
            </a:r>
            <a:endParaRPr lang="en-IN" sz="3200" b="1" dirty="0">
              <a:solidFill>
                <a:srgbClr val="FF0000"/>
              </a:solidFill>
            </a:endParaRPr>
          </a:p>
        </p:txBody>
      </p:sp>
      <p:sp>
        <p:nvSpPr>
          <p:cNvPr id="8" name="Rectangle: Rounded Corners 7">
            <a:hlinkClick r:id="rId3" action="ppaction://hlinksldjump"/>
            <a:extLst>
              <a:ext uri="{FF2B5EF4-FFF2-40B4-BE49-F238E27FC236}">
                <a16:creationId xmlns:a16="http://schemas.microsoft.com/office/drawing/2014/main" id="{2854BA09-3EB4-4EDE-9E5E-1D69F5685AD2}"/>
              </a:ext>
            </a:extLst>
          </p:cNvPr>
          <p:cNvSpPr/>
          <p:nvPr/>
        </p:nvSpPr>
        <p:spPr>
          <a:xfrm>
            <a:off x="439420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3" action="ppaction://hlinksldjump"/>
              </a:rPr>
              <a:t>Staff</a:t>
            </a:r>
            <a:endParaRPr lang="en-IN" sz="3200" b="1" dirty="0">
              <a:solidFill>
                <a:srgbClr val="FF0000"/>
              </a:solidFill>
            </a:endParaRPr>
          </a:p>
        </p:txBody>
      </p:sp>
      <p:sp>
        <p:nvSpPr>
          <p:cNvPr id="9" name="Rectangle: Rounded Corners 8">
            <a:extLst>
              <a:ext uri="{FF2B5EF4-FFF2-40B4-BE49-F238E27FC236}">
                <a16:creationId xmlns:a16="http://schemas.microsoft.com/office/drawing/2014/main" id="{85AA9170-FE4C-4946-B14B-CF6478395B21}"/>
              </a:ext>
            </a:extLst>
          </p:cNvPr>
          <p:cNvSpPr/>
          <p:nvPr/>
        </p:nvSpPr>
        <p:spPr>
          <a:xfrm>
            <a:off x="836168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Student</a:t>
            </a:r>
            <a:endParaRPr lang="en-IN" sz="3200" b="1" dirty="0">
              <a:solidFill>
                <a:srgbClr val="FF0000"/>
              </a:solidFill>
            </a:endParaRPr>
          </a:p>
        </p:txBody>
      </p:sp>
      <p:sp>
        <p:nvSpPr>
          <p:cNvPr id="11" name="TextBox 10">
            <a:extLst>
              <a:ext uri="{FF2B5EF4-FFF2-40B4-BE49-F238E27FC236}">
                <a16:creationId xmlns:a16="http://schemas.microsoft.com/office/drawing/2014/main" id="{3214B715-D84F-4A31-8B54-84814E8DF1EE}"/>
              </a:ext>
            </a:extLst>
          </p:cNvPr>
          <p:cNvSpPr txBox="1"/>
          <p:nvPr/>
        </p:nvSpPr>
        <p:spPr>
          <a:xfrm>
            <a:off x="670560" y="731521"/>
            <a:ext cx="10535920" cy="2517549"/>
          </a:xfrm>
          <a:prstGeom prst="rect">
            <a:avLst/>
          </a:prstGeom>
          <a:noFill/>
        </p:spPr>
        <p:txBody>
          <a:bodyPr wrap="square" rtlCol="0">
            <a:spAutoFit/>
          </a:bodyPr>
          <a:lstStyle/>
          <a:p>
            <a:pPr algn="just">
              <a:lnSpc>
                <a:spcPct val="107000"/>
              </a:lnSpc>
              <a:spcAft>
                <a:spcPts val="800"/>
              </a:spcAft>
            </a:pPr>
            <a:r>
              <a:rPr lang="en-IN" sz="5400" b="1" dirty="0">
                <a:solidFill>
                  <a:schemeClr val="bg1"/>
                </a:solidFill>
                <a:effectLst/>
                <a:latin typeface="Times New Roman" panose="02020603050405020304" pitchFamily="18" charset="0"/>
                <a:ea typeface="Times New Roman" panose="02020603050405020304" pitchFamily="18" charset="0"/>
                <a:cs typeface="Mangal"/>
              </a:rPr>
              <a:t>Functional requirements</a:t>
            </a:r>
            <a:endParaRPr lang="en-IN" sz="5400" dirty="0">
              <a:solidFill>
                <a:schemeClr val="bg1"/>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3200" dirty="0">
                <a:solidFill>
                  <a:schemeClr val="bg1"/>
                </a:solidFill>
                <a:effectLst/>
                <a:latin typeface="Times New Roman" panose="02020603050405020304" pitchFamily="18" charset="0"/>
                <a:ea typeface="Times New Roman" panose="02020603050405020304" pitchFamily="18" charset="0"/>
                <a:cs typeface="Mangal"/>
              </a:rPr>
              <a:t>This includes the features of the various modules of the project.</a:t>
            </a:r>
            <a:endParaRPr lang="en-IN" sz="3200" dirty="0">
              <a:solidFill>
                <a:schemeClr val="bg1"/>
              </a:solidFill>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7954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C48FD-B4C8-4E5A-9B09-25ECA91021B7}"/>
              </a:ext>
            </a:extLst>
          </p:cNvPr>
          <p:cNvSpPr txBox="1"/>
          <p:nvPr/>
        </p:nvSpPr>
        <p:spPr>
          <a:xfrm>
            <a:off x="924560" y="985520"/>
            <a:ext cx="10109200" cy="4832092"/>
          </a:xfrm>
          <a:prstGeom prst="rect">
            <a:avLst/>
          </a:prstGeom>
          <a:noFill/>
        </p:spPr>
        <p:txBody>
          <a:bodyPr wrap="square" rtlCol="0">
            <a:spAutoFit/>
          </a:bodyPr>
          <a:lstStyle/>
          <a:p>
            <a:r>
              <a:rPr lang="en-IN" sz="2800" dirty="0">
                <a:effectLst/>
                <a:latin typeface="Times New Roman" panose="02020603050405020304" pitchFamily="18" charset="0"/>
                <a:ea typeface="Times New Roman" panose="02020603050405020304" pitchFamily="18" charset="0"/>
                <a:cs typeface="Mangal"/>
              </a:rPr>
              <a:t>Admin is the one who manages the entire website and also has the full authority over all the activities of the extra curricular activities system. The admin monitors the other users of the website.</a:t>
            </a:r>
          </a:p>
          <a:p>
            <a:endParaRPr lang="en-IN" sz="2800" dirty="0">
              <a:latin typeface="Times New Roman" panose="02020603050405020304" pitchFamily="18" charset="0"/>
              <a:cs typeface="Mangal"/>
            </a:endParaRPr>
          </a:p>
          <a:p>
            <a:r>
              <a:rPr lang="en-IN" sz="2800" b="1" dirty="0">
                <a:solidFill>
                  <a:schemeClr val="accent6"/>
                </a:solidFill>
                <a:effectLst/>
                <a:latin typeface="Times New Roman" panose="02020603050405020304" pitchFamily="18" charset="0"/>
                <a:ea typeface="Times New Roman" panose="02020603050405020304" pitchFamily="18" charset="0"/>
                <a:cs typeface="Mangal"/>
              </a:rPr>
              <a:t>Settings module</a:t>
            </a:r>
            <a:r>
              <a:rPr lang="en-IN" sz="2800" dirty="0">
                <a:effectLst/>
                <a:latin typeface="Times New Roman" panose="02020603050405020304" pitchFamily="18" charset="0"/>
                <a:ea typeface="Times New Roman" panose="02020603050405020304" pitchFamily="18" charset="0"/>
                <a:cs typeface="Mangal"/>
              </a:rPr>
              <a:t>: This module is available only for the admin. The admin will add the point settings for different events. They we can add the details of the course that are available in the college. Here the admin will add the staff, the staff are the  lecturers of the college who must host the events.</a:t>
            </a:r>
            <a:endParaRPr lang="en-IN" sz="2800" dirty="0">
              <a:effectLst/>
              <a:latin typeface="Calibri" panose="020F0502020204030204" pitchFamily="34" charset="0"/>
              <a:ea typeface="Times New Roman" panose="02020603050405020304" pitchFamily="18" charset="0"/>
              <a:cs typeface="Mangal"/>
            </a:endParaRPr>
          </a:p>
          <a:p>
            <a:endParaRPr lang="en-IN" sz="2800" dirty="0">
              <a:latin typeface="Times New Roman" panose="02020603050405020304" pitchFamily="18" charset="0"/>
              <a:cs typeface="Mangal"/>
            </a:endParaRPr>
          </a:p>
          <a:p>
            <a:endParaRPr lang="en-IN" sz="2800" dirty="0"/>
          </a:p>
        </p:txBody>
      </p:sp>
      <p:sp>
        <p:nvSpPr>
          <p:cNvPr id="5" name="Rectangle: Rounded Corners 4">
            <a:extLst>
              <a:ext uri="{FF2B5EF4-FFF2-40B4-BE49-F238E27FC236}">
                <a16:creationId xmlns:a16="http://schemas.microsoft.com/office/drawing/2014/main" id="{8333B27A-AF3B-4408-B548-D3BE3B609C76}"/>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0214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E3B17-AB3F-4C53-9F8C-1A972D484060}"/>
              </a:ext>
            </a:extLst>
          </p:cNvPr>
          <p:cNvPicPr>
            <a:picLocks noChangeAspect="1"/>
          </p:cNvPicPr>
          <p:nvPr/>
        </p:nvPicPr>
        <p:blipFill rotWithShape="1">
          <a:blip r:embed="rId2"/>
          <a:srcRect l="10329" t="11517" r="12649"/>
          <a:stretch/>
        </p:blipFill>
        <p:spPr>
          <a:xfrm>
            <a:off x="254000" y="1422400"/>
            <a:ext cx="5581598" cy="3606800"/>
          </a:xfrm>
          <a:prstGeom prst="rect">
            <a:avLst/>
          </a:prstGeom>
        </p:spPr>
      </p:pic>
      <p:pic>
        <p:nvPicPr>
          <p:cNvPr id="5" name="Picture 4">
            <a:extLst>
              <a:ext uri="{FF2B5EF4-FFF2-40B4-BE49-F238E27FC236}">
                <a16:creationId xmlns:a16="http://schemas.microsoft.com/office/drawing/2014/main" id="{F000B785-A56F-40FE-9365-5DA38B0D6AE6}"/>
              </a:ext>
            </a:extLst>
          </p:cNvPr>
          <p:cNvPicPr>
            <a:picLocks noChangeAspect="1"/>
          </p:cNvPicPr>
          <p:nvPr/>
        </p:nvPicPr>
        <p:blipFill rotWithShape="1">
          <a:blip r:embed="rId3"/>
          <a:srcRect l="10347" t="13024" r="10927"/>
          <a:stretch/>
        </p:blipFill>
        <p:spPr>
          <a:xfrm>
            <a:off x="6177280" y="1388443"/>
            <a:ext cx="5858479" cy="3640758"/>
          </a:xfrm>
          <a:prstGeom prst="rect">
            <a:avLst/>
          </a:prstGeom>
        </p:spPr>
      </p:pic>
      <p:sp>
        <p:nvSpPr>
          <p:cNvPr id="6" name="Rectangle: Rounded Corners 5">
            <a:extLst>
              <a:ext uri="{FF2B5EF4-FFF2-40B4-BE49-F238E27FC236}">
                <a16:creationId xmlns:a16="http://schemas.microsoft.com/office/drawing/2014/main" id="{DCCCB79F-6A26-4FF3-8F23-FF0C7EAA6A0C}"/>
              </a:ext>
            </a:extLst>
          </p:cNvPr>
          <p:cNvSpPr/>
          <p:nvPr/>
        </p:nvSpPr>
        <p:spPr>
          <a:xfrm>
            <a:off x="8930640" y="5709920"/>
            <a:ext cx="2722880" cy="721360"/>
          </a:xfrm>
          <a:prstGeom prst="roundRect">
            <a:avLst>
              <a:gd name="adj" fmla="val 16667"/>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674244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155</TotalTime>
  <Words>1494</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Century Gothic</vt:lpstr>
      <vt:lpstr>Symbol</vt:lpstr>
      <vt:lpstr>Times New Roman</vt:lpstr>
      <vt:lpstr>Wingdings</vt:lpstr>
      <vt:lpstr>Wingdings 3</vt:lpstr>
      <vt:lpstr>Slice</vt:lpstr>
      <vt:lpstr>PowerPoint Presentation</vt:lpstr>
      <vt:lpstr>PowerPoint Presentation</vt:lpstr>
      <vt:lpstr>Software requirement specification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vt:lpstr>
      <vt:lpstr>Context flow diagram </vt:lpstr>
      <vt:lpstr>Top Level: DFD (Level 1): </vt:lpstr>
      <vt:lpstr>DFD Level 2.1: </vt:lpstr>
      <vt:lpstr>DFD Level 2.2: </vt:lpstr>
      <vt:lpstr>DFD Level 2.3: </vt:lpstr>
      <vt:lpstr>DFD Level 2.4: </vt:lpstr>
      <vt:lpstr>DFD Level 2.5: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EXTRA-CURRICULAR ACTIVITY MANAGEMENT</dc:title>
  <dc:creator>Sanjay Joshi</dc:creator>
  <cp:lastModifiedBy>Sajith Thomas</cp:lastModifiedBy>
  <cp:revision>9</cp:revision>
  <dcterms:created xsi:type="dcterms:W3CDTF">2021-09-18T05:37:13Z</dcterms:created>
  <dcterms:modified xsi:type="dcterms:W3CDTF">2021-09-19T07:07:48Z</dcterms:modified>
</cp:coreProperties>
</file>