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aba95d5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aba95d5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91639dd8e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91639dd8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391639dd8e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391639dd8e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391639dd8e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391639dd8e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SLIDES_API80120454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SLIDES_API80120454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SLIDES_API80120454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SLIDES_API80120454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SLIDES_API80120454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SLIDES_API80120454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SLIDES_API80120454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SLIDES_API80120454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80120454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80120454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SLIDES_API80120454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SLIDES_API80120454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github.com/prudhvirajboddu/snakegameai" TargetMode="External"/><Relationship Id="rId4" Type="http://schemas.openxmlformats.org/officeDocument/2006/relationships/hyperlink" Target="https://www.youtube.com/watch?v=R7BtGHMlSW0" TargetMode="External"/><Relationship Id="rId5" Type="http://schemas.openxmlformats.org/officeDocument/2006/relationships/hyperlink" Target="https://www.youtube.com/watch?v=R7BtGHMlSW0" TargetMode="External"/><Relationship Id="rId6" Type="http://schemas.openxmlformats.org/officeDocument/2006/relationships/hyperlink" Target="https://docs.replit.com/tutorials/python/build-snake-with-pygam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hyperlink" Target="https://pexels.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pexels.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pexel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unsplash.com/@maybe_harpreet" TargetMode="External"/><Relationship Id="rId4" Type="http://schemas.openxmlformats.org/officeDocument/2006/relationships/hyperlink" Target="https://unsplash.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pexels.com/" TargetMode="External"/><Relationship Id="rId4" Type="http://schemas.openxmlformats.org/officeDocument/2006/relationships/image" Target="../media/image4.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pexels.com/" TargetMode="External"/><Relationship Id="rId4" Type="http://schemas.openxmlformats.org/officeDocument/2006/relationships/hyperlink" Target="http://drive.google.com/file/d/1CdbyTRvUiMaL0-KXdqIyulWC7gvwgLaN/view" TargetMode="External"/><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907451" y="739900"/>
            <a:ext cx="7527000" cy="94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000000"/>
                </a:solidFill>
                <a:latin typeface="League Spartan"/>
                <a:ea typeface="League Spartan"/>
                <a:cs typeface="League Spartan"/>
                <a:sym typeface="League Spartan"/>
              </a:rPr>
              <a:t>Snake game using Reinforcement Learning</a:t>
            </a:r>
            <a:endParaRPr sz="2400">
              <a:solidFill>
                <a:srgbClr val="000000"/>
              </a:solidFill>
              <a:latin typeface="League Spartan"/>
              <a:ea typeface="League Spartan"/>
              <a:cs typeface="League Spartan"/>
              <a:sym typeface="League Spartan"/>
            </a:endParaRPr>
          </a:p>
        </p:txBody>
      </p:sp>
      <p:sp>
        <p:nvSpPr>
          <p:cNvPr id="55" name="Google Shape;55;p13"/>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56" name="Google Shape;56;p13"/>
          <p:cNvSpPr txBox="1"/>
          <p:nvPr/>
        </p:nvSpPr>
        <p:spPr>
          <a:xfrm>
            <a:off x="6030850" y="2331500"/>
            <a:ext cx="3259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Presented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Prudhviraj Boddu</a:t>
            </a:r>
            <a:endParaRPr/>
          </a:p>
          <a:p>
            <a:pPr indent="0" lvl="0" marL="0" rtl="0" algn="l">
              <a:spcBef>
                <a:spcPts val="0"/>
              </a:spcBef>
              <a:spcAft>
                <a:spcPts val="0"/>
              </a:spcAft>
              <a:buNone/>
            </a:pPr>
            <a:r>
              <a:rPr lang="en"/>
              <a:t>Mahesh Gundagoni</a:t>
            </a:r>
            <a:endParaRPr/>
          </a:p>
          <a:p>
            <a:pPr indent="0" lvl="0" marL="0" rtl="0" algn="l">
              <a:spcBef>
                <a:spcPts val="0"/>
              </a:spcBef>
              <a:spcAft>
                <a:spcPts val="0"/>
              </a:spcAft>
              <a:buNone/>
            </a:pPr>
            <a:r>
              <a:rPr lang="en"/>
              <a:t>Maniteja Bonagani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138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Link to Code : </a:t>
            </a:r>
            <a:r>
              <a:rPr lang="en" sz="2200" u="sng">
                <a:solidFill>
                  <a:schemeClr val="hlink"/>
                </a:solidFill>
                <a:hlinkClick r:id="rId3"/>
              </a:rPr>
              <a:t>https://github.com/prudhvirajboddu/snakegameai</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000"/>
              <a:t>Link to Presentation:</a:t>
            </a:r>
            <a:r>
              <a:rPr lang="en" sz="2200"/>
              <a:t> </a:t>
            </a:r>
            <a:r>
              <a:rPr lang="en" sz="2200" u="sng">
                <a:solidFill>
                  <a:schemeClr val="hlink"/>
                </a:solidFill>
                <a:hlinkClick r:id="rId4"/>
              </a:rPr>
              <a:t>h</a:t>
            </a:r>
            <a:r>
              <a:rPr lang="en" sz="2200" u="sng">
                <a:solidFill>
                  <a:schemeClr val="hlink"/>
                </a:solidFill>
                <a:hlinkClick r:id="rId5"/>
              </a:rPr>
              <a:t>ttps://www.youtube.com/watch?v=R7BtGHMlSW0</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p:txBody>
      </p:sp>
      <p:sp>
        <p:nvSpPr>
          <p:cNvPr id="124" name="Google Shape;124;p22"/>
          <p:cNvSpPr txBox="1"/>
          <p:nvPr/>
        </p:nvSpPr>
        <p:spPr>
          <a:xfrm>
            <a:off x="345750" y="1827425"/>
            <a:ext cx="727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References: </a:t>
            </a:r>
            <a:r>
              <a:rPr lang="en" u="sng">
                <a:solidFill>
                  <a:schemeClr val="hlink"/>
                </a:solidFill>
                <a:hlinkClick r:id="rId6"/>
              </a:rPr>
              <a:t>https://docs.replit.com/tutorials/python/build-snake-with-pygame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i="1" lang="en">
                <a:latin typeface="Calibri"/>
                <a:ea typeface="Calibri"/>
                <a:cs typeface="Calibri"/>
                <a:sym typeface="Calibri"/>
              </a:rPr>
              <a:t>Thank You</a:t>
            </a:r>
            <a:endParaRPr i="1">
              <a:latin typeface="Calibri"/>
              <a:ea typeface="Calibri"/>
              <a:cs typeface="Calibri"/>
              <a:sym typeface="Calibri"/>
            </a:endParaRPr>
          </a:p>
        </p:txBody>
      </p:sp>
      <p:sp>
        <p:nvSpPr>
          <p:cNvPr id="130" name="Google Shape;130;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League Spartan"/>
                <a:ea typeface="League Spartan"/>
                <a:cs typeface="League Spartan"/>
                <a:sym typeface="League Spartan"/>
              </a:rPr>
              <a:t>Snake game</a:t>
            </a:r>
            <a:endParaRPr>
              <a:latin typeface="League Spartan"/>
              <a:ea typeface="League Spartan"/>
              <a:cs typeface="League Spartan"/>
              <a:sym typeface="League Spartan"/>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all know it’s a classical game from our childhood which was </a:t>
            </a:r>
            <a:r>
              <a:rPr lang="en"/>
              <a:t>available</a:t>
            </a:r>
            <a:r>
              <a:rPr lang="en"/>
              <a:t> on keypad phones.</a:t>
            </a:r>
            <a:endParaRPr/>
          </a:p>
          <a:p>
            <a:pPr indent="-342900" lvl="0" marL="457200" rtl="0" algn="l">
              <a:spcBef>
                <a:spcPts val="0"/>
              </a:spcBef>
              <a:spcAft>
                <a:spcPts val="0"/>
              </a:spcAft>
              <a:buSzPts val="1800"/>
              <a:buChar char="●"/>
            </a:pPr>
            <a:r>
              <a:rPr lang="en"/>
              <a:t>It’s an arcade game, in which player tries to increase the score by having more food with the snake by moving keys </a:t>
            </a:r>
            <a:r>
              <a:rPr lang="en"/>
              <a:t>without</a:t>
            </a:r>
            <a:r>
              <a:rPr lang="en"/>
              <a:t> any collison.</a:t>
            </a:r>
            <a:endParaRPr/>
          </a:p>
          <a:p>
            <a:pPr indent="-342900" lvl="0" marL="457200" rtl="0" algn="l">
              <a:spcBef>
                <a:spcPts val="0"/>
              </a:spcBef>
              <a:spcAft>
                <a:spcPts val="0"/>
              </a:spcAft>
              <a:buSzPts val="1800"/>
              <a:buChar char="●"/>
            </a:pPr>
            <a:r>
              <a:rPr lang="en"/>
              <a:t>We have </a:t>
            </a:r>
            <a:r>
              <a:rPr lang="en"/>
              <a:t>python code which can play snake game, where we can interact with the game by ourselves.</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570550" y="795638"/>
            <a:ext cx="6404850" cy="360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635000" y="635000"/>
            <a:ext cx="44451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eague Spartan"/>
                <a:ea typeface="League Spartan"/>
                <a:cs typeface="League Spartan"/>
                <a:sym typeface="League Spartan"/>
              </a:rPr>
              <a:t>Introduction to Reinforcement Learning</a:t>
            </a:r>
            <a:endParaRPr sz="2400">
              <a:solidFill>
                <a:srgbClr val="000000"/>
              </a:solidFill>
              <a:latin typeface="League Spartan"/>
              <a:ea typeface="League Spartan"/>
              <a:cs typeface="League Spartan"/>
              <a:sym typeface="League Spartan"/>
            </a:endParaRPr>
          </a:p>
        </p:txBody>
      </p:sp>
      <p:sp>
        <p:nvSpPr>
          <p:cNvPr id="73" name="Google Shape;73;p16"/>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4" name="Google Shape;74;p16"/>
          <p:cNvSpPr txBox="1"/>
          <p:nvPr/>
        </p:nvSpPr>
        <p:spPr>
          <a:xfrm>
            <a:off x="524475" y="1634300"/>
            <a:ext cx="4555500" cy="330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Inter"/>
              <a:buChar char="●"/>
            </a:pPr>
            <a:r>
              <a:rPr lang="en">
                <a:latin typeface="Inter"/>
                <a:ea typeface="Inter"/>
                <a:cs typeface="Inter"/>
                <a:sym typeface="Inter"/>
              </a:rPr>
              <a:t>Reinforcement learning is a type of machine learning that enables an agent to learn in an environment by trial and error using feedback from its own actions and experiences.</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In RL, there are two components, that are environment( which is our game) and the agent (snake which is in the environment).</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solidFill>
                  <a:schemeClr val="dk1"/>
                </a:solidFill>
                <a:latin typeface="Inter"/>
                <a:ea typeface="Inter"/>
                <a:cs typeface="Inter"/>
                <a:sym typeface="Inter"/>
              </a:rPr>
              <a:t>Every time the agent performs an action, the environment gives a reward to the agent, which can be positive or negative depending on how good the action was from that specific state.</a:t>
            </a:r>
            <a:endParaRPr>
              <a:latin typeface="Inter"/>
              <a:ea typeface="Inter"/>
              <a:cs typeface="Inter"/>
              <a:sym typeface="Inter"/>
            </a:endParaRPr>
          </a:p>
        </p:txBody>
      </p:sp>
      <p:pic>
        <p:nvPicPr>
          <p:cNvPr id="75" name="Google Shape;75;p16"/>
          <p:cNvPicPr preferRelativeResize="0"/>
          <p:nvPr/>
        </p:nvPicPr>
        <p:blipFill>
          <a:blip r:embed="rId3">
            <a:alphaModFix/>
          </a:blip>
          <a:stretch>
            <a:fillRect/>
          </a:stretch>
        </p:blipFill>
        <p:spPr>
          <a:xfrm>
            <a:off x="5387275" y="88800"/>
            <a:ext cx="3603174" cy="4864299"/>
          </a:xfrm>
          <a:prstGeom prst="rect">
            <a:avLst/>
          </a:prstGeom>
          <a:noFill/>
          <a:ln>
            <a:noFill/>
          </a:ln>
        </p:spPr>
      </p:pic>
      <p:sp>
        <p:nvSpPr>
          <p:cNvPr id="76" name="Google Shape;76;p16"/>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Nunito"/>
                <a:ea typeface="Nunito"/>
                <a:cs typeface="Nunito"/>
                <a:sym typeface="Nunito"/>
              </a:rPr>
              <a:t>Photo by </a:t>
            </a:r>
            <a:r>
              <a:rPr lang="en" sz="800" u="sng">
                <a:solidFill>
                  <a:srgbClr val="FFFFFF"/>
                </a:solidFill>
                <a:latin typeface="Nunito"/>
                <a:ea typeface="Nunito"/>
                <a:cs typeface="Nunito"/>
                <a:sym typeface="Nunito"/>
                <a:hlinkClick r:id="rId4">
                  <a:extLst>
                    <a:ext uri="{A12FA001-AC4F-418D-AE19-62706E023703}">
                      <ahyp:hlinkClr val="tx"/>
                    </a:ext>
                  </a:extLst>
                </a:hlinkClick>
              </a:rPr>
              <a:t>Pexels</a:t>
            </a:r>
            <a:endParaRPr sz="800" u="sng">
              <a:solidFill>
                <a:srgbClr val="FFFFFF"/>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635000" y="635000"/>
            <a:ext cx="44451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eague Spartan"/>
                <a:ea typeface="League Spartan"/>
                <a:cs typeface="League Spartan"/>
                <a:sym typeface="League Spartan"/>
              </a:rPr>
              <a:t>Snake Game Environment</a:t>
            </a:r>
            <a:endParaRPr sz="2400">
              <a:solidFill>
                <a:srgbClr val="000000"/>
              </a:solidFill>
              <a:latin typeface="League Spartan"/>
              <a:ea typeface="League Spartan"/>
              <a:cs typeface="League Spartan"/>
              <a:sym typeface="League Spartan"/>
            </a:endParaRPr>
          </a:p>
        </p:txBody>
      </p:sp>
      <p:sp>
        <p:nvSpPr>
          <p:cNvPr id="82" name="Google Shape;82;p17"/>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83" name="Google Shape;83;p17"/>
          <p:cNvSpPr txBox="1"/>
          <p:nvPr/>
        </p:nvSpPr>
        <p:spPr>
          <a:xfrm>
            <a:off x="635000" y="1634300"/>
            <a:ext cx="7693200" cy="3057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Inter"/>
              <a:buChar char="●"/>
            </a:pPr>
            <a:r>
              <a:rPr lang="en">
                <a:latin typeface="Inter"/>
                <a:ea typeface="Inter"/>
                <a:cs typeface="Inter"/>
                <a:sym typeface="Inter"/>
              </a:rPr>
              <a:t>We are defining the mechanics of the game such as grid’s size, the starting position of the snake which is half of height and width of the grid size, and the rules for generating food.</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We are </a:t>
            </a:r>
            <a:r>
              <a:rPr lang="en">
                <a:latin typeface="Inter"/>
                <a:ea typeface="Inter"/>
                <a:cs typeface="Inter"/>
                <a:sym typeface="Inter"/>
              </a:rPr>
              <a:t>defining the game’s environment in </a:t>
            </a:r>
            <a:r>
              <a:rPr b="1" lang="en">
                <a:latin typeface="Inter"/>
                <a:ea typeface="Inter"/>
                <a:cs typeface="Inter"/>
                <a:sym typeface="Inter"/>
              </a:rPr>
              <a:t>game.py</a:t>
            </a:r>
            <a:r>
              <a:rPr lang="en">
                <a:latin typeface="Inter"/>
                <a:ea typeface="Inter"/>
                <a:cs typeface="Inter"/>
                <a:sym typeface="Inter"/>
              </a:rPr>
              <a:t> file, and we are defining the rules to move the agent around the environment that is to move either left,right,up or down.</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Placing the food in the environment once it’s consumed the old food.</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If there is any collision occurring to any of the grid boundaries or hitting itself.</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Also playing the step which is gathering input from the user which can be either from RL agent or human, to move the snake along the grid.</a:t>
            </a:r>
            <a:endParaRPr>
              <a:latin typeface="Inter"/>
              <a:ea typeface="Inter"/>
              <a:cs typeface="Inter"/>
              <a:sym typeface="Inter"/>
            </a:endParaRPr>
          </a:p>
        </p:txBody>
      </p:sp>
      <p:sp>
        <p:nvSpPr>
          <p:cNvPr id="84" name="Google Shape;84;p17"/>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Nunito"/>
                <a:ea typeface="Nunito"/>
                <a:cs typeface="Nunito"/>
                <a:sym typeface="Nunito"/>
              </a:rPr>
              <a:t>Photo by </a:t>
            </a:r>
            <a:r>
              <a:rPr lang="en" sz="800" u="sng">
                <a:solidFill>
                  <a:srgbClr val="FFFFFF"/>
                </a:solidFill>
                <a:latin typeface="Nunito"/>
                <a:ea typeface="Nunito"/>
                <a:cs typeface="Nunito"/>
                <a:sym typeface="Nunito"/>
                <a:hlinkClick r:id="rId3">
                  <a:extLst>
                    <a:ext uri="{A12FA001-AC4F-418D-AE19-62706E023703}">
                      <ahyp:hlinkClr val="tx"/>
                    </a:ext>
                  </a:extLst>
                </a:hlinkClick>
              </a:rPr>
              <a:t>Pexels</a:t>
            </a:r>
            <a:endParaRPr sz="800" u="sng">
              <a:solidFill>
                <a:srgbClr val="FFFFFF"/>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635000" y="635000"/>
            <a:ext cx="44451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eague Spartan"/>
                <a:ea typeface="League Spartan"/>
                <a:cs typeface="League Spartan"/>
                <a:sym typeface="League Spartan"/>
              </a:rPr>
              <a:t>Deep Neural Network for Training</a:t>
            </a:r>
            <a:endParaRPr sz="2400">
              <a:solidFill>
                <a:srgbClr val="000000"/>
              </a:solidFill>
              <a:latin typeface="League Spartan"/>
              <a:ea typeface="League Spartan"/>
              <a:cs typeface="League Spartan"/>
              <a:sym typeface="League Spartan"/>
            </a:endParaRPr>
          </a:p>
        </p:txBody>
      </p:sp>
      <p:sp>
        <p:nvSpPr>
          <p:cNvPr id="90" name="Google Shape;90;p18"/>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91" name="Google Shape;91;p18"/>
          <p:cNvSpPr txBox="1"/>
          <p:nvPr/>
        </p:nvSpPr>
        <p:spPr>
          <a:xfrm>
            <a:off x="635000" y="1634300"/>
            <a:ext cx="7919100" cy="3016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Inter"/>
              <a:buChar char="●"/>
            </a:pPr>
            <a:r>
              <a:rPr lang="en">
                <a:latin typeface="Inter"/>
                <a:ea typeface="Inter"/>
                <a:cs typeface="Inter"/>
                <a:sym typeface="Inter"/>
              </a:rPr>
              <a:t>We are training a Deep Neural Network model using pytorch deep learning framework for our project.</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It consists of 11 input layers with 256 neurons which are hidden, and </a:t>
            </a:r>
            <a:r>
              <a:rPr lang="en">
                <a:latin typeface="Inter"/>
                <a:ea typeface="Inter"/>
                <a:cs typeface="Inter"/>
                <a:sym typeface="Inter"/>
              </a:rPr>
              <a:t>output</a:t>
            </a:r>
            <a:r>
              <a:rPr lang="en">
                <a:latin typeface="Inter"/>
                <a:ea typeface="Inter"/>
                <a:cs typeface="Inter"/>
                <a:sym typeface="Inter"/>
              </a:rPr>
              <a:t> size is 3 layers.</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The network receives as input the state, and returns as output three values related to the three actions: move left, move right, move straight( which can be up and down).</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We are using RELU activation function for the last layer of the neural network.</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Once the network is trained, we are saving the model in the same directory as the python file.</a:t>
            </a:r>
            <a:endParaRPr>
              <a:latin typeface="Inter"/>
              <a:ea typeface="Inter"/>
              <a:cs typeface="Inter"/>
              <a:sym typeface="Inter"/>
            </a:endParaRPr>
          </a:p>
          <a:p>
            <a:pPr indent="0" lvl="0" marL="457200" rtl="0" algn="l">
              <a:spcBef>
                <a:spcPts val="0"/>
              </a:spcBef>
              <a:spcAft>
                <a:spcPts val="0"/>
              </a:spcAft>
              <a:buNone/>
            </a:pPr>
            <a:r>
              <a:t/>
            </a:r>
            <a:endParaRPr>
              <a:latin typeface="Inter"/>
              <a:ea typeface="Inter"/>
              <a:cs typeface="Inter"/>
              <a:sym typeface="Inter"/>
            </a:endParaRPr>
          </a:p>
        </p:txBody>
      </p:sp>
      <p:sp>
        <p:nvSpPr>
          <p:cNvPr id="92" name="Google Shape;92;p18"/>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Nunito"/>
                <a:ea typeface="Nunito"/>
                <a:cs typeface="Nunito"/>
                <a:sym typeface="Nunito"/>
              </a:rPr>
              <a:t>Photo by </a:t>
            </a:r>
            <a:r>
              <a:rPr lang="en" sz="800" u="sng">
                <a:solidFill>
                  <a:srgbClr val="FFFFFF"/>
                </a:solidFill>
                <a:latin typeface="Nunito"/>
                <a:ea typeface="Nunito"/>
                <a:cs typeface="Nunito"/>
                <a:sym typeface="Nunito"/>
                <a:hlinkClick r:id="rId3">
                  <a:extLst>
                    <a:ext uri="{A12FA001-AC4F-418D-AE19-62706E023703}">
                      <ahyp:hlinkClr val="tx"/>
                    </a:ext>
                  </a:extLst>
                </a:hlinkClick>
              </a:rPr>
              <a:t>Pexels</a:t>
            </a:r>
            <a:endParaRPr sz="800" u="sng">
              <a:solidFill>
                <a:srgbClr val="FFFFFF"/>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 name="Shape 96"/>
        <p:cNvGrpSpPr/>
        <p:nvPr/>
      </p:nvGrpSpPr>
      <p:grpSpPr>
        <a:xfrm>
          <a:off x="0" y="0"/>
          <a:ext cx="0" cy="0"/>
          <a:chOff x="0" y="0"/>
          <a:chExt cx="0" cy="0"/>
        </a:xfrm>
      </p:grpSpPr>
      <p:sp>
        <p:nvSpPr>
          <p:cNvPr id="97" name="Google Shape;97;p19"/>
          <p:cNvSpPr txBox="1"/>
          <p:nvPr>
            <p:ph type="title"/>
          </p:nvPr>
        </p:nvSpPr>
        <p:spPr>
          <a:xfrm>
            <a:off x="2004775" y="230925"/>
            <a:ext cx="4445100" cy="59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eague Spartan"/>
                <a:ea typeface="League Spartan"/>
                <a:cs typeface="League Spartan"/>
                <a:sym typeface="League Spartan"/>
              </a:rPr>
              <a:t>Q-Learning Algorithm</a:t>
            </a:r>
            <a:endParaRPr sz="2400">
              <a:solidFill>
                <a:srgbClr val="000000"/>
              </a:solidFill>
              <a:latin typeface="League Spartan"/>
              <a:ea typeface="League Spartan"/>
              <a:cs typeface="League Spartan"/>
              <a:sym typeface="League Spartan"/>
            </a:endParaRPr>
          </a:p>
        </p:txBody>
      </p:sp>
      <p:sp>
        <p:nvSpPr>
          <p:cNvPr id="98" name="Google Shape;98;p19"/>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99" name="Google Shape;99;p19"/>
          <p:cNvSpPr txBox="1"/>
          <p:nvPr/>
        </p:nvSpPr>
        <p:spPr>
          <a:xfrm>
            <a:off x="600750" y="794475"/>
            <a:ext cx="8186400" cy="3403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Inter"/>
              <a:buChar char="●"/>
            </a:pPr>
            <a:r>
              <a:rPr lang="en">
                <a:latin typeface="Inter"/>
                <a:ea typeface="Inter"/>
                <a:cs typeface="Inter"/>
                <a:sym typeface="Inter"/>
              </a:rPr>
              <a:t>We are using Q-learning, which is a popular reinforcement learning algorithm used for environments with discrete state and action spaces.</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The algorithm uses the Q-value function, which estimates the expected cumulative reward for taking an action in a given state and following the optimal policy thereafter. </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The Q-value function is updated iteratively based on the observed rewards and transitions.</a:t>
            </a:r>
            <a:endParaRPr>
              <a:latin typeface="Inter"/>
              <a:ea typeface="Inter"/>
              <a:cs typeface="Inter"/>
              <a:sym typeface="Inter"/>
            </a:endParaRPr>
          </a:p>
          <a:p>
            <a:pPr indent="0" lvl="0" marL="0" rtl="0" algn="l">
              <a:spcBef>
                <a:spcPts val="0"/>
              </a:spcBef>
              <a:spcAft>
                <a:spcPts val="0"/>
              </a:spcAft>
              <a:buNone/>
            </a:pPr>
            <a:r>
              <a:rPr b="1" lang="en">
                <a:latin typeface="Inter"/>
                <a:ea typeface="Inter"/>
                <a:cs typeface="Inter"/>
                <a:sym typeface="Inter"/>
              </a:rPr>
              <a:t>Steps:</a:t>
            </a:r>
            <a:endParaRPr b="1">
              <a:latin typeface="Inter"/>
              <a:ea typeface="Inter"/>
              <a:cs typeface="Inter"/>
              <a:sym typeface="Inter"/>
            </a:endParaRPr>
          </a:p>
          <a:p>
            <a:pPr indent="-317500" lvl="0" marL="457200" rtl="0" algn="l">
              <a:spcBef>
                <a:spcPts val="0"/>
              </a:spcBef>
              <a:spcAft>
                <a:spcPts val="0"/>
              </a:spcAft>
              <a:buSzPts val="1400"/>
              <a:buFont typeface="Inter"/>
              <a:buAutoNum type="arabicPeriod"/>
            </a:pPr>
            <a:r>
              <a:rPr lang="en">
                <a:latin typeface="Inter"/>
                <a:ea typeface="Inter"/>
                <a:cs typeface="Inter"/>
                <a:sym typeface="Inter"/>
              </a:rPr>
              <a:t>Initialize the Q-value function randomly for all state-action pairs. </a:t>
            </a:r>
            <a:endParaRPr>
              <a:latin typeface="Inter"/>
              <a:ea typeface="Inter"/>
              <a:cs typeface="Inter"/>
              <a:sym typeface="Inter"/>
            </a:endParaRPr>
          </a:p>
          <a:p>
            <a:pPr indent="-317500" lvl="0" marL="457200" rtl="0" algn="l">
              <a:spcBef>
                <a:spcPts val="0"/>
              </a:spcBef>
              <a:spcAft>
                <a:spcPts val="0"/>
              </a:spcAft>
              <a:buSzPts val="1400"/>
              <a:buFont typeface="Inter"/>
              <a:buAutoNum type="arabicPeriod"/>
            </a:pPr>
            <a:r>
              <a:rPr lang="en">
                <a:latin typeface="Inter"/>
                <a:ea typeface="Inter"/>
                <a:cs typeface="Inter"/>
                <a:sym typeface="Inter"/>
              </a:rPr>
              <a:t>Repeat until convergence or a maximum number of episodes: </a:t>
            </a:r>
            <a:endParaRPr>
              <a:latin typeface="Inter"/>
              <a:ea typeface="Inter"/>
              <a:cs typeface="Inter"/>
              <a:sym typeface="Inter"/>
            </a:endParaRPr>
          </a:p>
          <a:p>
            <a:pPr indent="-317500" lvl="1" marL="914400" rtl="0" algn="l">
              <a:spcBef>
                <a:spcPts val="0"/>
              </a:spcBef>
              <a:spcAft>
                <a:spcPts val="0"/>
              </a:spcAft>
              <a:buSzPts val="1400"/>
              <a:buFont typeface="Inter"/>
              <a:buAutoNum type="alphaLcPeriod"/>
            </a:pPr>
            <a:r>
              <a:rPr lang="en">
                <a:latin typeface="Inter"/>
                <a:ea typeface="Inter"/>
                <a:cs typeface="Inter"/>
                <a:sym typeface="Inter"/>
              </a:rPr>
              <a:t>Observe the current states. </a:t>
            </a:r>
            <a:endParaRPr>
              <a:latin typeface="Inter"/>
              <a:ea typeface="Inter"/>
              <a:cs typeface="Inter"/>
              <a:sym typeface="Inter"/>
            </a:endParaRPr>
          </a:p>
          <a:p>
            <a:pPr indent="-317500" lvl="1" marL="914400" rtl="0" algn="l">
              <a:spcBef>
                <a:spcPts val="0"/>
              </a:spcBef>
              <a:spcAft>
                <a:spcPts val="0"/>
              </a:spcAft>
              <a:buSzPts val="1400"/>
              <a:buFont typeface="Inter"/>
              <a:buAutoNum type="alphaLcPeriod"/>
            </a:pPr>
            <a:r>
              <a:rPr lang="en">
                <a:latin typeface="Inter"/>
                <a:ea typeface="Inter"/>
                <a:cs typeface="Inter"/>
                <a:sym typeface="Inter"/>
              </a:rPr>
              <a:t>Select an action a based on an epsilon-greedy policy. </a:t>
            </a:r>
            <a:endParaRPr>
              <a:latin typeface="Inter"/>
              <a:ea typeface="Inter"/>
              <a:cs typeface="Inter"/>
              <a:sym typeface="Inter"/>
            </a:endParaRPr>
          </a:p>
          <a:p>
            <a:pPr indent="-317500" lvl="1" marL="914400" rtl="0" algn="l">
              <a:spcBef>
                <a:spcPts val="0"/>
              </a:spcBef>
              <a:spcAft>
                <a:spcPts val="0"/>
              </a:spcAft>
              <a:buSzPts val="1400"/>
              <a:buFont typeface="Inter"/>
              <a:buAutoNum type="alphaLcPeriod"/>
            </a:pPr>
            <a:r>
              <a:rPr lang="en">
                <a:latin typeface="Inter"/>
                <a:ea typeface="Inter"/>
                <a:cs typeface="Inter"/>
                <a:sym typeface="Inter"/>
              </a:rPr>
              <a:t>Take the action a and observe the reward r and the next state s'. </a:t>
            </a:r>
            <a:endParaRPr>
              <a:latin typeface="Inter"/>
              <a:ea typeface="Inter"/>
              <a:cs typeface="Inter"/>
              <a:sym typeface="Inter"/>
            </a:endParaRPr>
          </a:p>
          <a:p>
            <a:pPr indent="-317500" lvl="1" marL="914400" rtl="0" algn="l">
              <a:spcBef>
                <a:spcPts val="0"/>
              </a:spcBef>
              <a:spcAft>
                <a:spcPts val="0"/>
              </a:spcAft>
              <a:buSzPts val="1400"/>
              <a:buFont typeface="Inter"/>
              <a:buAutoNum type="alphaLcPeriod"/>
            </a:pPr>
            <a:r>
              <a:rPr lang="en">
                <a:latin typeface="Inter"/>
                <a:ea typeface="Inter"/>
                <a:cs typeface="Inter"/>
                <a:sym typeface="Inter"/>
              </a:rPr>
              <a:t>Update the Q-value function.</a:t>
            </a:r>
            <a:endParaRPr>
              <a:latin typeface="Inter"/>
              <a:ea typeface="Inter"/>
              <a:cs typeface="Inter"/>
              <a:sym typeface="Inter"/>
            </a:endParaRPr>
          </a:p>
          <a:p>
            <a:pPr indent="-317500" lvl="1" marL="914400" rtl="0" algn="l">
              <a:spcBef>
                <a:spcPts val="0"/>
              </a:spcBef>
              <a:spcAft>
                <a:spcPts val="0"/>
              </a:spcAft>
              <a:buSzPts val="1400"/>
              <a:buFont typeface="Inter"/>
              <a:buAutoNum type="alphaLcPeriod"/>
            </a:pPr>
            <a:r>
              <a:rPr lang="en">
                <a:latin typeface="Inter"/>
                <a:ea typeface="Inter"/>
                <a:cs typeface="Inter"/>
                <a:sym typeface="Inter"/>
              </a:rPr>
              <a:t>Set the current state to next state s’.</a:t>
            </a:r>
            <a:endParaRPr>
              <a:latin typeface="Inter"/>
              <a:ea typeface="Inter"/>
              <a:cs typeface="Inter"/>
              <a:sym typeface="Inter"/>
            </a:endParaRPr>
          </a:p>
          <a:p>
            <a:pPr indent="-317500" lvl="0" marL="457200" rtl="0" algn="l">
              <a:spcBef>
                <a:spcPts val="0"/>
              </a:spcBef>
              <a:spcAft>
                <a:spcPts val="0"/>
              </a:spcAft>
              <a:buSzPts val="1400"/>
              <a:buFont typeface="Inter"/>
              <a:buAutoNum type="arabicPeriod"/>
            </a:pPr>
            <a:r>
              <a:rPr lang="en">
                <a:latin typeface="Inter"/>
                <a:ea typeface="Inter"/>
                <a:cs typeface="Inter"/>
                <a:sym typeface="Inter"/>
              </a:rPr>
              <a:t>Return the </a:t>
            </a:r>
            <a:r>
              <a:rPr lang="en">
                <a:latin typeface="Inter"/>
                <a:ea typeface="Inter"/>
                <a:cs typeface="Inter"/>
                <a:sym typeface="Inter"/>
              </a:rPr>
              <a:t>learned Q-value function.</a:t>
            </a:r>
            <a:endParaRPr>
              <a:latin typeface="Inter"/>
              <a:ea typeface="Inter"/>
              <a:cs typeface="Inter"/>
              <a:sym typeface="Inter"/>
            </a:endParaRPr>
          </a:p>
          <a:p>
            <a:pPr indent="0" lvl="0" marL="457200" rtl="0" algn="l">
              <a:spcBef>
                <a:spcPts val="0"/>
              </a:spcBef>
              <a:spcAft>
                <a:spcPts val="0"/>
              </a:spcAft>
              <a:buNone/>
            </a:pPr>
            <a:r>
              <a:t/>
            </a:r>
            <a:endParaRPr>
              <a:latin typeface="Inter"/>
              <a:ea typeface="Inter"/>
              <a:cs typeface="Inter"/>
              <a:sym typeface="Inter"/>
            </a:endParaRPr>
          </a:p>
        </p:txBody>
      </p:sp>
      <p:sp>
        <p:nvSpPr>
          <p:cNvPr id="100" name="Google Shape;100;p19"/>
          <p:cNvSpPr txBox="1"/>
          <p:nvPr/>
        </p:nvSpPr>
        <p:spPr>
          <a:xfrm>
            <a:off x="7239000" y="4826000"/>
            <a:ext cx="2286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Nunito"/>
                <a:ea typeface="Nunito"/>
                <a:cs typeface="Nunito"/>
                <a:sym typeface="Nunito"/>
              </a:rPr>
              <a:t>Photo by </a:t>
            </a:r>
            <a:r>
              <a:rPr lang="en" sz="800" u="sng">
                <a:solidFill>
                  <a:srgbClr val="FFFFFF"/>
                </a:solidFill>
                <a:latin typeface="Nunito"/>
                <a:ea typeface="Nunito"/>
                <a:cs typeface="Nunito"/>
                <a:sym typeface="Nunito"/>
                <a:hlinkClick r:id="rId3">
                  <a:extLst>
                    <a:ext uri="{A12FA001-AC4F-418D-AE19-62706E023703}">
                      <ahyp:hlinkClr val="tx"/>
                    </a:ext>
                  </a:extLst>
                </a:hlinkClick>
              </a:rPr>
              <a:t>Harpreet Singh Grewal</a:t>
            </a:r>
            <a:r>
              <a:rPr lang="en" sz="800">
                <a:solidFill>
                  <a:srgbClr val="FFFFFF"/>
                </a:solidFill>
                <a:latin typeface="Nunito"/>
                <a:ea typeface="Nunito"/>
                <a:cs typeface="Nunito"/>
                <a:sym typeface="Nunito"/>
              </a:rPr>
              <a:t> on </a:t>
            </a:r>
            <a:r>
              <a:rPr lang="en" sz="800" u="sng">
                <a:solidFill>
                  <a:srgbClr val="FFFFFF"/>
                </a:solidFill>
                <a:latin typeface="Nunito"/>
                <a:ea typeface="Nunito"/>
                <a:cs typeface="Nunito"/>
                <a:sym typeface="Nunito"/>
                <a:hlinkClick r:id="rId4">
                  <a:extLst>
                    <a:ext uri="{A12FA001-AC4F-418D-AE19-62706E023703}">
                      <ahyp:hlinkClr val="tx"/>
                    </a:ext>
                  </a:extLst>
                </a:hlinkClick>
              </a:rPr>
              <a:t>Unsplash</a:t>
            </a:r>
            <a:endParaRPr sz="800" u="sng">
              <a:solidFill>
                <a:srgbClr val="FFFFFF"/>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635000" y="292575"/>
            <a:ext cx="7700100" cy="5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00"/>
                </a:solidFill>
                <a:latin typeface="League Spartan"/>
                <a:ea typeface="League Spartan"/>
                <a:cs typeface="League Spartan"/>
                <a:sym typeface="League Spartan"/>
              </a:rPr>
              <a:t>Implementing the AI and Neural Network</a:t>
            </a:r>
            <a:endParaRPr sz="2400">
              <a:solidFill>
                <a:srgbClr val="000000"/>
              </a:solidFill>
              <a:latin typeface="League Spartan"/>
              <a:ea typeface="League Spartan"/>
              <a:cs typeface="League Spartan"/>
              <a:sym typeface="League Spartan"/>
            </a:endParaRPr>
          </a:p>
        </p:txBody>
      </p:sp>
      <p:sp>
        <p:nvSpPr>
          <p:cNvPr id="106" name="Google Shape;106;p20"/>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07" name="Google Shape;107;p20"/>
          <p:cNvSpPr txBox="1"/>
          <p:nvPr/>
        </p:nvSpPr>
        <p:spPr>
          <a:xfrm>
            <a:off x="523350" y="977725"/>
            <a:ext cx="8097300" cy="1748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Inter"/>
              <a:buAutoNum type="arabicPeriod"/>
            </a:pPr>
            <a:r>
              <a:rPr lang="en" sz="1200">
                <a:latin typeface="Inter"/>
                <a:ea typeface="Inter"/>
                <a:cs typeface="Inter"/>
                <a:sym typeface="Inter"/>
              </a:rPr>
              <a:t>We used pygame </a:t>
            </a:r>
            <a:r>
              <a:rPr lang="en" sz="1200">
                <a:latin typeface="Inter"/>
                <a:ea typeface="Inter"/>
                <a:cs typeface="Inter"/>
                <a:sym typeface="Inter"/>
              </a:rPr>
              <a:t>module, which is </a:t>
            </a:r>
            <a:r>
              <a:rPr lang="en" sz="1200">
                <a:solidFill>
                  <a:schemeClr val="dk1"/>
                </a:solidFill>
                <a:highlight>
                  <a:schemeClr val="lt1"/>
                </a:highlight>
                <a:latin typeface="Inter"/>
                <a:ea typeface="Inter"/>
                <a:cs typeface="Inter"/>
                <a:sym typeface="Inter"/>
              </a:rPr>
              <a:t>a cross-platform set of Python modules designed for writing video games, which was used for rendering graphics, handling sound, and managing user interface elements such as windows, buttons, and input devices.</a:t>
            </a:r>
            <a:endParaRPr sz="1200">
              <a:solidFill>
                <a:schemeClr val="dk1"/>
              </a:solidFill>
              <a:highlight>
                <a:schemeClr val="lt1"/>
              </a:highlight>
              <a:latin typeface="Inter"/>
              <a:ea typeface="Inter"/>
              <a:cs typeface="Inter"/>
              <a:sym typeface="Inter"/>
            </a:endParaRPr>
          </a:p>
          <a:p>
            <a:pPr indent="-304800" lvl="0" marL="457200" rtl="0" algn="l">
              <a:spcBef>
                <a:spcPts val="0"/>
              </a:spcBef>
              <a:spcAft>
                <a:spcPts val="0"/>
              </a:spcAft>
              <a:buClr>
                <a:schemeClr val="dk1"/>
              </a:buClr>
              <a:buSzPts val="1200"/>
              <a:buFont typeface="Inter"/>
              <a:buAutoNum type="arabicPeriod"/>
            </a:pPr>
            <a:r>
              <a:rPr lang="en" sz="1200">
                <a:solidFill>
                  <a:schemeClr val="dk1"/>
                </a:solidFill>
                <a:highlight>
                  <a:schemeClr val="lt1"/>
                </a:highlight>
                <a:latin typeface="Inter"/>
                <a:ea typeface="Inter"/>
                <a:cs typeface="Inter"/>
                <a:sym typeface="Inter"/>
              </a:rPr>
              <a:t>Project consists of 4 files to run the game, </a:t>
            </a:r>
            <a:endParaRPr sz="1200">
              <a:solidFill>
                <a:schemeClr val="dk1"/>
              </a:solidFill>
              <a:highlight>
                <a:schemeClr val="lt1"/>
              </a:highlight>
              <a:latin typeface="Inter"/>
              <a:ea typeface="Inter"/>
              <a:cs typeface="Inter"/>
              <a:sym typeface="Inter"/>
            </a:endParaRPr>
          </a:p>
          <a:p>
            <a:pPr indent="-304800" lvl="1" marL="914400" rtl="0" algn="l">
              <a:spcBef>
                <a:spcPts val="0"/>
              </a:spcBef>
              <a:spcAft>
                <a:spcPts val="0"/>
              </a:spcAft>
              <a:buClr>
                <a:schemeClr val="dk1"/>
              </a:buClr>
              <a:buSzPts val="1200"/>
              <a:buFont typeface="Inter"/>
              <a:buAutoNum type="alphaLcPeriod"/>
            </a:pPr>
            <a:r>
              <a:rPr lang="en" sz="1200">
                <a:solidFill>
                  <a:schemeClr val="dk1"/>
                </a:solidFill>
                <a:highlight>
                  <a:schemeClr val="lt1"/>
                </a:highlight>
                <a:latin typeface="Inter"/>
                <a:ea typeface="Inter"/>
                <a:cs typeface="Inter"/>
                <a:sym typeface="Inter"/>
              </a:rPr>
              <a:t>in which </a:t>
            </a:r>
            <a:r>
              <a:rPr b="1" lang="en" sz="1200">
                <a:solidFill>
                  <a:schemeClr val="dk1"/>
                </a:solidFill>
                <a:highlight>
                  <a:schemeClr val="lt1"/>
                </a:highlight>
                <a:latin typeface="Inter"/>
                <a:ea typeface="Inter"/>
                <a:cs typeface="Inter"/>
                <a:sym typeface="Inter"/>
              </a:rPr>
              <a:t>game.py </a:t>
            </a:r>
            <a:r>
              <a:rPr lang="en" sz="1200">
                <a:solidFill>
                  <a:schemeClr val="dk1"/>
                </a:solidFill>
                <a:highlight>
                  <a:schemeClr val="lt1"/>
                </a:highlight>
                <a:latin typeface="Inter"/>
                <a:ea typeface="Inter"/>
                <a:cs typeface="Inter"/>
                <a:sym typeface="Inter"/>
              </a:rPr>
              <a:t>is an important file consists of the game environment. </a:t>
            </a:r>
            <a:endParaRPr sz="1200">
              <a:solidFill>
                <a:schemeClr val="dk1"/>
              </a:solidFill>
              <a:highlight>
                <a:schemeClr val="lt1"/>
              </a:highlight>
              <a:latin typeface="Inter"/>
              <a:ea typeface="Inter"/>
              <a:cs typeface="Inter"/>
              <a:sym typeface="Inter"/>
            </a:endParaRPr>
          </a:p>
          <a:p>
            <a:pPr indent="-304800" lvl="1" marL="914400" rtl="0" algn="l">
              <a:spcBef>
                <a:spcPts val="0"/>
              </a:spcBef>
              <a:spcAft>
                <a:spcPts val="0"/>
              </a:spcAft>
              <a:buClr>
                <a:schemeClr val="dk1"/>
              </a:buClr>
              <a:buSzPts val="1200"/>
              <a:buFont typeface="Inter"/>
              <a:buAutoNum type="alphaLcPeriod"/>
            </a:pPr>
            <a:r>
              <a:rPr b="1" lang="en" sz="1200">
                <a:solidFill>
                  <a:schemeClr val="dk1"/>
                </a:solidFill>
                <a:highlight>
                  <a:schemeClr val="lt1"/>
                </a:highlight>
                <a:latin typeface="Inter"/>
                <a:ea typeface="Inter"/>
                <a:cs typeface="Inter"/>
                <a:sym typeface="Inter"/>
              </a:rPr>
              <a:t>model.py </a:t>
            </a:r>
            <a:r>
              <a:rPr lang="en" sz="1200">
                <a:solidFill>
                  <a:schemeClr val="dk1"/>
                </a:solidFill>
                <a:highlight>
                  <a:schemeClr val="lt1"/>
                </a:highlight>
                <a:latin typeface="Inter"/>
                <a:ea typeface="Inter"/>
                <a:cs typeface="Inter"/>
                <a:sym typeface="Inter"/>
              </a:rPr>
              <a:t>consists of Deep Learning code of q-trainer and Linear neural network.</a:t>
            </a:r>
            <a:endParaRPr sz="1200">
              <a:solidFill>
                <a:schemeClr val="dk1"/>
              </a:solidFill>
              <a:highlight>
                <a:schemeClr val="lt1"/>
              </a:highlight>
              <a:latin typeface="Inter"/>
              <a:ea typeface="Inter"/>
              <a:cs typeface="Inter"/>
              <a:sym typeface="Inter"/>
            </a:endParaRPr>
          </a:p>
          <a:p>
            <a:pPr indent="-304800" lvl="1" marL="914400" rtl="0" algn="l">
              <a:spcBef>
                <a:spcPts val="0"/>
              </a:spcBef>
              <a:spcAft>
                <a:spcPts val="0"/>
              </a:spcAft>
              <a:buClr>
                <a:schemeClr val="dk1"/>
              </a:buClr>
              <a:buSzPts val="1200"/>
              <a:buFont typeface="Inter"/>
              <a:buAutoNum type="alphaLcPeriod"/>
            </a:pPr>
            <a:r>
              <a:rPr b="1" lang="en" sz="1200">
                <a:solidFill>
                  <a:schemeClr val="dk1"/>
                </a:solidFill>
                <a:highlight>
                  <a:schemeClr val="lt1"/>
                </a:highlight>
                <a:latin typeface="Inter"/>
                <a:ea typeface="Inter"/>
                <a:cs typeface="Inter"/>
                <a:sym typeface="Inter"/>
              </a:rPr>
              <a:t>agent.py </a:t>
            </a:r>
            <a:r>
              <a:rPr lang="en" sz="1200">
                <a:solidFill>
                  <a:schemeClr val="dk1"/>
                </a:solidFill>
                <a:highlight>
                  <a:schemeClr val="lt1"/>
                </a:highlight>
                <a:latin typeface="Inter"/>
                <a:ea typeface="Inter"/>
                <a:cs typeface="Inter"/>
                <a:sym typeface="Inter"/>
              </a:rPr>
              <a:t>which integrates both files to run the game. </a:t>
            </a:r>
            <a:endParaRPr sz="1200">
              <a:solidFill>
                <a:schemeClr val="dk1"/>
              </a:solidFill>
              <a:highlight>
                <a:schemeClr val="lt1"/>
              </a:highlight>
              <a:latin typeface="Inter"/>
              <a:ea typeface="Inter"/>
              <a:cs typeface="Inter"/>
              <a:sym typeface="Inter"/>
            </a:endParaRPr>
          </a:p>
          <a:p>
            <a:pPr indent="-304800" lvl="1" marL="914400" rtl="0" algn="l">
              <a:spcBef>
                <a:spcPts val="0"/>
              </a:spcBef>
              <a:spcAft>
                <a:spcPts val="0"/>
              </a:spcAft>
              <a:buClr>
                <a:schemeClr val="dk1"/>
              </a:buClr>
              <a:buSzPts val="1200"/>
              <a:buFont typeface="Inter"/>
              <a:buAutoNum type="alphaLcPeriod"/>
            </a:pPr>
            <a:r>
              <a:rPr b="1" lang="en" sz="1200">
                <a:solidFill>
                  <a:schemeClr val="dk1"/>
                </a:solidFill>
                <a:highlight>
                  <a:schemeClr val="lt1"/>
                </a:highlight>
                <a:latin typeface="Inter"/>
                <a:ea typeface="Inter"/>
                <a:cs typeface="Inter"/>
                <a:sym typeface="Inter"/>
              </a:rPr>
              <a:t>helper.py </a:t>
            </a:r>
            <a:r>
              <a:rPr lang="en" sz="1200">
                <a:solidFill>
                  <a:schemeClr val="dk1"/>
                </a:solidFill>
                <a:highlight>
                  <a:schemeClr val="lt1"/>
                </a:highlight>
                <a:latin typeface="Inter"/>
                <a:ea typeface="Inter"/>
                <a:cs typeface="Inter"/>
                <a:sym typeface="Inter"/>
              </a:rPr>
              <a:t> which plots the results of training of the neural network using matplotlib.</a:t>
            </a:r>
            <a:endParaRPr sz="1200">
              <a:solidFill>
                <a:schemeClr val="dk1"/>
              </a:solidFill>
              <a:highlight>
                <a:schemeClr val="lt1"/>
              </a:highlight>
              <a:latin typeface="Inter"/>
              <a:ea typeface="Inter"/>
              <a:cs typeface="Inter"/>
              <a:sym typeface="Inter"/>
            </a:endParaRPr>
          </a:p>
          <a:p>
            <a:pPr indent="0" lvl="0" marL="457200" rtl="0" algn="l">
              <a:spcBef>
                <a:spcPts val="0"/>
              </a:spcBef>
              <a:spcAft>
                <a:spcPts val="0"/>
              </a:spcAft>
              <a:buNone/>
            </a:pPr>
            <a:r>
              <a:t/>
            </a:r>
            <a:endParaRPr sz="1200">
              <a:solidFill>
                <a:schemeClr val="dk1"/>
              </a:solidFill>
              <a:highlight>
                <a:schemeClr val="lt1"/>
              </a:highlight>
              <a:latin typeface="Inter"/>
              <a:ea typeface="Inter"/>
              <a:cs typeface="Inter"/>
              <a:sym typeface="Inter"/>
            </a:endParaRPr>
          </a:p>
        </p:txBody>
      </p:sp>
      <p:sp>
        <p:nvSpPr>
          <p:cNvPr id="108" name="Google Shape;108;p20"/>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Nunito"/>
                <a:ea typeface="Nunito"/>
                <a:cs typeface="Nunito"/>
                <a:sym typeface="Nunito"/>
              </a:rPr>
              <a:t>Photo by </a:t>
            </a:r>
            <a:r>
              <a:rPr lang="en" sz="800" u="sng">
                <a:solidFill>
                  <a:srgbClr val="FFFFFF"/>
                </a:solidFill>
                <a:latin typeface="Nunito"/>
                <a:ea typeface="Nunito"/>
                <a:cs typeface="Nunito"/>
                <a:sym typeface="Nunito"/>
                <a:hlinkClick r:id="rId3">
                  <a:extLst>
                    <a:ext uri="{A12FA001-AC4F-418D-AE19-62706E023703}">
                      <ahyp:hlinkClr val="tx"/>
                    </a:ext>
                  </a:extLst>
                </a:hlinkClick>
              </a:rPr>
              <a:t>Pexels</a:t>
            </a:r>
            <a:endParaRPr sz="800" u="sng">
              <a:solidFill>
                <a:srgbClr val="FFFFFF"/>
              </a:solidFill>
              <a:latin typeface="Nunito"/>
              <a:ea typeface="Nunito"/>
              <a:cs typeface="Nunito"/>
              <a:sym typeface="Nunito"/>
            </a:endParaRPr>
          </a:p>
        </p:txBody>
      </p:sp>
      <p:pic>
        <p:nvPicPr>
          <p:cNvPr id="109" name="Google Shape;109;p20"/>
          <p:cNvPicPr preferRelativeResize="0"/>
          <p:nvPr/>
        </p:nvPicPr>
        <p:blipFill>
          <a:blip r:embed="rId4">
            <a:alphaModFix/>
          </a:blip>
          <a:stretch>
            <a:fillRect/>
          </a:stretch>
        </p:blipFill>
        <p:spPr>
          <a:xfrm>
            <a:off x="734575" y="2653950"/>
            <a:ext cx="2670838" cy="2112875"/>
          </a:xfrm>
          <a:prstGeom prst="rect">
            <a:avLst/>
          </a:prstGeom>
          <a:noFill/>
          <a:ln>
            <a:noFill/>
          </a:ln>
        </p:spPr>
      </p:pic>
      <p:pic>
        <p:nvPicPr>
          <p:cNvPr id="110" name="Google Shape;110;p20"/>
          <p:cNvPicPr preferRelativeResize="0"/>
          <p:nvPr/>
        </p:nvPicPr>
        <p:blipFill>
          <a:blip r:embed="rId5">
            <a:alphaModFix/>
          </a:blip>
          <a:stretch>
            <a:fillRect/>
          </a:stretch>
        </p:blipFill>
        <p:spPr>
          <a:xfrm>
            <a:off x="5331663" y="2653950"/>
            <a:ext cx="2610022" cy="2112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21"/>
          <p:cNvSpPr txBox="1"/>
          <p:nvPr>
            <p:ph type="title"/>
          </p:nvPr>
        </p:nvSpPr>
        <p:spPr>
          <a:xfrm>
            <a:off x="1162350" y="463775"/>
            <a:ext cx="6528900" cy="7074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en" sz="2400">
                <a:solidFill>
                  <a:srgbClr val="000000"/>
                </a:solidFill>
                <a:latin typeface="League Spartan"/>
                <a:ea typeface="League Spartan"/>
                <a:cs typeface="League Spartan"/>
                <a:sym typeface="League Spartan"/>
              </a:rPr>
              <a:t>Game using AI</a:t>
            </a:r>
            <a:endParaRPr sz="2400">
              <a:solidFill>
                <a:srgbClr val="000000"/>
              </a:solidFill>
              <a:latin typeface="League Spartan"/>
              <a:ea typeface="League Spartan"/>
              <a:cs typeface="League Spartan"/>
              <a:sym typeface="League Spartan"/>
            </a:endParaRPr>
          </a:p>
        </p:txBody>
      </p:sp>
      <p:sp>
        <p:nvSpPr>
          <p:cNvPr id="116" name="Google Shape;116;p21"/>
          <p:cNvSpPr txBox="1"/>
          <p:nvPr/>
        </p:nvSpPr>
        <p:spPr>
          <a:xfrm>
            <a:off x="0" y="0"/>
            <a:ext cx="9144000" cy="88800"/>
          </a:xfrm>
          <a:prstGeom prst="rect">
            <a:avLst/>
          </a:prstGeom>
          <a:solidFill>
            <a:srgbClr val="FCBF0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17" name="Google Shape;117;p21"/>
          <p:cNvSpPr txBox="1"/>
          <p:nvPr/>
        </p:nvSpPr>
        <p:spPr>
          <a:xfrm>
            <a:off x="8064500" y="48260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Nunito"/>
                <a:ea typeface="Nunito"/>
                <a:cs typeface="Nunito"/>
                <a:sym typeface="Nunito"/>
              </a:rPr>
              <a:t>Photo by </a:t>
            </a:r>
            <a:r>
              <a:rPr lang="en" sz="800" u="sng">
                <a:solidFill>
                  <a:srgbClr val="FFFFFF"/>
                </a:solidFill>
                <a:latin typeface="Nunito"/>
                <a:ea typeface="Nunito"/>
                <a:cs typeface="Nunito"/>
                <a:sym typeface="Nunito"/>
                <a:hlinkClick r:id="rId3">
                  <a:extLst>
                    <a:ext uri="{A12FA001-AC4F-418D-AE19-62706E023703}">
                      <ahyp:hlinkClr val="tx"/>
                    </a:ext>
                  </a:extLst>
                </a:hlinkClick>
              </a:rPr>
              <a:t>Pexels</a:t>
            </a:r>
            <a:endParaRPr sz="800" u="sng">
              <a:solidFill>
                <a:srgbClr val="FFFFFF"/>
              </a:solidFill>
              <a:latin typeface="Nunito"/>
              <a:ea typeface="Nunito"/>
              <a:cs typeface="Nunito"/>
              <a:sym typeface="Nunito"/>
            </a:endParaRPr>
          </a:p>
        </p:txBody>
      </p:sp>
      <p:pic>
        <p:nvPicPr>
          <p:cNvPr id="118" name="Google Shape;118;p21" title="project video.mp4">
            <a:hlinkClick r:id="rId4"/>
          </p:cNvPr>
          <p:cNvPicPr preferRelativeResize="0"/>
          <p:nvPr/>
        </p:nvPicPr>
        <p:blipFill>
          <a:blip r:embed="rId5">
            <a:alphaModFix/>
          </a:blip>
          <a:stretch>
            <a:fillRect/>
          </a:stretch>
        </p:blipFill>
        <p:spPr>
          <a:xfrm>
            <a:off x="1408675" y="1158475"/>
            <a:ext cx="6520045" cy="3667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