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7" r:id="rId4"/>
    <p:sldId id="258" r:id="rId5"/>
    <p:sldId id="259" r:id="rId6"/>
    <p:sldId id="262" r:id="rId7"/>
    <p:sldId id="266" r:id="rId8"/>
    <p:sldId id="261" r:id="rId9"/>
    <p:sldId id="260" r:id="rId10"/>
    <p:sldId id="265" r:id="rId11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92">
          <p15:clr>
            <a:srgbClr val="A4A3A4"/>
          </p15:clr>
        </p15:guide>
        <p15:guide id="2" pos="21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821" y="48"/>
      </p:cViewPr>
      <p:guideLst>
        <p:guide orient="horz" pos="2892"/>
        <p:guide pos="21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49B26A-156C-4E18-BC80-4C6FB3839B5A}" type="doc">
      <dgm:prSet loTypeId="urn:microsoft.com/office/officeart/2005/8/layout/vList2" loCatId="list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A4F55FE-61CB-47DD-BCD9-C699131EEC69}">
      <dgm:prSet/>
      <dgm:spPr/>
      <dgm:t>
        <a:bodyPr/>
        <a:lstStyle/>
        <a:p>
          <a:r>
            <a:rPr lang="en-US" dirty="0"/>
            <a:t>1. To develop a model that can correctly predict the rating of game application in an application store that can be achieved in course of time. </a:t>
          </a:r>
        </a:p>
      </dgm:t>
    </dgm:pt>
    <dgm:pt modelId="{726DFFD5-4A3F-4B53-A12E-2267C0A7B7B4}" type="parTrans" cxnId="{6470C20D-C099-4F67-B04B-5A505EA67585}">
      <dgm:prSet/>
      <dgm:spPr/>
      <dgm:t>
        <a:bodyPr/>
        <a:lstStyle/>
        <a:p>
          <a:endParaRPr lang="en-US"/>
        </a:p>
      </dgm:t>
    </dgm:pt>
    <dgm:pt modelId="{FA74D42F-28BB-4077-8F42-ED3D7F7A677D}" type="sibTrans" cxnId="{6470C20D-C099-4F67-B04B-5A505EA67585}">
      <dgm:prSet/>
      <dgm:spPr/>
      <dgm:t>
        <a:bodyPr/>
        <a:lstStyle/>
        <a:p>
          <a:endParaRPr lang="en-US"/>
        </a:p>
      </dgm:t>
    </dgm:pt>
    <dgm:pt modelId="{61BA5961-CB3A-4381-A7D8-DF52D11E31C5}">
      <dgm:prSet/>
      <dgm:spPr/>
      <dgm:t>
        <a:bodyPr/>
        <a:lstStyle/>
        <a:p>
          <a:r>
            <a:rPr lang="en-US" dirty="0"/>
            <a:t>2. To give a historical picture of the data utilizing data exploration methods. </a:t>
          </a:r>
        </a:p>
      </dgm:t>
    </dgm:pt>
    <dgm:pt modelId="{29C312E2-930B-470C-AC8E-D078487CDF10}" type="parTrans" cxnId="{8A9CD2A2-A8C5-454F-B847-BF291D6D629A}">
      <dgm:prSet/>
      <dgm:spPr/>
      <dgm:t>
        <a:bodyPr/>
        <a:lstStyle/>
        <a:p>
          <a:endParaRPr lang="en-US"/>
        </a:p>
      </dgm:t>
    </dgm:pt>
    <dgm:pt modelId="{4E2BC6F6-A823-42B5-B1E7-4F49AA599F45}" type="sibTrans" cxnId="{8A9CD2A2-A8C5-454F-B847-BF291D6D629A}">
      <dgm:prSet/>
      <dgm:spPr/>
      <dgm:t>
        <a:bodyPr/>
        <a:lstStyle/>
        <a:p>
          <a:endParaRPr lang="en-US"/>
        </a:p>
      </dgm:t>
    </dgm:pt>
    <dgm:pt modelId="{BB9D2BD0-4753-4435-8293-FFFC0CF8894A}">
      <dgm:prSet/>
      <dgm:spPr/>
      <dgm:t>
        <a:bodyPr/>
        <a:lstStyle/>
        <a:p>
          <a:r>
            <a:rPr lang="en-US"/>
            <a:t>3. To be able to give the best game genre to be released in a certain area to get a better customer attention.</a:t>
          </a:r>
        </a:p>
      </dgm:t>
    </dgm:pt>
    <dgm:pt modelId="{762A806E-370E-42AB-A9C3-9CD6E17423F1}" type="parTrans" cxnId="{7AED640D-3F63-4564-8398-C5E487C9A2C9}">
      <dgm:prSet/>
      <dgm:spPr/>
      <dgm:t>
        <a:bodyPr/>
        <a:lstStyle/>
        <a:p>
          <a:endParaRPr lang="en-US"/>
        </a:p>
      </dgm:t>
    </dgm:pt>
    <dgm:pt modelId="{EE8CF6AB-791F-44C8-8328-D4B7CC726D83}" type="sibTrans" cxnId="{7AED640D-3F63-4564-8398-C5E487C9A2C9}">
      <dgm:prSet/>
      <dgm:spPr/>
      <dgm:t>
        <a:bodyPr/>
        <a:lstStyle/>
        <a:p>
          <a:endParaRPr lang="en-US"/>
        </a:p>
      </dgm:t>
    </dgm:pt>
    <dgm:pt modelId="{02E024BE-3A0B-4E2C-A294-61A1C3703B30}" type="pres">
      <dgm:prSet presAssocID="{4B49B26A-156C-4E18-BC80-4C6FB3839B5A}" presName="linear" presStyleCnt="0">
        <dgm:presLayoutVars>
          <dgm:animLvl val="lvl"/>
          <dgm:resizeHandles val="exact"/>
        </dgm:presLayoutVars>
      </dgm:prSet>
      <dgm:spPr/>
    </dgm:pt>
    <dgm:pt modelId="{43656688-9574-433E-8E96-88352FA6879D}" type="pres">
      <dgm:prSet presAssocID="{1A4F55FE-61CB-47DD-BCD9-C699131EEC6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759DE50-8AF3-4782-913E-CC5EA8565314}" type="pres">
      <dgm:prSet presAssocID="{FA74D42F-28BB-4077-8F42-ED3D7F7A677D}" presName="spacer" presStyleCnt="0"/>
      <dgm:spPr/>
    </dgm:pt>
    <dgm:pt modelId="{5EB2D6EF-B4C6-48BB-8573-1EEE119DA7FE}" type="pres">
      <dgm:prSet presAssocID="{61BA5961-CB3A-4381-A7D8-DF52D11E31C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239290F-3852-48E0-9360-CF3E5153040E}" type="pres">
      <dgm:prSet presAssocID="{4E2BC6F6-A823-42B5-B1E7-4F49AA599F45}" presName="spacer" presStyleCnt="0"/>
      <dgm:spPr/>
    </dgm:pt>
    <dgm:pt modelId="{3DE6BAEE-B9D4-4980-B8B1-A51767138017}" type="pres">
      <dgm:prSet presAssocID="{BB9D2BD0-4753-4435-8293-FFFC0CF8894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03C9303-2729-4F5C-8F0A-04A2B3E4668E}" type="presOf" srcId="{4B49B26A-156C-4E18-BC80-4C6FB3839B5A}" destId="{02E024BE-3A0B-4E2C-A294-61A1C3703B30}" srcOrd="0" destOrd="0" presId="urn:microsoft.com/office/officeart/2005/8/layout/vList2"/>
    <dgm:cxn modelId="{7AED640D-3F63-4564-8398-C5E487C9A2C9}" srcId="{4B49B26A-156C-4E18-BC80-4C6FB3839B5A}" destId="{BB9D2BD0-4753-4435-8293-FFFC0CF8894A}" srcOrd="2" destOrd="0" parTransId="{762A806E-370E-42AB-A9C3-9CD6E17423F1}" sibTransId="{EE8CF6AB-791F-44C8-8328-D4B7CC726D83}"/>
    <dgm:cxn modelId="{6470C20D-C099-4F67-B04B-5A505EA67585}" srcId="{4B49B26A-156C-4E18-BC80-4C6FB3839B5A}" destId="{1A4F55FE-61CB-47DD-BCD9-C699131EEC69}" srcOrd="0" destOrd="0" parTransId="{726DFFD5-4A3F-4B53-A12E-2267C0A7B7B4}" sibTransId="{FA74D42F-28BB-4077-8F42-ED3D7F7A677D}"/>
    <dgm:cxn modelId="{F182DA37-506D-4C92-9C51-C3EBF5E83539}" type="presOf" srcId="{61BA5961-CB3A-4381-A7D8-DF52D11E31C5}" destId="{5EB2D6EF-B4C6-48BB-8573-1EEE119DA7FE}" srcOrd="0" destOrd="0" presId="urn:microsoft.com/office/officeart/2005/8/layout/vList2"/>
    <dgm:cxn modelId="{5A4D1F6C-0342-484E-B5B4-1C32736CA588}" type="presOf" srcId="{1A4F55FE-61CB-47DD-BCD9-C699131EEC69}" destId="{43656688-9574-433E-8E96-88352FA6879D}" srcOrd="0" destOrd="0" presId="urn:microsoft.com/office/officeart/2005/8/layout/vList2"/>
    <dgm:cxn modelId="{8A9CD2A2-A8C5-454F-B847-BF291D6D629A}" srcId="{4B49B26A-156C-4E18-BC80-4C6FB3839B5A}" destId="{61BA5961-CB3A-4381-A7D8-DF52D11E31C5}" srcOrd="1" destOrd="0" parTransId="{29C312E2-930B-470C-AC8E-D078487CDF10}" sibTransId="{4E2BC6F6-A823-42B5-B1E7-4F49AA599F45}"/>
    <dgm:cxn modelId="{25AD00BC-5D91-4B3D-9D0C-1E05F94E508C}" type="presOf" srcId="{BB9D2BD0-4753-4435-8293-FFFC0CF8894A}" destId="{3DE6BAEE-B9D4-4980-B8B1-A51767138017}" srcOrd="0" destOrd="0" presId="urn:microsoft.com/office/officeart/2005/8/layout/vList2"/>
    <dgm:cxn modelId="{AA2C929D-909C-4B3C-AB45-38D9D0C67135}" type="presParOf" srcId="{02E024BE-3A0B-4E2C-A294-61A1C3703B30}" destId="{43656688-9574-433E-8E96-88352FA6879D}" srcOrd="0" destOrd="0" presId="urn:microsoft.com/office/officeart/2005/8/layout/vList2"/>
    <dgm:cxn modelId="{AF11DC66-0F63-4FDE-ADD3-1050AB01B34F}" type="presParOf" srcId="{02E024BE-3A0B-4E2C-A294-61A1C3703B30}" destId="{E759DE50-8AF3-4782-913E-CC5EA8565314}" srcOrd="1" destOrd="0" presId="urn:microsoft.com/office/officeart/2005/8/layout/vList2"/>
    <dgm:cxn modelId="{2C2ADB12-CA2C-470F-AD84-7DC39E14831B}" type="presParOf" srcId="{02E024BE-3A0B-4E2C-A294-61A1C3703B30}" destId="{5EB2D6EF-B4C6-48BB-8573-1EEE119DA7FE}" srcOrd="2" destOrd="0" presId="urn:microsoft.com/office/officeart/2005/8/layout/vList2"/>
    <dgm:cxn modelId="{4706FC70-F435-493D-8FC0-8C7FC8895BB9}" type="presParOf" srcId="{02E024BE-3A0B-4E2C-A294-61A1C3703B30}" destId="{4239290F-3852-48E0-9360-CF3E5153040E}" srcOrd="3" destOrd="0" presId="urn:microsoft.com/office/officeart/2005/8/layout/vList2"/>
    <dgm:cxn modelId="{FC4C9076-DDCC-4730-B8AB-01B07847495F}" type="presParOf" srcId="{02E024BE-3A0B-4E2C-A294-61A1C3703B30}" destId="{3DE6BAEE-B9D4-4980-B8B1-A5176713801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656688-9574-433E-8E96-88352FA6879D}">
      <dsp:nvSpPr>
        <dsp:cNvPr id="0" name=""/>
        <dsp:cNvSpPr/>
      </dsp:nvSpPr>
      <dsp:spPr>
        <a:xfrm>
          <a:off x="0" y="903733"/>
          <a:ext cx="18019535" cy="1621619"/>
        </a:xfrm>
        <a:prstGeom prst="round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1. To develop a model that can correctly predict the rating of game application in an application store that can be achieved in course of time. </a:t>
          </a:r>
        </a:p>
      </dsp:txBody>
      <dsp:txXfrm>
        <a:off x="79161" y="982894"/>
        <a:ext cx="17861213" cy="1463297"/>
      </dsp:txXfrm>
    </dsp:sp>
    <dsp:sp modelId="{5EB2D6EF-B4C6-48BB-8573-1EEE119DA7FE}">
      <dsp:nvSpPr>
        <dsp:cNvPr id="0" name=""/>
        <dsp:cNvSpPr/>
      </dsp:nvSpPr>
      <dsp:spPr>
        <a:xfrm>
          <a:off x="0" y="2646313"/>
          <a:ext cx="18019535" cy="1621619"/>
        </a:xfrm>
        <a:prstGeom prst="round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2. To give a historical picture of the data utilizing data exploration methods. </a:t>
          </a:r>
        </a:p>
      </dsp:txBody>
      <dsp:txXfrm>
        <a:off x="79161" y="2725474"/>
        <a:ext cx="17861213" cy="1463297"/>
      </dsp:txXfrm>
    </dsp:sp>
    <dsp:sp modelId="{3DE6BAEE-B9D4-4980-B8B1-A51767138017}">
      <dsp:nvSpPr>
        <dsp:cNvPr id="0" name=""/>
        <dsp:cNvSpPr/>
      </dsp:nvSpPr>
      <dsp:spPr>
        <a:xfrm>
          <a:off x="0" y="4388892"/>
          <a:ext cx="18019535" cy="1621619"/>
        </a:xfrm>
        <a:prstGeom prst="round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3. To be able to give the best game genre to be released in a certain area to get a better customer attention.</a:t>
          </a:r>
        </a:p>
      </dsp:txBody>
      <dsp:txXfrm>
        <a:off x="79161" y="4468053"/>
        <a:ext cx="17861213" cy="14632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1777" cy="5674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48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1387671" y="0"/>
            <a:ext cx="8711777" cy="5674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485"/>
            </a:lvl1pPr>
          </a:lstStyle>
          <a:p>
            <a:fld id="{696C064A-D61B-4B21-B757-51A9B82445B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741920"/>
            <a:ext cx="8711777" cy="567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48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1387671" y="10741920"/>
            <a:ext cx="8711777" cy="567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485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1777" cy="5674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671" y="0"/>
            <a:ext cx="8711777" cy="5674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245" y="1413669"/>
            <a:ext cx="6785610" cy="3816906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10410" y="5442625"/>
            <a:ext cx="16083280" cy="445305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1920"/>
            <a:ext cx="8711777" cy="567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671" y="10741920"/>
            <a:ext cx="8711777" cy="567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394404" y="1141407"/>
            <a:ext cx="19598006" cy="1007631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491" y="905795"/>
            <a:ext cx="20104100" cy="2492246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97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95335" y="4110111"/>
            <a:ext cx="12191602" cy="2015787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661380" y="1023602"/>
            <a:ext cx="17088485" cy="2424180"/>
          </a:xfrm>
        </p:spPr>
        <p:txBody>
          <a:bodyPr/>
          <a:lstStyle>
            <a:lvl1pPr>
              <a:defRPr sz="5935"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05205" y="10298839"/>
            <a:ext cx="4690957" cy="785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1D8BD707-D9CF-40AE-B4C6-C98DA3205C09}" type="datetimeFigureOut">
              <a:rPr lang="en-US"/>
              <a:t>4/18/2023</a:t>
            </a:fld>
            <a:endParaRPr lang="en-US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68901" y="10298839"/>
            <a:ext cx="6366298" cy="785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407938" y="10298839"/>
            <a:ext cx="4690957" cy="785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575473" y="452898"/>
            <a:ext cx="4523423" cy="9649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205" y="452898"/>
            <a:ext cx="13235199" cy="96495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87" y="2819485"/>
            <a:ext cx="17339786" cy="4704375"/>
          </a:xfrm>
        </p:spPr>
        <p:txBody>
          <a:bodyPr anchor="b"/>
          <a:lstStyle>
            <a:lvl1pPr>
              <a:defRPr sz="989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87" y="7568364"/>
            <a:ext cx="17339786" cy="2473919"/>
          </a:xfrm>
        </p:spPr>
        <p:txBody>
          <a:bodyPr/>
          <a:lstStyle>
            <a:lvl1pPr marL="0" indent="0">
              <a:buNone/>
              <a:defRPr sz="3960"/>
            </a:lvl1pPr>
            <a:lvl2pPr marL="753745" indent="0">
              <a:buNone/>
              <a:defRPr sz="3300"/>
            </a:lvl2pPr>
            <a:lvl3pPr marL="1508125" indent="0">
              <a:buNone/>
              <a:defRPr sz="2970"/>
            </a:lvl3pPr>
            <a:lvl4pPr marL="2261870" indent="0">
              <a:buNone/>
              <a:defRPr sz="2640"/>
            </a:lvl4pPr>
            <a:lvl5pPr marL="3015615" indent="0">
              <a:buNone/>
              <a:defRPr sz="2640"/>
            </a:lvl5pPr>
            <a:lvl6pPr marL="3769995" indent="0">
              <a:buNone/>
              <a:defRPr sz="2640"/>
            </a:lvl6pPr>
            <a:lvl7pPr marL="4523740" indent="0">
              <a:buNone/>
              <a:defRPr sz="2640"/>
            </a:lvl7pPr>
            <a:lvl8pPr marL="5277485" indent="0">
              <a:buNone/>
              <a:defRPr sz="2640"/>
            </a:lvl8pPr>
            <a:lvl9pPr marL="6031865" indent="0">
              <a:buNone/>
              <a:defRPr sz="26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205" y="2638848"/>
            <a:ext cx="8879311" cy="7463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19584" y="2638848"/>
            <a:ext cx="8879311" cy="7463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48" y="602118"/>
            <a:ext cx="17339786" cy="21859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648" y="2772362"/>
            <a:ext cx="8505848" cy="1358692"/>
          </a:xfrm>
        </p:spPr>
        <p:txBody>
          <a:bodyPr anchor="b"/>
          <a:lstStyle>
            <a:lvl1pPr marL="0" indent="0">
              <a:buNone/>
              <a:defRPr sz="3960" b="1"/>
            </a:lvl1pPr>
            <a:lvl2pPr marL="753745" indent="0">
              <a:buNone/>
              <a:defRPr sz="3300" b="1"/>
            </a:lvl2pPr>
            <a:lvl3pPr marL="1508125" indent="0">
              <a:buNone/>
              <a:defRPr sz="2970" b="1"/>
            </a:lvl3pPr>
            <a:lvl4pPr marL="2261870" indent="0">
              <a:buNone/>
              <a:defRPr sz="2640" b="1"/>
            </a:lvl4pPr>
            <a:lvl5pPr marL="3015615" indent="0">
              <a:buNone/>
              <a:defRPr sz="2640" b="1"/>
            </a:lvl5pPr>
            <a:lvl6pPr marL="3769995" indent="0">
              <a:buNone/>
              <a:defRPr sz="2640" b="1"/>
            </a:lvl6pPr>
            <a:lvl7pPr marL="4523740" indent="0">
              <a:buNone/>
              <a:defRPr sz="2640" b="1"/>
            </a:lvl7pPr>
            <a:lvl8pPr marL="5277485" indent="0">
              <a:buNone/>
              <a:defRPr sz="2640" b="1"/>
            </a:lvl8pPr>
            <a:lvl9pPr marL="6031865" indent="0">
              <a:buNone/>
              <a:defRPr sz="2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5648" y="4131054"/>
            <a:ext cx="8505848" cy="60761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177701" y="2772362"/>
            <a:ext cx="8547734" cy="1358692"/>
          </a:xfrm>
        </p:spPr>
        <p:txBody>
          <a:bodyPr anchor="b"/>
          <a:lstStyle>
            <a:lvl1pPr marL="0" indent="0">
              <a:buNone/>
              <a:defRPr sz="3960" b="1"/>
            </a:lvl1pPr>
            <a:lvl2pPr marL="753745" indent="0">
              <a:buNone/>
              <a:defRPr sz="3300" b="1"/>
            </a:lvl2pPr>
            <a:lvl3pPr marL="1508125" indent="0">
              <a:buNone/>
              <a:defRPr sz="2970" b="1"/>
            </a:lvl3pPr>
            <a:lvl4pPr marL="2261870" indent="0">
              <a:buNone/>
              <a:defRPr sz="2640" b="1"/>
            </a:lvl4pPr>
            <a:lvl5pPr marL="3015615" indent="0">
              <a:buNone/>
              <a:defRPr sz="2640" b="1"/>
            </a:lvl5pPr>
            <a:lvl6pPr marL="3769995" indent="0">
              <a:buNone/>
              <a:defRPr sz="2640" b="1"/>
            </a:lvl6pPr>
            <a:lvl7pPr marL="4523740" indent="0">
              <a:buNone/>
              <a:defRPr sz="2640" b="1"/>
            </a:lvl7pPr>
            <a:lvl8pPr marL="5277485" indent="0">
              <a:buNone/>
              <a:defRPr sz="2640" b="1"/>
            </a:lvl8pPr>
            <a:lvl9pPr marL="6031865" indent="0">
              <a:buNone/>
              <a:defRPr sz="2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177701" y="4131054"/>
            <a:ext cx="8547734" cy="60761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  <a:t>4/18/2023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  <a:t>4/18/2023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48" y="753957"/>
            <a:ext cx="6484968" cy="2638848"/>
          </a:xfrm>
        </p:spPr>
        <p:txBody>
          <a:bodyPr anchor="b"/>
          <a:lstStyle>
            <a:lvl1pPr>
              <a:defRPr sz="52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47734" y="1628337"/>
            <a:ext cx="10177701" cy="8036969"/>
          </a:xfrm>
        </p:spPr>
        <p:txBody>
          <a:bodyPr/>
          <a:lstStyle>
            <a:lvl1pPr>
              <a:defRPr sz="5275"/>
            </a:lvl1pPr>
            <a:lvl2pPr>
              <a:defRPr sz="4615"/>
            </a:lvl2pPr>
            <a:lvl3pPr>
              <a:defRPr sz="396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648" y="3392805"/>
            <a:ext cx="6484968" cy="6285591"/>
          </a:xfrm>
        </p:spPr>
        <p:txBody>
          <a:bodyPr/>
          <a:lstStyle>
            <a:lvl1pPr marL="0" indent="0">
              <a:buNone/>
              <a:defRPr sz="2640"/>
            </a:lvl1pPr>
            <a:lvl2pPr marL="753745" indent="0">
              <a:buNone/>
              <a:defRPr sz="2310"/>
            </a:lvl2pPr>
            <a:lvl3pPr marL="1508125" indent="0">
              <a:buNone/>
              <a:defRPr sz="1980"/>
            </a:lvl3pPr>
            <a:lvl4pPr marL="2261870" indent="0">
              <a:buNone/>
              <a:defRPr sz="1650"/>
            </a:lvl4pPr>
            <a:lvl5pPr marL="3015615" indent="0">
              <a:buNone/>
              <a:defRPr sz="1650"/>
            </a:lvl5pPr>
            <a:lvl6pPr marL="3769995" indent="0">
              <a:buNone/>
              <a:defRPr sz="1650"/>
            </a:lvl6pPr>
            <a:lvl7pPr marL="4523740" indent="0">
              <a:buNone/>
              <a:defRPr sz="1650"/>
            </a:lvl7pPr>
            <a:lvl8pPr marL="5277485" indent="0">
              <a:buNone/>
              <a:defRPr sz="1650"/>
            </a:lvl8pPr>
            <a:lvl9pPr marL="6031865" indent="0">
              <a:buNone/>
              <a:defRPr sz="1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48" y="753957"/>
            <a:ext cx="6484968" cy="2638848"/>
          </a:xfrm>
        </p:spPr>
        <p:txBody>
          <a:bodyPr anchor="b"/>
          <a:lstStyle>
            <a:lvl1pPr>
              <a:defRPr sz="52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547734" y="1628337"/>
            <a:ext cx="10177701" cy="8036969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5275"/>
            </a:lvl1pPr>
            <a:lvl2pPr marL="753745" indent="0">
              <a:buNone/>
              <a:defRPr sz="4615"/>
            </a:lvl2pPr>
            <a:lvl3pPr marL="1508125" indent="0">
              <a:buNone/>
              <a:defRPr sz="3960"/>
            </a:lvl3pPr>
            <a:lvl4pPr marL="2261870" indent="0">
              <a:buNone/>
              <a:defRPr sz="3300"/>
            </a:lvl4pPr>
            <a:lvl5pPr marL="3015615" indent="0">
              <a:buNone/>
              <a:defRPr sz="3300"/>
            </a:lvl5pPr>
            <a:lvl6pPr marL="3769995" indent="0">
              <a:buNone/>
              <a:defRPr sz="3300"/>
            </a:lvl6pPr>
            <a:lvl7pPr marL="4523740" indent="0">
              <a:buNone/>
              <a:defRPr sz="3300"/>
            </a:lvl7pPr>
            <a:lvl8pPr marL="5277485" indent="0">
              <a:buNone/>
              <a:defRPr sz="3300"/>
            </a:lvl8pPr>
            <a:lvl9pPr marL="6031865" indent="0">
              <a:buNone/>
              <a:defRPr sz="33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648" y="3392805"/>
            <a:ext cx="6484968" cy="6285591"/>
          </a:xfrm>
        </p:spPr>
        <p:txBody>
          <a:bodyPr/>
          <a:lstStyle>
            <a:lvl1pPr marL="0" indent="0">
              <a:buNone/>
              <a:defRPr sz="2640"/>
            </a:lvl1pPr>
            <a:lvl2pPr marL="753745" indent="0">
              <a:buNone/>
              <a:defRPr sz="2310"/>
            </a:lvl2pPr>
            <a:lvl3pPr marL="1508125" indent="0">
              <a:buNone/>
              <a:defRPr sz="1980"/>
            </a:lvl3pPr>
            <a:lvl4pPr marL="2261870" indent="0">
              <a:buNone/>
              <a:defRPr sz="1650"/>
            </a:lvl4pPr>
            <a:lvl5pPr marL="3015615" indent="0">
              <a:buNone/>
              <a:defRPr sz="1650"/>
            </a:lvl5pPr>
            <a:lvl6pPr marL="3769995" indent="0">
              <a:buNone/>
              <a:defRPr sz="1650"/>
            </a:lvl6pPr>
            <a:lvl7pPr marL="4523740" indent="0">
              <a:buNone/>
              <a:defRPr sz="1650"/>
            </a:lvl7pPr>
            <a:lvl8pPr marL="5277485" indent="0">
              <a:buNone/>
              <a:defRPr sz="1650"/>
            </a:lvl8pPr>
            <a:lvl9pPr marL="6031865" indent="0">
              <a:buNone/>
              <a:defRPr sz="1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3491" y="549760"/>
            <a:ext cx="20104100" cy="1664988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97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3"/>
          <a:srcRect t="1094" r="8122" b="13318"/>
          <a:stretch>
            <a:fillRect/>
          </a:stretch>
        </p:blipFill>
        <p:spPr>
          <a:xfrm>
            <a:off x="12746558" y="7319663"/>
            <a:ext cx="7343581" cy="38483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>
            <a:spLocks noGrp="1"/>
          </p:cNvSpPr>
          <p:nvPr>
            <p:ph type="title"/>
          </p:nvPr>
        </p:nvSpPr>
        <p:spPr>
          <a:xfrm>
            <a:off x="1005205" y="452898"/>
            <a:ext cx="18093690" cy="188489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9" name="Rectangle 5"/>
          <p:cNvSpPr>
            <a:spLocks noGrp="1"/>
          </p:cNvSpPr>
          <p:nvPr>
            <p:ph type="body" idx="1"/>
          </p:nvPr>
        </p:nvSpPr>
        <p:spPr>
          <a:xfrm>
            <a:off x="1005205" y="2638848"/>
            <a:ext cx="18093690" cy="746364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05205" y="10298839"/>
            <a:ext cx="4690957" cy="785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2310"/>
            </a:lvl1pPr>
          </a:lstStyle>
          <a:p>
            <a:fld id="{1D8BD707-D9CF-40AE-B4C6-C98DA3205C09}" type="datetimeFigureOut">
              <a:rPr lang="en-US"/>
              <a:t>4/18/2023</a:t>
            </a:fld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68901" y="10298839"/>
            <a:ext cx="6366298" cy="785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2310"/>
            </a:lvl1pPr>
          </a:lstStyle>
          <a:p>
            <a:endParaRPr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407938" y="10298839"/>
            <a:ext cx="4690957" cy="785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2310"/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7255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565785" indent="-565150" algn="l" rtl="0" fontAlgn="base">
        <a:spcBef>
          <a:spcPct val="33000"/>
        </a:spcBef>
        <a:spcAft>
          <a:spcPct val="0"/>
        </a:spcAft>
        <a:buChar char="•"/>
        <a:defRPr sz="5275" kern="1200">
          <a:solidFill>
            <a:schemeClr val="tx1"/>
          </a:solidFill>
          <a:latin typeface="+mn-lt"/>
          <a:ea typeface="+mn-ea"/>
          <a:cs typeface="+mn-cs"/>
        </a:defRPr>
      </a:lvl1pPr>
      <a:lvl2pPr marL="1224915" indent="-471170" algn="l" rtl="0" fontAlgn="base">
        <a:spcBef>
          <a:spcPct val="33000"/>
        </a:spcBef>
        <a:spcAft>
          <a:spcPct val="0"/>
        </a:spcAft>
        <a:buChar char="–"/>
        <a:defRPr sz="4615" kern="1200">
          <a:solidFill>
            <a:schemeClr val="tx1"/>
          </a:solidFill>
          <a:latin typeface="+mn-lt"/>
          <a:ea typeface="+mn-ea"/>
          <a:cs typeface="+mn-cs"/>
        </a:defRPr>
      </a:lvl2pPr>
      <a:lvl3pPr marL="1884680" indent="-377190" algn="l" rtl="0" fontAlgn="base">
        <a:spcBef>
          <a:spcPct val="33000"/>
        </a:spcBef>
        <a:spcAft>
          <a:spcPct val="0"/>
        </a:spcAft>
        <a:buChar char="•"/>
        <a:defRPr sz="3960" kern="1200">
          <a:solidFill>
            <a:schemeClr val="tx1"/>
          </a:solidFill>
          <a:latin typeface="+mn-lt"/>
          <a:ea typeface="+mn-ea"/>
          <a:cs typeface="+mn-cs"/>
        </a:defRPr>
      </a:lvl3pPr>
      <a:lvl4pPr marL="2639060" indent="-377190" algn="l" rtl="0" fontAlgn="base">
        <a:spcBef>
          <a:spcPct val="33000"/>
        </a:spcBef>
        <a:spcAft>
          <a:spcPct val="0"/>
        </a:spcAft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4pPr>
      <a:lvl5pPr marL="3392805" indent="-377190" algn="l" rtl="0" fontAlgn="base">
        <a:spcBef>
          <a:spcPct val="33000"/>
        </a:spcBef>
        <a:spcAft>
          <a:spcPct val="0"/>
        </a:spcAft>
        <a:buChar char="»"/>
        <a:defRPr sz="3300" kern="1200">
          <a:solidFill>
            <a:schemeClr val="tx1"/>
          </a:solidFill>
          <a:latin typeface="+mn-lt"/>
          <a:ea typeface="+mn-ea"/>
          <a:cs typeface="+mn-cs"/>
        </a:defRPr>
      </a:lvl5pPr>
      <a:lvl6pPr marL="4146550" indent="-377190" algn="l" defTabSz="1508125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6pPr>
      <a:lvl7pPr marL="4900930" indent="-377190" algn="l" defTabSz="1508125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7pPr>
      <a:lvl8pPr marL="5654675" indent="-377190" algn="l" defTabSz="1508125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8pPr>
      <a:lvl9pPr marL="6408420" indent="-377190" algn="l" defTabSz="1508125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8125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1pPr>
      <a:lvl2pPr marL="753745" algn="l" defTabSz="1508125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2pPr>
      <a:lvl3pPr marL="1508125" algn="l" defTabSz="1508125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3pPr>
      <a:lvl4pPr marL="2261870" algn="l" defTabSz="1508125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4pPr>
      <a:lvl5pPr marL="3015615" algn="l" defTabSz="1508125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5pPr>
      <a:lvl6pPr marL="3769995" algn="l" defTabSz="1508125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6pPr>
      <a:lvl7pPr marL="4523740" algn="l" defTabSz="1508125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7pPr>
      <a:lvl8pPr marL="5277485" algn="l" defTabSz="1508125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8pPr>
      <a:lvl9pPr marL="6031865" algn="l" defTabSz="1508125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hiimanshuagarwal/ipl-dataset-2008-2020?select=IPL+Matches.csv" TargetMode="External"/><Relationship Id="rId2" Type="http://schemas.openxmlformats.org/officeDocument/2006/relationships/hyperlink" Target="https://github.com/sujithkumar05/app-store-data/blob/main/appstore_games.csv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52323" y="0"/>
            <a:ext cx="5355858" cy="5607554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6937375" y="1054100"/>
            <a:ext cx="12114213" cy="2649538"/>
          </a:xfrm>
          <a:prstGeom prst="rect">
            <a:avLst/>
          </a:prstGeom>
        </p:spPr>
        <p:txBody>
          <a:bodyPr vert="horz" wrap="square" lIns="0" tIns="13335" rIns="0" bIns="0" rtlCol="0" anchor="t">
            <a:normAutofit/>
          </a:bodyPr>
          <a:lstStyle/>
          <a:p>
            <a:pPr marL="12700" algn="ctr">
              <a:spcBef>
                <a:spcPts val="105"/>
              </a:spcBef>
            </a:pPr>
            <a:r>
              <a:rPr lang="en-US" sz="6000" b="1" spc="-114" dirty="0">
                <a:solidFill>
                  <a:schemeClr val="accent6">
                    <a:lumMod val="50000"/>
                  </a:schemeClr>
                </a:solidFill>
                <a:latin typeface="Times New Roman" panose="02020603050405020304"/>
                <a:cs typeface="Times New Roman" panose="02020603050405020304"/>
              </a:rPr>
              <a:t>Game Application Rating Prediction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2985" y="6645275"/>
            <a:ext cx="14420850" cy="3662045"/>
          </a:xfrm>
          <a:prstGeom prst="rect">
            <a:avLst/>
          </a:prstGeom>
        </p:spPr>
        <p:txBody>
          <a:bodyPr vert="horz" wrap="square" lIns="0" tIns="17145" rIns="0" bIns="0" rtlCol="0" anchor="t">
            <a:normAutofit/>
          </a:bodyPr>
          <a:lstStyle/>
          <a:p>
            <a:pPr marL="12700">
              <a:lnSpc>
                <a:spcPts val="5295"/>
              </a:lnSpc>
              <a:spcBef>
                <a:spcPts val="135"/>
              </a:spcBef>
            </a:pPr>
            <a:r>
              <a:rPr lang="en-US" sz="40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/>
                <a:cs typeface="Times New Roman" panose="02020603050405020304"/>
              </a:rPr>
              <a:t>Presented </a:t>
            </a:r>
            <a:r>
              <a:rPr lang="en-US" sz="4000" b="1" spc="15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/>
                <a:cs typeface="Times New Roman" panose="02020603050405020304"/>
              </a:rPr>
              <a:t>By:</a:t>
            </a:r>
            <a:endParaRPr lang="en-US" sz="4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5195"/>
              </a:lnSpc>
            </a:pPr>
            <a:endParaRPr lang="en-US" sz="4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5295"/>
              </a:lnSpc>
            </a:pPr>
            <a:r>
              <a:rPr lang="en-US" sz="4000" b="1" spc="10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/>
                <a:cs typeface="Times New Roman" panose="02020603050405020304"/>
              </a:rPr>
              <a:t>Mahesh Gundagoni</a:t>
            </a:r>
            <a:r>
              <a:rPr lang="en-US" sz="4000" b="1" spc="-125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4000" b="1" spc="15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/>
                <a:cs typeface="Times New Roman" panose="02020603050405020304"/>
              </a:rPr>
              <a:t>(00799166)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2156" y="282258"/>
            <a:ext cx="4683342" cy="3910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l" rtl="0">
              <a:lnSpc>
                <a:spcPct val="90000"/>
              </a:lnSpc>
              <a:spcBef>
                <a:spcPct val="0"/>
              </a:spcBef>
            </a:pPr>
            <a:r>
              <a:rPr lang="en-US" sz="5200" kern="1200" spc="-155" dirty="0">
                <a:solidFill>
                  <a:schemeClr val="tx1"/>
                </a:solidFill>
                <a:latin typeface="Times New Roman" panose="02020603050405020304" charset="0"/>
                <a:ea typeface="+mj-ea"/>
                <a:cs typeface="Times New Roman" panose="02020603050405020304" charset="0"/>
              </a:rPr>
              <a:t>Machine learning (FINAL </a:t>
            </a:r>
            <a:r>
              <a:rPr lang="en-US" sz="5200" kern="1200" spc="-910" dirty="0">
                <a:solidFill>
                  <a:schemeClr val="tx1"/>
                </a:solidFill>
                <a:latin typeface="Times New Roman" panose="02020603050405020304" charset="0"/>
                <a:ea typeface="+mj-ea"/>
                <a:cs typeface="Times New Roman" panose="02020603050405020304" charset="0"/>
              </a:rPr>
              <a:t>  </a:t>
            </a:r>
            <a:r>
              <a:rPr lang="en-US" sz="5200" kern="1200" spc="-185" dirty="0">
                <a:solidFill>
                  <a:schemeClr val="tx1"/>
                </a:solidFill>
                <a:latin typeface="Times New Roman" panose="02020603050405020304" charset="0"/>
                <a:ea typeface="+mj-ea"/>
                <a:cs typeface="Times New Roman" panose="02020603050405020304" charset="0"/>
              </a:rPr>
              <a:t>PROJECT</a:t>
            </a:r>
            <a:br>
              <a:rPr lang="en-US" sz="5200" kern="1200" spc="-185" dirty="0">
                <a:solidFill>
                  <a:schemeClr val="tx1"/>
                </a:solidFill>
                <a:latin typeface="Times New Roman" panose="02020603050405020304" charset="0"/>
                <a:ea typeface="+mj-ea"/>
                <a:cs typeface="Times New Roman" panose="02020603050405020304" charset="0"/>
              </a:rPr>
            </a:br>
            <a:r>
              <a:rPr lang="en-US" sz="5200" kern="1200" spc="-185" dirty="0">
                <a:solidFill>
                  <a:schemeClr val="tx1"/>
                </a:solidFill>
                <a:latin typeface="Times New Roman" panose="02020603050405020304" charset="0"/>
                <a:ea typeface="+mj-ea"/>
                <a:cs typeface="Times New Roman" panose="02020603050405020304" charset="0"/>
              </a:rPr>
              <a:t>PROPOSAL)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edge/>
      </p:transition>
    </mc:Choice>
    <mc:Fallback xmlns="">
      <p:transition spd="slow">
        <p:wedg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4373245" y="-4389755"/>
            <a:ext cx="11309350" cy="20055205"/>
          </a:xfrm>
          <a:prstGeom prst="rect">
            <a:avLst/>
          </a:prstGeom>
          <a:gradFill>
            <a:gsLst>
              <a:gs pos="55000">
                <a:srgbClr val="7087A2">
                  <a:alpha val="100000"/>
                </a:srgbClr>
              </a:gs>
              <a:gs pos="31000">
                <a:srgbClr val="4B5A6C">
                  <a:alpha val="100000"/>
                </a:srgbClr>
              </a:gs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418455" y="4224020"/>
            <a:ext cx="1031303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04100" cy="1130935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" y="0"/>
            <a:ext cx="20104097" cy="2598866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3404146" y="0"/>
            <a:ext cx="6699954" cy="2599620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752212" y="-8752214"/>
            <a:ext cx="2599676" cy="20104103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70962" y="1125054"/>
            <a:ext cx="16562175" cy="14474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12700">
              <a:lnSpc>
                <a:spcPct val="90000"/>
              </a:lnSpc>
            </a:pPr>
            <a:r>
              <a:rPr lang="en-US" sz="7260" b="1" kern="1200" spc="15" dirty="0">
                <a:ln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AIM</a:t>
            </a:r>
            <a:br>
              <a:rPr lang="en-US" sz="7260" kern="1200" spc="15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726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Text Box 1">
            <a:extLst>
              <a:ext uri="{FF2B5EF4-FFF2-40B4-BE49-F238E27FC236}">
                <a16:creationId xmlns:a16="http://schemas.microsoft.com/office/drawing/2014/main" id="{902B7C1A-05AA-2864-ADFF-DB7EF7F517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0181348"/>
              </p:ext>
            </p:extLst>
          </p:nvPr>
        </p:nvGraphicFramePr>
        <p:xfrm>
          <a:off x="1062021" y="3483799"/>
          <a:ext cx="18019535" cy="69142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heel spokes="8"/>
      </p:transition>
    </mc:Choice>
    <mc:Fallback xmlns="">
      <p:transition spd="slow">
        <p:wheel spokes="8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Research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gaming companies can attain market attention?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predict rank of game application accessible through App store?</a:t>
            </a:r>
          </a:p>
          <a:p>
            <a:pPr marL="635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20104100" cy="1130935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-1" y="-1"/>
            <a:ext cx="20104096" cy="262325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-4" y="0"/>
            <a:ext cx="13381800" cy="2623251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13381789" y="-1"/>
            <a:ext cx="6722306" cy="2623250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57449" y="-1"/>
            <a:ext cx="19346644" cy="2634284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1709" y="485714"/>
            <a:ext cx="16318011" cy="17045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l" rtl="0">
              <a:lnSpc>
                <a:spcPct val="90000"/>
              </a:lnSpc>
              <a:spcBef>
                <a:spcPct val="0"/>
              </a:spcBef>
            </a:pPr>
            <a:r>
              <a:rPr lang="en-US" sz="6600" kern="1200" spc="-19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OBJECTIVE</a:t>
            </a:r>
            <a:endParaRPr lang="en-US" sz="6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89760" y="3385185"/>
            <a:ext cx="17086580" cy="7299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7500" lnSpcReduction="10000"/>
          </a:bodyPr>
          <a:lstStyle/>
          <a:p>
            <a:pPr marL="927100" marR="5080" indent="-571500">
              <a:lnSpc>
                <a:spcPct val="90000"/>
              </a:lnSpc>
              <a:spcBef>
                <a:spcPts val="95"/>
              </a:spcBef>
              <a:buFont typeface="Wingdings" panose="05000000000000000000" pitchFamily="2" charset="2"/>
              <a:buChar char="Ø"/>
              <a:tabLst>
                <a:tab pos="279400" algn="l"/>
              </a:tabLst>
            </a:pPr>
            <a:r>
              <a:rPr lang="en-US" sz="4000" dirty="0">
                <a:sym typeface="+mn-ea"/>
              </a:rPr>
              <a:t>To apply data preprocessing techniques and use the noise free data for data exploration. </a:t>
            </a:r>
          </a:p>
          <a:p>
            <a:pPr marL="927100" marR="5080" indent="-571500">
              <a:lnSpc>
                <a:spcPct val="90000"/>
              </a:lnSpc>
              <a:spcBef>
                <a:spcPts val="95"/>
              </a:spcBef>
              <a:buFont typeface="Wingdings" panose="05000000000000000000" pitchFamily="2" charset="2"/>
              <a:buChar char="Ø"/>
              <a:tabLst>
                <a:tab pos="279400" algn="l"/>
              </a:tabLst>
            </a:pPr>
            <a:r>
              <a:rPr lang="en-US" sz="4000" spc="-125" dirty="0">
                <a:sym typeface="+mn-ea"/>
              </a:rPr>
              <a:t>To </a:t>
            </a:r>
            <a:r>
              <a:rPr lang="en-US" sz="4000" dirty="0">
                <a:sym typeface="+mn-ea"/>
              </a:rPr>
              <a:t>design the best model such that it can predict the </a:t>
            </a:r>
            <a:r>
              <a:rPr lang="en-US" sz="4000" spc="-15" dirty="0">
                <a:sym typeface="+mn-ea"/>
              </a:rPr>
              <a:t>target </a:t>
            </a:r>
            <a:r>
              <a:rPr lang="en-US" sz="4000" dirty="0">
                <a:sym typeface="+mn-ea"/>
              </a:rPr>
              <a:t>accurately </a:t>
            </a:r>
            <a:r>
              <a:rPr lang="en-US" sz="4000" spc="5" dirty="0">
                <a:sym typeface="+mn-ea"/>
              </a:rPr>
              <a:t>by </a:t>
            </a:r>
            <a:r>
              <a:rPr lang="en-US" sz="4000" dirty="0">
                <a:sym typeface="+mn-ea"/>
              </a:rPr>
              <a:t>comparing the  results of individual</a:t>
            </a:r>
            <a:r>
              <a:rPr lang="en-US" sz="4000" spc="-5" dirty="0">
                <a:sym typeface="+mn-ea"/>
              </a:rPr>
              <a:t> </a:t>
            </a:r>
            <a:r>
              <a:rPr lang="en-US" sz="4000" dirty="0">
                <a:sym typeface="+mn-ea"/>
              </a:rPr>
              <a:t>model.</a:t>
            </a:r>
            <a:endParaRPr lang="en-US" sz="4000" dirty="0"/>
          </a:p>
          <a:p>
            <a:pPr marL="927100" marR="5080" indent="-571500">
              <a:lnSpc>
                <a:spcPct val="90000"/>
              </a:lnSpc>
              <a:spcBef>
                <a:spcPts val="95"/>
              </a:spcBef>
              <a:buFont typeface="Wingdings" panose="05000000000000000000" pitchFamily="2" charset="2"/>
              <a:buChar char="Ø"/>
              <a:tabLst>
                <a:tab pos="279400" algn="l"/>
              </a:tabLst>
            </a:pPr>
            <a:endParaRPr lang="en-US" sz="4000" dirty="0"/>
          </a:p>
          <a:p>
            <a:pPr marL="926465" indent="-571500">
              <a:lnSpc>
                <a:spcPct val="90000"/>
              </a:lnSpc>
              <a:spcBef>
                <a:spcPts val="15"/>
              </a:spcBef>
              <a:buFont typeface="Wingdings" panose="05000000000000000000" pitchFamily="2" charset="2"/>
              <a:buChar char="Ø"/>
              <a:tabLst>
                <a:tab pos="279400" algn="l"/>
              </a:tabLst>
            </a:pPr>
            <a:r>
              <a:rPr lang="en-US" sz="4000" spc="-125" dirty="0"/>
              <a:t>To </a:t>
            </a:r>
            <a:r>
              <a:rPr lang="en-US" sz="4000" dirty="0"/>
              <a:t>implement various Ensemble machine learning algorithms such</a:t>
            </a:r>
            <a:r>
              <a:rPr lang="en-US" sz="4000" spc="120" dirty="0"/>
              <a:t> </a:t>
            </a:r>
            <a:r>
              <a:rPr lang="en-US" sz="4000" dirty="0"/>
              <a:t>as</a:t>
            </a:r>
          </a:p>
          <a:p>
            <a:pPr marL="354965">
              <a:lnSpc>
                <a:spcPct val="90000"/>
              </a:lnSpc>
              <a:spcBef>
                <a:spcPts val="15"/>
              </a:spcBef>
              <a:tabLst>
                <a:tab pos="279400" algn="l"/>
              </a:tabLst>
            </a:pPr>
            <a:endParaRPr lang="en-US" sz="4000" dirty="0"/>
          </a:p>
          <a:p>
            <a:pPr marL="1303655" indent="-571500">
              <a:lnSpc>
                <a:spcPct val="90000"/>
              </a:lnSpc>
              <a:spcBef>
                <a:spcPts val="10"/>
              </a:spcBef>
              <a:buFont typeface="Courier New" panose="02070309020205020404" pitchFamily="49" charset="0"/>
              <a:buChar char="o"/>
            </a:pPr>
            <a:r>
              <a:rPr lang="en-US" sz="4000" dirty="0"/>
              <a:t>Logistic Regression</a:t>
            </a:r>
          </a:p>
          <a:p>
            <a:pPr marL="1303655" indent="-571500">
              <a:lnSpc>
                <a:spcPct val="90000"/>
              </a:lnSpc>
              <a:spcBef>
                <a:spcPts val="10"/>
              </a:spcBef>
              <a:buFont typeface="Courier New" panose="02070309020205020404" pitchFamily="49" charset="0"/>
              <a:buChar char="o"/>
            </a:pPr>
            <a:r>
              <a:rPr lang="en-US" sz="4000" dirty="0"/>
              <a:t>Random Forest Classifier</a:t>
            </a:r>
          </a:p>
          <a:p>
            <a:pPr marL="1303655" indent="-571500">
              <a:lnSpc>
                <a:spcPct val="90000"/>
              </a:lnSpc>
              <a:spcBef>
                <a:spcPts val="10"/>
              </a:spcBef>
              <a:buFont typeface="Courier New" panose="02070309020205020404" pitchFamily="49" charset="0"/>
              <a:buChar char="o"/>
            </a:pPr>
            <a:r>
              <a:rPr lang="en-US" sz="4000" dirty="0"/>
              <a:t>Support </a:t>
            </a:r>
            <a:r>
              <a:rPr lang="en-US" sz="4000"/>
              <a:t>Vector Classifier</a:t>
            </a:r>
            <a:endParaRPr lang="en-US" sz="4000" dirty="0"/>
          </a:p>
          <a:p>
            <a:pPr marL="1303655" indent="-571500">
              <a:lnSpc>
                <a:spcPct val="90000"/>
              </a:lnSpc>
              <a:spcBef>
                <a:spcPts val="15"/>
              </a:spcBef>
              <a:buFont typeface="Courier New" panose="02070309020205020404" pitchFamily="49" charset="0"/>
              <a:buChar char="o"/>
            </a:pPr>
            <a:r>
              <a:rPr lang="en-US" sz="4000" spc="-80" dirty="0" err="1"/>
              <a:t>Kneighbors</a:t>
            </a:r>
            <a:r>
              <a:rPr lang="en-US" sz="4000" spc="-80" dirty="0"/>
              <a:t> Classifier</a:t>
            </a:r>
          </a:p>
          <a:p>
            <a:pPr marL="732155" indent="0">
              <a:lnSpc>
                <a:spcPct val="90000"/>
              </a:lnSpc>
              <a:spcBef>
                <a:spcPts val="15"/>
              </a:spcBef>
              <a:buFont typeface="Courier New" panose="02070309020205020404" pitchFamily="49" charset="0"/>
              <a:buNone/>
            </a:pPr>
            <a:endParaRPr lang="en-US" sz="4000" dirty="0"/>
          </a:p>
          <a:p>
            <a:pPr marL="926465" indent="-571500">
              <a:lnSpc>
                <a:spcPct val="90000"/>
              </a:lnSpc>
              <a:spcBef>
                <a:spcPts val="10"/>
              </a:spcBef>
              <a:buFont typeface="Wingdings" panose="05000000000000000000" pitchFamily="2" charset="2"/>
              <a:buChar char="Ø"/>
              <a:tabLst>
                <a:tab pos="279400" algn="l"/>
              </a:tabLst>
            </a:pPr>
            <a:r>
              <a:rPr lang="en-US" sz="4000" dirty="0"/>
              <a:t>Then, to further enhance the model, construct a Superleaner using the two best algorithms from the above.</a:t>
            </a:r>
          </a:p>
          <a:p>
            <a:pPr marL="926465" indent="-571500">
              <a:lnSpc>
                <a:spcPct val="90000"/>
              </a:lnSpc>
              <a:spcBef>
                <a:spcPts val="10"/>
              </a:spcBef>
              <a:buFont typeface="Wingdings" panose="05000000000000000000" pitchFamily="2" charset="2"/>
              <a:buChar char="Ø"/>
              <a:tabLst>
                <a:tab pos="279400" algn="l"/>
              </a:tabLst>
            </a:pPr>
            <a:r>
              <a:rPr lang="en-US" sz="4000" dirty="0"/>
              <a:t>The next step is to categorize the test dataset using the best model for calculating test accuracy.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73146" y="6948071"/>
            <a:ext cx="822960" cy="908685"/>
          </a:xfrm>
          <a:custGeom>
            <a:avLst/>
            <a:gdLst/>
            <a:ahLst/>
            <a:cxnLst/>
            <a:rect l="l" t="t" r="r" b="b"/>
            <a:pathLst>
              <a:path w="822959" h="908684">
                <a:moveTo>
                  <a:pt x="19193" y="0"/>
                </a:moveTo>
                <a:lnTo>
                  <a:pt x="0" y="225078"/>
                </a:lnTo>
                <a:lnTo>
                  <a:pt x="0" y="703101"/>
                </a:lnTo>
                <a:lnTo>
                  <a:pt x="64634" y="804932"/>
                </a:lnTo>
                <a:lnTo>
                  <a:pt x="224747" y="882580"/>
                </a:lnTo>
                <a:lnTo>
                  <a:pt x="393569" y="908223"/>
                </a:lnTo>
                <a:lnTo>
                  <a:pt x="544798" y="892139"/>
                </a:lnTo>
                <a:lnTo>
                  <a:pt x="639936" y="875715"/>
                </a:lnTo>
                <a:lnTo>
                  <a:pt x="719237" y="848993"/>
                </a:lnTo>
                <a:lnTo>
                  <a:pt x="822959" y="802017"/>
                </a:lnTo>
                <a:lnTo>
                  <a:pt x="770151" y="642714"/>
                </a:lnTo>
                <a:lnTo>
                  <a:pt x="485770" y="370797"/>
                </a:lnTo>
                <a:lnTo>
                  <a:pt x="169041" y="113986"/>
                </a:lnTo>
                <a:lnTo>
                  <a:pt x="19193" y="0"/>
                </a:lnTo>
                <a:close/>
              </a:path>
            </a:pathLst>
          </a:custGeom>
          <a:solidFill>
            <a:srgbClr val="B870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621456" y="5806755"/>
            <a:ext cx="908685" cy="817244"/>
          </a:xfrm>
          <a:custGeom>
            <a:avLst/>
            <a:gdLst/>
            <a:ahLst/>
            <a:cxnLst/>
            <a:rect l="l" t="t" r="r" b="b"/>
            <a:pathLst>
              <a:path w="908684" h="817245">
                <a:moveTo>
                  <a:pt x="802383" y="0"/>
                </a:moveTo>
                <a:lnTo>
                  <a:pt x="642997" y="50481"/>
                </a:lnTo>
                <a:lnTo>
                  <a:pt x="370957" y="332656"/>
                </a:lnTo>
                <a:lnTo>
                  <a:pt x="114034" y="647737"/>
                </a:lnTo>
                <a:lnTo>
                  <a:pt x="0" y="796939"/>
                </a:lnTo>
                <a:lnTo>
                  <a:pt x="223783" y="816969"/>
                </a:lnTo>
                <a:lnTo>
                  <a:pt x="706151" y="816969"/>
                </a:lnTo>
                <a:lnTo>
                  <a:pt x="805307" y="753738"/>
                </a:lnTo>
                <a:lnTo>
                  <a:pt x="883009" y="592201"/>
                </a:lnTo>
                <a:lnTo>
                  <a:pt x="908663" y="424039"/>
                </a:lnTo>
                <a:lnTo>
                  <a:pt x="892572" y="275526"/>
                </a:lnTo>
                <a:lnTo>
                  <a:pt x="876138" y="181851"/>
                </a:lnTo>
                <a:lnTo>
                  <a:pt x="849396" y="103260"/>
                </a:lnTo>
                <a:lnTo>
                  <a:pt x="802383" y="0"/>
                </a:lnTo>
                <a:close/>
              </a:path>
            </a:pathLst>
          </a:custGeom>
          <a:solidFill>
            <a:srgbClr val="B870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478340" y="2472961"/>
            <a:ext cx="822960" cy="906780"/>
          </a:xfrm>
          <a:custGeom>
            <a:avLst/>
            <a:gdLst/>
            <a:ahLst/>
            <a:cxnLst/>
            <a:rect l="l" t="t" r="r" b="b"/>
            <a:pathLst>
              <a:path w="822959" h="906779">
                <a:moveTo>
                  <a:pt x="425693" y="0"/>
                </a:moveTo>
                <a:lnTo>
                  <a:pt x="276601" y="13998"/>
                </a:lnTo>
                <a:lnTo>
                  <a:pt x="182561" y="29369"/>
                </a:lnTo>
                <a:lnTo>
                  <a:pt x="103663" y="55749"/>
                </a:lnTo>
                <a:lnTo>
                  <a:pt x="0" y="102771"/>
                </a:lnTo>
                <a:lnTo>
                  <a:pt x="52811" y="262385"/>
                </a:lnTo>
                <a:lnTo>
                  <a:pt x="337192" y="534865"/>
                </a:lnTo>
                <a:lnTo>
                  <a:pt x="653918" y="792216"/>
                </a:lnTo>
                <a:lnTo>
                  <a:pt x="803766" y="906443"/>
                </a:lnTo>
                <a:lnTo>
                  <a:pt x="822806" y="682324"/>
                </a:lnTo>
                <a:lnTo>
                  <a:pt x="822806" y="202600"/>
                </a:lnTo>
                <a:lnTo>
                  <a:pt x="756776" y="99843"/>
                </a:lnTo>
                <a:lnTo>
                  <a:pt x="594557" y="22030"/>
                </a:lnTo>
                <a:lnTo>
                  <a:pt x="425693" y="0"/>
                </a:lnTo>
                <a:close/>
              </a:path>
            </a:pathLst>
          </a:custGeom>
          <a:solidFill>
            <a:srgbClr val="B8700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5553295" y="1955505"/>
            <a:ext cx="6536055" cy="6495415"/>
            <a:chOff x="5569711" y="1934087"/>
            <a:chExt cx="6536055" cy="6495415"/>
          </a:xfrm>
        </p:grpSpPr>
        <p:sp>
          <p:nvSpPr>
            <p:cNvPr id="6" name="object 6"/>
            <p:cNvSpPr/>
            <p:nvPr/>
          </p:nvSpPr>
          <p:spPr>
            <a:xfrm>
              <a:off x="6144347" y="3701203"/>
              <a:ext cx="907415" cy="822960"/>
            </a:xfrm>
            <a:custGeom>
              <a:avLst/>
              <a:gdLst/>
              <a:ahLst/>
              <a:cxnLst/>
              <a:rect l="l" t="t" r="r" b="b"/>
              <a:pathLst>
                <a:path w="907415" h="822960">
                  <a:moveTo>
                    <a:pt x="681198" y="0"/>
                  </a:moveTo>
                  <a:lnTo>
                    <a:pt x="201988" y="0"/>
                  </a:lnTo>
                  <a:lnTo>
                    <a:pt x="99895" y="64609"/>
                  </a:lnTo>
                  <a:lnTo>
                    <a:pt x="22041" y="224655"/>
                  </a:lnTo>
                  <a:lnTo>
                    <a:pt x="0" y="393394"/>
                  </a:lnTo>
                  <a:lnTo>
                    <a:pt x="14004" y="544555"/>
                  </a:lnTo>
                  <a:lnTo>
                    <a:pt x="29383" y="639651"/>
                  </a:lnTo>
                  <a:lnTo>
                    <a:pt x="55777" y="718918"/>
                  </a:lnTo>
                  <a:lnTo>
                    <a:pt x="102824" y="822595"/>
                  </a:lnTo>
                  <a:lnTo>
                    <a:pt x="262511" y="769808"/>
                  </a:lnTo>
                  <a:lnTo>
                    <a:pt x="535111" y="485553"/>
                  </a:lnTo>
                  <a:lnTo>
                    <a:pt x="792575" y="168967"/>
                  </a:lnTo>
                  <a:lnTo>
                    <a:pt x="906851" y="19185"/>
                  </a:lnTo>
                  <a:lnTo>
                    <a:pt x="681198" y="0"/>
                  </a:lnTo>
                  <a:close/>
                </a:path>
              </a:pathLst>
            </a:custGeom>
            <a:solidFill>
              <a:srgbClr val="B870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69711" y="1934087"/>
              <a:ext cx="6536055" cy="6495415"/>
            </a:xfrm>
            <a:custGeom>
              <a:avLst/>
              <a:gdLst/>
              <a:ahLst/>
              <a:cxnLst/>
              <a:rect l="l" t="t" r="r" b="b"/>
              <a:pathLst>
                <a:path w="6536055" h="6495415">
                  <a:moveTo>
                    <a:pt x="3363848" y="0"/>
                  </a:moveTo>
                  <a:lnTo>
                    <a:pt x="3172953" y="0"/>
                  </a:lnTo>
                  <a:lnTo>
                    <a:pt x="36986" y="3135653"/>
                  </a:lnTo>
                  <a:lnTo>
                    <a:pt x="12328" y="3169869"/>
                  </a:lnTo>
                  <a:lnTo>
                    <a:pt x="0" y="3209031"/>
                  </a:lnTo>
                  <a:lnTo>
                    <a:pt x="0" y="3250131"/>
                  </a:lnTo>
                  <a:lnTo>
                    <a:pt x="12328" y="3290163"/>
                  </a:lnTo>
                  <a:lnTo>
                    <a:pt x="36986" y="3326118"/>
                  </a:lnTo>
                  <a:lnTo>
                    <a:pt x="3172953" y="6458148"/>
                  </a:lnTo>
                  <a:lnTo>
                    <a:pt x="3207250" y="6482741"/>
                  </a:lnTo>
                  <a:lnTo>
                    <a:pt x="3246493" y="6495037"/>
                  </a:lnTo>
                  <a:lnTo>
                    <a:pt x="3287677" y="6495037"/>
                  </a:lnTo>
                  <a:lnTo>
                    <a:pt x="3327797" y="6482741"/>
                  </a:lnTo>
                  <a:lnTo>
                    <a:pt x="3363848" y="6458148"/>
                  </a:lnTo>
                  <a:lnTo>
                    <a:pt x="6496203" y="3326118"/>
                  </a:lnTo>
                  <a:lnTo>
                    <a:pt x="6522590" y="3290163"/>
                  </a:lnTo>
                  <a:lnTo>
                    <a:pt x="6535783" y="3250131"/>
                  </a:lnTo>
                  <a:lnTo>
                    <a:pt x="6535783" y="3209031"/>
                  </a:lnTo>
                  <a:lnTo>
                    <a:pt x="6522590" y="3169869"/>
                  </a:lnTo>
                  <a:lnTo>
                    <a:pt x="6496203" y="3135653"/>
                  </a:lnTo>
                  <a:lnTo>
                    <a:pt x="3363848" y="0"/>
                  </a:lnTo>
                  <a:close/>
                </a:path>
              </a:pathLst>
            </a:custGeom>
            <a:solidFill>
              <a:srgbClr val="7629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746255" y="2073268"/>
              <a:ext cx="6237605" cy="6179185"/>
            </a:xfrm>
            <a:custGeom>
              <a:avLst/>
              <a:gdLst/>
              <a:ahLst/>
              <a:cxnLst/>
              <a:rect l="l" t="t" r="r" b="b"/>
              <a:pathLst>
                <a:path w="6237605" h="6179184">
                  <a:moveTo>
                    <a:pt x="2061832" y="3356140"/>
                  </a:moveTo>
                  <a:lnTo>
                    <a:pt x="1001623" y="2296452"/>
                  </a:lnTo>
                  <a:lnTo>
                    <a:pt x="0" y="3293846"/>
                  </a:lnTo>
                  <a:lnTo>
                    <a:pt x="348513" y="3293846"/>
                  </a:lnTo>
                  <a:lnTo>
                    <a:pt x="348513" y="4232580"/>
                  </a:lnTo>
                  <a:lnTo>
                    <a:pt x="345579" y="4282605"/>
                  </a:lnTo>
                  <a:lnTo>
                    <a:pt x="352628" y="4316463"/>
                  </a:lnTo>
                  <a:lnTo>
                    <a:pt x="376872" y="4349610"/>
                  </a:lnTo>
                  <a:lnTo>
                    <a:pt x="425538" y="4397527"/>
                  </a:lnTo>
                  <a:lnTo>
                    <a:pt x="1768309" y="5739727"/>
                  </a:lnTo>
                  <a:lnTo>
                    <a:pt x="1817687" y="5789892"/>
                  </a:lnTo>
                  <a:lnTo>
                    <a:pt x="1851063" y="5806491"/>
                  </a:lnTo>
                  <a:lnTo>
                    <a:pt x="1925840" y="5806491"/>
                  </a:lnTo>
                  <a:lnTo>
                    <a:pt x="1990813" y="5791009"/>
                  </a:lnTo>
                  <a:lnTo>
                    <a:pt x="2021459" y="5783707"/>
                  </a:lnTo>
                  <a:lnTo>
                    <a:pt x="1954580" y="5791009"/>
                  </a:lnTo>
                  <a:lnTo>
                    <a:pt x="1912810" y="5786945"/>
                  </a:lnTo>
                  <a:lnTo>
                    <a:pt x="1878584" y="5765698"/>
                  </a:lnTo>
                  <a:lnTo>
                    <a:pt x="1834362" y="5721413"/>
                  </a:lnTo>
                  <a:lnTo>
                    <a:pt x="1803196" y="5687187"/>
                  </a:lnTo>
                  <a:lnTo>
                    <a:pt x="1775942" y="5648033"/>
                  </a:lnTo>
                  <a:lnTo>
                    <a:pt x="1752917" y="5604853"/>
                  </a:lnTo>
                  <a:lnTo>
                    <a:pt x="1734451" y="5558523"/>
                  </a:lnTo>
                  <a:lnTo>
                    <a:pt x="1720862" y="5509946"/>
                  </a:lnTo>
                  <a:lnTo>
                    <a:pt x="1712480" y="5460022"/>
                  </a:lnTo>
                  <a:lnTo>
                    <a:pt x="1709610" y="5409654"/>
                  </a:lnTo>
                  <a:lnTo>
                    <a:pt x="1708073" y="5039271"/>
                  </a:lnTo>
                  <a:lnTo>
                    <a:pt x="1708238" y="4397527"/>
                  </a:lnTo>
                  <a:lnTo>
                    <a:pt x="1708315" y="4282605"/>
                  </a:lnTo>
                  <a:lnTo>
                    <a:pt x="1709102" y="3660495"/>
                  </a:lnTo>
                  <a:lnTo>
                    <a:pt x="1709610" y="3356140"/>
                  </a:lnTo>
                  <a:lnTo>
                    <a:pt x="2061832" y="3356140"/>
                  </a:lnTo>
                  <a:close/>
                </a:path>
                <a:path w="6237605" h="6179184">
                  <a:moveTo>
                    <a:pt x="3888016" y="1001166"/>
                  </a:moveTo>
                  <a:lnTo>
                    <a:pt x="3237382" y="348348"/>
                  </a:lnTo>
                  <a:lnTo>
                    <a:pt x="2890202" y="0"/>
                  </a:lnTo>
                  <a:lnTo>
                    <a:pt x="2890202" y="348348"/>
                  </a:lnTo>
                  <a:lnTo>
                    <a:pt x="1947481" y="348348"/>
                  </a:lnTo>
                  <a:lnTo>
                    <a:pt x="1899513" y="345427"/>
                  </a:lnTo>
                  <a:lnTo>
                    <a:pt x="1866709" y="352475"/>
                  </a:lnTo>
                  <a:lnTo>
                    <a:pt x="1833943" y="376707"/>
                  </a:lnTo>
                  <a:lnTo>
                    <a:pt x="1786064" y="425348"/>
                  </a:lnTo>
                  <a:lnTo>
                    <a:pt x="439712" y="1767522"/>
                  </a:lnTo>
                  <a:lnTo>
                    <a:pt x="391604" y="1816874"/>
                  </a:lnTo>
                  <a:lnTo>
                    <a:pt x="376123" y="1849602"/>
                  </a:lnTo>
                  <a:lnTo>
                    <a:pt x="376123" y="1923580"/>
                  </a:lnTo>
                  <a:lnTo>
                    <a:pt x="399313" y="2020544"/>
                  </a:lnTo>
                  <a:lnTo>
                    <a:pt x="391947" y="1953653"/>
                  </a:lnTo>
                  <a:lnTo>
                    <a:pt x="395605" y="1911502"/>
                  </a:lnTo>
                  <a:lnTo>
                    <a:pt x="415798" y="1876209"/>
                  </a:lnTo>
                  <a:lnTo>
                    <a:pt x="458025" y="1829917"/>
                  </a:lnTo>
                  <a:lnTo>
                    <a:pt x="493395" y="1800098"/>
                  </a:lnTo>
                  <a:lnTo>
                    <a:pt x="533006" y="1773745"/>
                  </a:lnTo>
                  <a:lnTo>
                    <a:pt x="576148" y="1751177"/>
                  </a:lnTo>
                  <a:lnTo>
                    <a:pt x="622109" y="1732711"/>
                  </a:lnTo>
                  <a:lnTo>
                    <a:pt x="670204" y="1718691"/>
                  </a:lnTo>
                  <a:lnTo>
                    <a:pt x="719709" y="1709420"/>
                  </a:lnTo>
                  <a:lnTo>
                    <a:pt x="769912" y="1705216"/>
                  </a:lnTo>
                  <a:lnTo>
                    <a:pt x="2827883" y="1705216"/>
                  </a:lnTo>
                  <a:lnTo>
                    <a:pt x="2827883" y="2060917"/>
                  </a:lnTo>
                  <a:lnTo>
                    <a:pt x="3183712" y="1705216"/>
                  </a:lnTo>
                  <a:lnTo>
                    <a:pt x="3888016" y="1001166"/>
                  </a:lnTo>
                  <a:close/>
                </a:path>
                <a:path w="6237605" h="6179184">
                  <a:moveTo>
                    <a:pt x="5805513" y="4255922"/>
                  </a:moveTo>
                  <a:lnTo>
                    <a:pt x="5782703" y="4160240"/>
                  </a:lnTo>
                  <a:lnTo>
                    <a:pt x="5790044" y="4229176"/>
                  </a:lnTo>
                  <a:lnTo>
                    <a:pt x="5786005" y="4271988"/>
                  </a:lnTo>
                  <a:lnTo>
                    <a:pt x="5764771" y="4306570"/>
                  </a:lnTo>
                  <a:lnTo>
                    <a:pt x="5720512" y="4350766"/>
                  </a:lnTo>
                  <a:lnTo>
                    <a:pt x="5686476" y="4380547"/>
                  </a:lnTo>
                  <a:lnTo>
                    <a:pt x="5647766" y="4406874"/>
                  </a:lnTo>
                  <a:lnTo>
                    <a:pt x="5605081" y="4429417"/>
                  </a:lnTo>
                  <a:lnTo>
                    <a:pt x="5559120" y="4447857"/>
                  </a:lnTo>
                  <a:lnTo>
                    <a:pt x="5510606" y="4461878"/>
                  </a:lnTo>
                  <a:lnTo>
                    <a:pt x="5460225" y="4471136"/>
                  </a:lnTo>
                  <a:lnTo>
                    <a:pt x="5408688" y="4475340"/>
                  </a:lnTo>
                  <a:lnTo>
                    <a:pt x="5038331" y="4476902"/>
                  </a:lnTo>
                  <a:lnTo>
                    <a:pt x="3355327" y="4475340"/>
                  </a:lnTo>
                  <a:lnTo>
                    <a:pt x="3355327" y="4123601"/>
                  </a:lnTo>
                  <a:lnTo>
                    <a:pt x="2295677" y="5182501"/>
                  </a:lnTo>
                  <a:lnTo>
                    <a:pt x="3293033" y="6179159"/>
                  </a:lnTo>
                  <a:lnTo>
                    <a:pt x="3293033" y="5831052"/>
                  </a:lnTo>
                  <a:lnTo>
                    <a:pt x="4231703" y="5831052"/>
                  </a:lnTo>
                  <a:lnTo>
                    <a:pt x="4281729" y="5834024"/>
                  </a:lnTo>
                  <a:lnTo>
                    <a:pt x="4296905" y="5831052"/>
                  </a:lnTo>
                  <a:lnTo>
                    <a:pt x="4315587" y="5827395"/>
                  </a:lnTo>
                  <a:lnTo>
                    <a:pt x="4348734" y="5804255"/>
                  </a:lnTo>
                  <a:lnTo>
                    <a:pt x="4396651" y="5757773"/>
                  </a:lnTo>
                  <a:lnTo>
                    <a:pt x="5678500" y="4476902"/>
                  </a:lnTo>
                  <a:lnTo>
                    <a:pt x="5738723" y="4416704"/>
                  </a:lnTo>
                  <a:lnTo>
                    <a:pt x="5788888" y="4365333"/>
                  </a:lnTo>
                  <a:lnTo>
                    <a:pt x="5805513" y="4331119"/>
                  </a:lnTo>
                  <a:lnTo>
                    <a:pt x="5805513" y="4255922"/>
                  </a:lnTo>
                  <a:close/>
                </a:path>
                <a:path w="6237605" h="6179184">
                  <a:moveTo>
                    <a:pt x="6237249" y="2903156"/>
                  </a:moveTo>
                  <a:lnTo>
                    <a:pt x="5888672" y="2903156"/>
                  </a:lnTo>
                  <a:lnTo>
                    <a:pt x="5888672" y="1964436"/>
                  </a:lnTo>
                  <a:lnTo>
                    <a:pt x="5891644" y="1914410"/>
                  </a:lnTo>
                  <a:lnTo>
                    <a:pt x="5884989" y="1880539"/>
                  </a:lnTo>
                  <a:lnTo>
                    <a:pt x="5861824" y="1847392"/>
                  </a:lnTo>
                  <a:lnTo>
                    <a:pt x="5815266" y="1799475"/>
                  </a:lnTo>
                  <a:lnTo>
                    <a:pt x="4472495" y="457276"/>
                  </a:lnTo>
                  <a:lnTo>
                    <a:pt x="4421048" y="407111"/>
                  </a:lnTo>
                  <a:lnTo>
                    <a:pt x="4386859" y="390525"/>
                  </a:lnTo>
                  <a:lnTo>
                    <a:pt x="4311358" y="390525"/>
                  </a:lnTo>
                  <a:lnTo>
                    <a:pt x="4215689" y="413296"/>
                  </a:lnTo>
                  <a:lnTo>
                    <a:pt x="4284700" y="405993"/>
                  </a:lnTo>
                  <a:lnTo>
                    <a:pt x="4327588" y="410057"/>
                  </a:lnTo>
                  <a:lnTo>
                    <a:pt x="4362208" y="431304"/>
                  </a:lnTo>
                  <a:lnTo>
                    <a:pt x="4406455" y="475589"/>
                  </a:lnTo>
                  <a:lnTo>
                    <a:pt x="4436275" y="509625"/>
                  </a:lnTo>
                  <a:lnTo>
                    <a:pt x="4462640" y="548335"/>
                  </a:lnTo>
                  <a:lnTo>
                    <a:pt x="4485208" y="591019"/>
                  </a:lnTo>
                  <a:lnTo>
                    <a:pt x="4503674" y="636968"/>
                  </a:lnTo>
                  <a:lnTo>
                    <a:pt x="4517707" y="685482"/>
                  </a:lnTo>
                  <a:lnTo>
                    <a:pt x="4526991" y="735838"/>
                  </a:lnTo>
                  <a:lnTo>
                    <a:pt x="4531182" y="787349"/>
                  </a:lnTo>
                  <a:lnTo>
                    <a:pt x="4532757" y="1157732"/>
                  </a:lnTo>
                  <a:lnTo>
                    <a:pt x="4532655" y="1555686"/>
                  </a:lnTo>
                  <a:lnTo>
                    <a:pt x="4532554" y="1880539"/>
                  </a:lnTo>
                  <a:lnTo>
                    <a:pt x="4531703" y="2536520"/>
                  </a:lnTo>
                  <a:lnTo>
                    <a:pt x="4531182" y="2840875"/>
                  </a:lnTo>
                  <a:lnTo>
                    <a:pt x="4178998" y="2840875"/>
                  </a:lnTo>
                  <a:lnTo>
                    <a:pt x="5239270" y="3900563"/>
                  </a:lnTo>
                  <a:lnTo>
                    <a:pt x="6237249" y="2903156"/>
                  </a:lnTo>
                  <a:close/>
                </a:path>
              </a:pathLst>
            </a:custGeom>
            <a:solidFill>
              <a:srgbClr val="F094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523930" y="2786419"/>
            <a:ext cx="21399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5" dirty="0">
                <a:solidFill>
                  <a:srgbClr val="FFFFFF"/>
                </a:solidFill>
                <a:latin typeface="Comic Sans MS" panose="030F0702030302020204"/>
                <a:cs typeface="Comic Sans MS" panose="030F0702030302020204"/>
              </a:rPr>
              <a:t>1</a:t>
            </a:r>
            <a:endParaRPr sz="33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925815" y="4464682"/>
            <a:ext cx="28130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5" dirty="0">
                <a:solidFill>
                  <a:srgbClr val="FFFFFF"/>
                </a:solidFill>
                <a:latin typeface="Comic Sans MS" panose="030F0702030302020204"/>
                <a:cs typeface="Comic Sans MS" panose="030F0702030302020204"/>
              </a:rPr>
              <a:t>2</a:t>
            </a:r>
            <a:endParaRPr sz="33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80886" y="5374319"/>
            <a:ext cx="2555240" cy="2038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5" dirty="0">
                <a:solidFill>
                  <a:srgbClr val="FFFFFF"/>
                </a:solidFill>
                <a:latin typeface="Comic Sans MS" panose="030F0702030302020204"/>
                <a:cs typeface="Comic Sans MS" panose="030F0702030302020204"/>
              </a:rPr>
              <a:t>4</a:t>
            </a:r>
            <a:endParaRPr sz="3300" dirty="0">
              <a:latin typeface="Comic Sans MS" panose="030F0702030302020204"/>
              <a:cs typeface="Comic Sans MS" panose="030F0702030302020204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5650" dirty="0">
              <a:latin typeface="Comic Sans MS" panose="030F0702030302020204"/>
              <a:cs typeface="Comic Sans MS" panose="030F0702030302020204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3300" spc="-5" dirty="0">
                <a:solidFill>
                  <a:srgbClr val="FFFFFF"/>
                </a:solidFill>
                <a:latin typeface="Comic Sans MS" panose="030F0702030302020204"/>
                <a:cs typeface="Comic Sans MS" panose="030F0702030302020204"/>
              </a:rPr>
              <a:t>3</a:t>
            </a:r>
            <a:endParaRPr sz="3300" dirty="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3930855" y="1458113"/>
            <a:ext cx="3488690" cy="1535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b="1" spc="-5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Data</a:t>
            </a:r>
            <a:r>
              <a:rPr sz="3300" b="1" spc="-5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sz="3300" b="1" spc="-15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Preprocessing</a:t>
            </a:r>
            <a:r>
              <a:rPr lang="en-US" sz="3300" b="1" spc="-15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and Visualization</a:t>
            </a:r>
            <a:br>
              <a:rPr lang="en-US" sz="3300" b="1" spc="-15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endParaRPr lang="en-US" sz="3300" b="1" spc="-15" dirty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367385" y="2540635"/>
            <a:ext cx="4940300" cy="152908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871855" marR="5080" indent="-859790">
              <a:lnSpc>
                <a:spcPts val="3880"/>
              </a:lnSpc>
              <a:spcBef>
                <a:spcPts val="290"/>
              </a:spcBef>
            </a:pPr>
            <a:r>
              <a:rPr sz="3300" b="1" spc="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50" spc="5" dirty="0">
                <a:latin typeface="Times New Roman" panose="02020603050405020304"/>
                <a:cs typeface="Times New Roman" panose="02020603050405020304"/>
              </a:rPr>
              <a:t>Data cleaning,</a:t>
            </a:r>
            <a:r>
              <a:rPr lang="en-US" sz="245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spc="5" dirty="0">
                <a:latin typeface="Times New Roman" panose="02020603050405020304"/>
                <a:cs typeface="Times New Roman" panose="02020603050405020304"/>
              </a:rPr>
              <a:t>normalisation</a:t>
            </a:r>
            <a:r>
              <a:rPr lang="en-US" sz="2450" spc="5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50" spc="5" dirty="0">
                <a:latin typeface="Times New Roman" panose="02020603050405020304"/>
                <a:cs typeface="Times New Roman" panose="02020603050405020304"/>
              </a:rPr>
              <a:t>feature</a:t>
            </a:r>
            <a:r>
              <a:rPr sz="24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spc="5" dirty="0">
                <a:latin typeface="Times New Roman" panose="02020603050405020304"/>
                <a:cs typeface="Times New Roman" panose="02020603050405020304"/>
              </a:rPr>
              <a:t>engineering</a:t>
            </a:r>
            <a:r>
              <a:rPr lang="en-US" sz="2450" spc="5" dirty="0">
                <a:latin typeface="Times New Roman" panose="02020603050405020304"/>
                <a:cs typeface="Times New Roman" panose="02020603050405020304"/>
              </a:rPr>
              <a:t> and plotting graphs.</a:t>
            </a:r>
            <a:r>
              <a:rPr sz="3300" b="1" spc="5" dirty="0">
                <a:latin typeface="Times New Roman" panose="02020603050405020304"/>
                <a:cs typeface="Times New Roman" panose="02020603050405020304"/>
              </a:rPr>
              <a:t>)</a:t>
            </a:r>
            <a:endParaRPr sz="33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27040" y="7685086"/>
            <a:ext cx="3627754" cy="151257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 indent="-635" algn="ctr">
              <a:lnSpc>
                <a:spcPts val="3880"/>
              </a:lnSpc>
              <a:spcBef>
                <a:spcPts val="290"/>
              </a:spcBef>
            </a:pPr>
            <a:r>
              <a:rPr sz="3300" b="1" spc="-55" dirty="0">
                <a:latin typeface="Times New Roman" panose="02020603050405020304"/>
                <a:cs typeface="Times New Roman" panose="02020603050405020304"/>
              </a:rPr>
              <a:t>Target </a:t>
            </a:r>
            <a:r>
              <a:rPr sz="3300" b="1" spc="-10" dirty="0">
                <a:latin typeface="Times New Roman" panose="02020603050405020304"/>
                <a:cs typeface="Times New Roman" panose="02020603050405020304"/>
              </a:rPr>
              <a:t>Prediction  </a:t>
            </a:r>
            <a:r>
              <a:rPr sz="3300" b="1" spc="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50" spc="5" dirty="0">
                <a:latin typeface="Times New Roman" panose="02020603050405020304"/>
                <a:cs typeface="Times New Roman" panose="02020603050405020304"/>
              </a:rPr>
              <a:t>Model testing and</a:t>
            </a:r>
            <a:r>
              <a:rPr sz="245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spc="5" dirty="0">
                <a:latin typeface="Times New Roman" panose="02020603050405020304"/>
                <a:cs typeface="Times New Roman" panose="02020603050405020304"/>
              </a:rPr>
              <a:t>accuracy  prediction</a:t>
            </a:r>
            <a:r>
              <a:rPr sz="3300" b="1" spc="5" dirty="0">
                <a:latin typeface="Times New Roman" panose="02020603050405020304"/>
                <a:cs typeface="Times New Roman" panose="02020603050405020304"/>
              </a:rPr>
              <a:t>)</a:t>
            </a:r>
            <a:endParaRPr sz="33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313909" y="7685086"/>
            <a:ext cx="4422775" cy="151257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 indent="970915">
              <a:lnSpc>
                <a:spcPts val="3880"/>
              </a:lnSpc>
              <a:spcBef>
                <a:spcPts val="290"/>
              </a:spcBef>
            </a:pPr>
            <a:r>
              <a:rPr sz="3300" b="1" spc="-5" dirty="0">
                <a:latin typeface="Times New Roman" panose="02020603050405020304"/>
                <a:cs typeface="Times New Roman" panose="02020603050405020304"/>
              </a:rPr>
              <a:t>Model Fitting  </a:t>
            </a:r>
            <a:r>
              <a:rPr sz="3300" b="1" spc="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50" spc="5" dirty="0">
                <a:latin typeface="Times New Roman" panose="02020603050405020304"/>
                <a:cs typeface="Times New Roman" panose="02020603050405020304"/>
              </a:rPr>
              <a:t>Dataset splitting, </a:t>
            </a:r>
            <a:r>
              <a:rPr sz="2450" spc="10" dirty="0">
                <a:latin typeface="Times New Roman" panose="02020603050405020304"/>
                <a:cs typeface="Times New Roman" panose="02020603050405020304"/>
              </a:rPr>
              <a:t>Cross</a:t>
            </a:r>
            <a:r>
              <a:rPr sz="245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spc="5" dirty="0">
                <a:latin typeface="Times New Roman" panose="02020603050405020304"/>
                <a:cs typeface="Times New Roman" panose="02020603050405020304"/>
              </a:rPr>
              <a:t>validation</a:t>
            </a:r>
            <a:endParaRPr sz="2450">
              <a:latin typeface="Times New Roman" panose="02020603050405020304"/>
              <a:cs typeface="Times New Roman" panose="02020603050405020304"/>
            </a:endParaRPr>
          </a:p>
          <a:p>
            <a:pPr marL="885190">
              <a:lnSpc>
                <a:spcPts val="3755"/>
              </a:lnSpc>
            </a:pPr>
            <a:r>
              <a:rPr sz="2450" spc="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450" spc="10" dirty="0">
                <a:latin typeface="Times New Roman" panose="02020603050405020304"/>
                <a:cs typeface="Times New Roman" panose="02020603050405020304"/>
              </a:rPr>
              <a:t>Model </a:t>
            </a:r>
            <a:r>
              <a:rPr sz="2450" spc="5" dirty="0">
                <a:latin typeface="Times New Roman" panose="02020603050405020304"/>
                <a:cs typeface="Times New Roman" panose="02020603050405020304"/>
              </a:rPr>
              <a:t>training</a:t>
            </a:r>
            <a:r>
              <a:rPr sz="2450" spc="1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300" b="1" spc="-5" dirty="0">
                <a:latin typeface="Times New Roman" panose="02020603050405020304"/>
                <a:cs typeface="Times New Roman" panose="02020603050405020304"/>
              </a:rPr>
              <a:t>)</a:t>
            </a:r>
            <a:endParaRPr sz="33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388877" y="1951361"/>
            <a:ext cx="10926445" cy="5703570"/>
            <a:chOff x="3388877" y="1951361"/>
            <a:chExt cx="10926445" cy="5703570"/>
          </a:xfrm>
        </p:grpSpPr>
        <p:sp>
          <p:nvSpPr>
            <p:cNvPr id="18" name="object 18"/>
            <p:cNvSpPr/>
            <p:nvPr/>
          </p:nvSpPr>
          <p:spPr>
            <a:xfrm>
              <a:off x="6574791" y="1955505"/>
              <a:ext cx="680085" cy="886460"/>
            </a:xfrm>
            <a:custGeom>
              <a:avLst/>
              <a:gdLst/>
              <a:ahLst/>
              <a:cxnLst/>
              <a:rect l="l" t="t" r="r" b="b"/>
              <a:pathLst>
                <a:path w="680084" h="886460">
                  <a:moveTo>
                    <a:pt x="16676" y="0"/>
                  </a:moveTo>
                  <a:lnTo>
                    <a:pt x="680089" y="873393"/>
                  </a:lnTo>
                  <a:lnTo>
                    <a:pt x="663413" y="886060"/>
                  </a:lnTo>
                  <a:lnTo>
                    <a:pt x="0" y="12667"/>
                  </a:lnTo>
                  <a:lnTo>
                    <a:pt x="166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125602" y="1961832"/>
              <a:ext cx="2458085" cy="0"/>
            </a:xfrm>
            <a:custGeom>
              <a:avLst/>
              <a:gdLst/>
              <a:ahLst/>
              <a:cxnLst/>
              <a:rect l="l" t="t" r="r" b="b"/>
              <a:pathLst>
                <a:path w="2458084">
                  <a:moveTo>
                    <a:pt x="2457537" y="3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634828" y="6768751"/>
              <a:ext cx="680085" cy="886460"/>
            </a:xfrm>
            <a:custGeom>
              <a:avLst/>
              <a:gdLst/>
              <a:ahLst/>
              <a:cxnLst/>
              <a:rect l="l" t="t" r="r" b="b"/>
              <a:pathLst>
                <a:path w="680084" h="886459">
                  <a:moveTo>
                    <a:pt x="16676" y="0"/>
                  </a:moveTo>
                  <a:lnTo>
                    <a:pt x="680089" y="873393"/>
                  </a:lnTo>
                  <a:lnTo>
                    <a:pt x="663413" y="886060"/>
                  </a:lnTo>
                  <a:lnTo>
                    <a:pt x="0" y="12667"/>
                  </a:lnTo>
                  <a:lnTo>
                    <a:pt x="166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185711" y="6775088"/>
              <a:ext cx="2458085" cy="0"/>
            </a:xfrm>
            <a:custGeom>
              <a:avLst/>
              <a:gdLst/>
              <a:ahLst/>
              <a:cxnLst/>
              <a:rect l="l" t="t" r="r" b="b"/>
              <a:pathLst>
                <a:path w="2458084">
                  <a:moveTo>
                    <a:pt x="2457537" y="3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532597" y="1955505"/>
              <a:ext cx="680085" cy="886460"/>
            </a:xfrm>
            <a:custGeom>
              <a:avLst/>
              <a:gdLst/>
              <a:ahLst/>
              <a:cxnLst/>
              <a:rect l="l" t="t" r="r" b="b"/>
              <a:pathLst>
                <a:path w="680084" h="886460">
                  <a:moveTo>
                    <a:pt x="663413" y="0"/>
                  </a:moveTo>
                  <a:lnTo>
                    <a:pt x="0" y="873393"/>
                  </a:lnTo>
                  <a:lnTo>
                    <a:pt x="16676" y="886060"/>
                  </a:lnTo>
                  <a:lnTo>
                    <a:pt x="680089" y="12667"/>
                  </a:lnTo>
                  <a:lnTo>
                    <a:pt x="6634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204371" y="1961832"/>
              <a:ext cx="2458085" cy="0"/>
            </a:xfrm>
            <a:custGeom>
              <a:avLst/>
              <a:gdLst/>
              <a:ahLst/>
              <a:cxnLst/>
              <a:rect l="l" t="t" r="r" b="b"/>
              <a:pathLst>
                <a:path w="2458084">
                  <a:moveTo>
                    <a:pt x="0" y="3"/>
                  </a:moveTo>
                  <a:lnTo>
                    <a:pt x="2457537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388877" y="6768751"/>
              <a:ext cx="680085" cy="886460"/>
            </a:xfrm>
            <a:custGeom>
              <a:avLst/>
              <a:gdLst/>
              <a:ahLst/>
              <a:cxnLst/>
              <a:rect l="l" t="t" r="r" b="b"/>
              <a:pathLst>
                <a:path w="680085" h="886459">
                  <a:moveTo>
                    <a:pt x="663413" y="0"/>
                  </a:moveTo>
                  <a:lnTo>
                    <a:pt x="0" y="873393"/>
                  </a:lnTo>
                  <a:lnTo>
                    <a:pt x="16676" y="886060"/>
                  </a:lnTo>
                  <a:lnTo>
                    <a:pt x="680089" y="12667"/>
                  </a:lnTo>
                  <a:lnTo>
                    <a:pt x="6634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060630" y="6775088"/>
              <a:ext cx="2458085" cy="0"/>
            </a:xfrm>
            <a:custGeom>
              <a:avLst/>
              <a:gdLst/>
              <a:ahLst/>
              <a:cxnLst/>
              <a:rect l="l" t="t" r="r" b="b"/>
              <a:pathLst>
                <a:path w="2458084">
                  <a:moveTo>
                    <a:pt x="0" y="3"/>
                  </a:moveTo>
                  <a:lnTo>
                    <a:pt x="2457537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661961" y="358428"/>
            <a:ext cx="3148330" cy="905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750" b="1" spc="10" dirty="0">
                <a:latin typeface="Times New Roman" panose="02020603050405020304"/>
                <a:cs typeface="Times New Roman" panose="02020603050405020304"/>
              </a:rPr>
              <a:t>App</a:t>
            </a:r>
            <a:r>
              <a:rPr sz="5750" b="1" spc="-10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5750" b="1" spc="10" dirty="0">
                <a:latin typeface="Times New Roman" panose="02020603050405020304"/>
                <a:cs typeface="Times New Roman" panose="02020603050405020304"/>
              </a:rPr>
              <a:t>oa</a:t>
            </a:r>
            <a:r>
              <a:rPr sz="5750" b="1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5750" b="1" spc="10" dirty="0">
                <a:latin typeface="Times New Roman" panose="02020603050405020304"/>
                <a:cs typeface="Times New Roman" panose="02020603050405020304"/>
              </a:rPr>
              <a:t>h</a:t>
            </a:r>
            <a:endParaRPr sz="575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50100" y="9986285"/>
            <a:ext cx="6069965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1576705" algn="l"/>
              </a:tabLst>
            </a:pPr>
            <a:r>
              <a:rPr sz="2950" b="1" dirty="0">
                <a:latin typeface="Times New Roman" panose="02020603050405020304"/>
                <a:cs typeface="Times New Roman" panose="02020603050405020304"/>
              </a:rPr>
              <a:t>TOOLS</a:t>
            </a:r>
            <a:r>
              <a:rPr sz="2950" dirty="0">
                <a:latin typeface="Times New Roman" panose="02020603050405020304"/>
                <a:cs typeface="Times New Roman" panose="02020603050405020304"/>
              </a:rPr>
              <a:t>:	</a:t>
            </a:r>
            <a:r>
              <a:rPr sz="2950" spc="5" dirty="0">
                <a:latin typeface="Times New Roman" panose="02020603050405020304"/>
                <a:cs typeface="Times New Roman" panose="02020603050405020304"/>
              </a:rPr>
              <a:t>Anaconda (Jupyter</a:t>
            </a:r>
            <a:r>
              <a:rPr sz="295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950" spc="5" dirty="0">
                <a:latin typeface="Times New Roman" panose="02020603050405020304"/>
                <a:cs typeface="Times New Roman" panose="02020603050405020304"/>
              </a:rPr>
              <a:t>notebook)</a:t>
            </a:r>
            <a:endParaRPr sz="29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9" name="object 13"/>
          <p:cNvSpPr txBox="1">
            <a:spLocks noGrp="1"/>
          </p:cNvSpPr>
          <p:nvPr/>
        </p:nvSpPr>
        <p:spPr>
          <a:xfrm>
            <a:off x="-288290" y="1589088"/>
            <a:ext cx="4380230" cy="154178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12065" rIns="0" bIns="0" rtlCol="0" anchor="ctr" anchorCtr="0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7255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marL="12700" marR="5080" indent="977265" algn="ctr">
              <a:lnSpc>
                <a:spcPts val="3880"/>
              </a:lnSpc>
              <a:spcBef>
                <a:spcPts val="290"/>
              </a:spcBef>
            </a:pPr>
            <a:r>
              <a:rPr sz="3300" b="1" spc="-5" dirty="0">
                <a:latin typeface="Times New Roman" panose="02020603050405020304"/>
                <a:cs typeface="Times New Roman" panose="02020603050405020304"/>
                <a:sym typeface="+mn-ea"/>
              </a:rPr>
              <a:t>Data Acquisition</a:t>
            </a:r>
            <a:r>
              <a:rPr sz="3300" b="1" spc="-6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endParaRPr sz="3300" b="1" spc="-65" dirty="0">
              <a:latin typeface="Times New Roman" panose="02020603050405020304"/>
              <a:cs typeface="Times New Roman" panose="02020603050405020304"/>
            </a:endParaRPr>
          </a:p>
          <a:p>
            <a:pPr marL="12700" marR="5080" indent="977265" algn="ctr">
              <a:lnSpc>
                <a:spcPts val="3880"/>
              </a:lnSpc>
              <a:spcBef>
                <a:spcPts val="290"/>
              </a:spcBef>
            </a:pPr>
            <a:r>
              <a:rPr lang="en-US" sz="3300" b="1" spc="5" dirty="0">
                <a:latin typeface="Times New Roman" panose="02020603050405020304"/>
                <a:cs typeface="Times New Roman" panose="02020603050405020304"/>
                <a:sym typeface="+mn-ea"/>
              </a:rPr>
              <a:t>(</a:t>
            </a:r>
            <a:r>
              <a:rPr lang="en-US" sz="3300" spc="5" dirty="0">
                <a:latin typeface="Times New Roman" panose="02020603050405020304"/>
                <a:cs typeface="Times New Roman" panose="02020603050405020304"/>
                <a:sym typeface="+mn-ea"/>
              </a:rPr>
              <a:t>public data repository</a:t>
            </a:r>
            <a:r>
              <a:rPr sz="3300" b="1" spc="5" dirty="0">
                <a:latin typeface="Times New Roman" panose="02020603050405020304"/>
                <a:cs typeface="Times New Roman" panose="02020603050405020304"/>
                <a:sym typeface="+mn-ea"/>
              </a:rPr>
              <a:t>)</a:t>
            </a:r>
            <a:endParaRPr lang="en-US" sz="3300" b="1" spc="-15" dirty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063750" y="0"/>
            <a:ext cx="22402800" cy="2714244"/>
          </a:xfrm>
        </p:spPr>
        <p:txBody>
          <a:bodyPr>
            <a:normAutofit/>
          </a:bodyPr>
          <a:lstStyle/>
          <a:p>
            <a:r>
              <a:rPr lang="en-US" sz="5200" b="1" dirty="0">
                <a:latin typeface="Times New Roman" panose="02020603050405020304" charset="0"/>
                <a:cs typeface="Times New Roman" panose="02020603050405020304" charset="0"/>
              </a:rPr>
              <a:t>DATASET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6958" y="2748049"/>
            <a:ext cx="16070183" cy="5654674"/>
          </a:xfrm>
          <a:ln>
            <a:solidFill>
              <a:schemeClr val="accent1"/>
            </a:solidFill>
          </a:ln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3200" dirty="0" err="1">
                <a:latin typeface="Times New Roman" panose="02020603050405020304" charset="0"/>
                <a:cs typeface="Times New Roman" panose="02020603050405020304" charset="0"/>
              </a:rPr>
              <a:t>Appstore_games</a:t>
            </a:r>
            <a:r>
              <a:rPr lang="en-US" sz="3200" dirty="0">
                <a:latin typeface="Times New Roman" panose="02020603050405020304" charset="0"/>
                <a:cs typeface="Times New Roman" panose="02020603050405020304" charset="0"/>
              </a:rPr>
              <a:t> dataset is taken from </a:t>
            </a:r>
            <a:r>
              <a:rPr lang="en-US" sz="3200" dirty="0" err="1">
                <a:latin typeface="Times New Roman" panose="02020603050405020304" charset="0"/>
                <a:cs typeface="Times New Roman" panose="02020603050405020304" charset="0"/>
              </a:rPr>
              <a:t>Github</a:t>
            </a:r>
            <a:endParaRPr lang="en-US" sz="3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ctr">
              <a:spcAft>
                <a:spcPts val="600"/>
              </a:spcAft>
            </a:pPr>
            <a:r>
              <a:rPr lang="en-US" sz="4000" b="1" dirty="0">
                <a:latin typeface="Times New Roman" panose="02020603050405020304" charset="0"/>
                <a:cs typeface="Times New Roman" panose="02020603050405020304" charset="0"/>
                <a:hlinkClick r:id="rId2"/>
              </a:rPr>
              <a:t>https://github.com/sujithkumar05/app-store-data/blob/main/appstore_games.csv</a:t>
            </a:r>
            <a:endParaRPr lang="en-US" sz="4000" b="1" dirty="0">
              <a:latin typeface="Times New Roman" panose="02020603050405020304" charset="0"/>
              <a:cs typeface="Times New Roman" panose="02020603050405020304" charset="0"/>
              <a:hlinkClick r:id="rId3" action="ppaction://hlinkfil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Dataset Features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C9E904-DFFD-37E8-452A-5AFD7A629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850" y="2337790"/>
            <a:ext cx="11125200" cy="79650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20104100" cy="1130935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1053282" y="1054543"/>
            <a:ext cx="11309350" cy="9200264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648748" y="652047"/>
            <a:ext cx="10465369" cy="9194724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2520959" y="4649008"/>
            <a:ext cx="4125949" cy="9194724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701207" y="1406617"/>
            <a:ext cx="11309352" cy="849611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6097846">
            <a:off x="1349840" y="1861225"/>
            <a:ext cx="7121202" cy="7120702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2692" y="967767"/>
            <a:ext cx="6975259" cy="5586233"/>
          </a:xfrm>
          <a:prstGeom prst="rect">
            <a:avLst/>
          </a:prstGeom>
        </p:spPr>
        <p:txBody>
          <a:bodyPr vert="horz" lIns="0" tIns="16510" rIns="0" bIns="0" rtlCol="0" anchor="b">
            <a:normAutofit/>
          </a:bodyPr>
          <a:lstStyle/>
          <a:p>
            <a:pPr marL="12700" algn="r">
              <a:spcBef>
                <a:spcPts val="130"/>
              </a:spcBef>
            </a:pPr>
            <a:r>
              <a:rPr lang="en-US" sz="6600" spc="10">
                <a:solidFill>
                  <a:srgbClr val="FFFFFF"/>
                </a:solidFill>
              </a:rPr>
              <a:t>Evaluation</a:t>
            </a:r>
            <a:r>
              <a:rPr lang="en-US" sz="6600" spc="-30">
                <a:solidFill>
                  <a:srgbClr val="FFFFFF"/>
                </a:solidFill>
              </a:rPr>
              <a:t> </a:t>
            </a:r>
            <a:r>
              <a:rPr lang="en-US" sz="6600" spc="10">
                <a:solidFill>
                  <a:srgbClr val="FFFFFF"/>
                </a:solidFill>
              </a:rPr>
              <a:t>Methodology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0723436" y="1071040"/>
            <a:ext cx="8017973" cy="9145842"/>
          </a:xfrm>
          <a:prstGeom prst="rect">
            <a:avLst/>
          </a:prstGeom>
        </p:spPr>
        <p:txBody>
          <a:bodyPr vert="horz" lIns="0" tIns="50165" rIns="0" bIns="0" rtlCol="0" anchor="ctr">
            <a:normAutofit/>
          </a:bodyPr>
          <a:lstStyle/>
          <a:p>
            <a:pPr marL="636270" marR="5080" indent="-457200">
              <a:spcBef>
                <a:spcPts val="395"/>
              </a:spcBef>
              <a:buSzPct val="123000"/>
              <a:buFont typeface="Wingdings" panose="05000000000000000000" pitchFamily="2" charset="2"/>
              <a:buChar char="§"/>
              <a:tabLst>
                <a:tab pos="598805" algn="l"/>
              </a:tabLst>
            </a:pPr>
            <a:r>
              <a:rPr lang="en-US" sz="3600" spc="5" dirty="0">
                <a:latin typeface="Times New Roman" panose="02020603050405020304" charset="0"/>
                <a:cs typeface="Times New Roman" panose="02020603050405020304" charset="0"/>
              </a:rPr>
              <a:t>Confusion Matrix </a:t>
            </a:r>
            <a:endParaRPr lang="en-US" sz="3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636270" indent="-457200">
              <a:buSzPct val="123000"/>
              <a:buFont typeface="Wingdings" panose="05000000000000000000" pitchFamily="2" charset="2"/>
              <a:buChar char="§"/>
              <a:tabLst>
                <a:tab pos="598805" algn="l"/>
              </a:tabLst>
            </a:pPr>
            <a:r>
              <a:rPr lang="en-US" sz="3600" spc="5" dirty="0">
                <a:latin typeface="Times New Roman" panose="02020603050405020304" charset="0"/>
                <a:cs typeface="Times New Roman" panose="02020603050405020304" charset="0"/>
              </a:rPr>
              <a:t>F1-score</a:t>
            </a:r>
            <a:endParaRPr lang="en-US" sz="3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636270" indent="-457200">
              <a:buSzPct val="123000"/>
              <a:buFont typeface="Wingdings" panose="05000000000000000000" pitchFamily="2" charset="2"/>
              <a:buChar char="§"/>
              <a:tabLst>
                <a:tab pos="598805" algn="l"/>
              </a:tabLst>
            </a:pPr>
            <a:r>
              <a:rPr lang="en-US" sz="3600" spc="5" dirty="0">
                <a:latin typeface="Times New Roman" panose="02020603050405020304" charset="0"/>
                <a:cs typeface="Times New Roman" panose="02020603050405020304" charset="0"/>
              </a:rPr>
              <a:t>Accuracy(&gt;90)</a:t>
            </a:r>
            <a:endParaRPr lang="en-US" sz="3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636270" indent="-457200">
              <a:buSzPct val="123000"/>
              <a:buFont typeface="Wingdings" panose="05000000000000000000" pitchFamily="2" charset="2"/>
              <a:buChar char="§"/>
              <a:tabLst>
                <a:tab pos="598805" algn="l"/>
              </a:tabLst>
            </a:pPr>
            <a:r>
              <a:rPr lang="en-US" sz="3600" spc="-30" dirty="0">
                <a:latin typeface="Times New Roman" panose="02020603050405020304" charset="0"/>
                <a:cs typeface="Times New Roman" panose="02020603050405020304" charset="0"/>
              </a:rPr>
              <a:t>Time</a:t>
            </a:r>
            <a:r>
              <a:rPr lang="en-US" sz="36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600" spc="5" dirty="0">
                <a:latin typeface="Times New Roman" panose="02020603050405020304" charset="0"/>
                <a:cs typeface="Times New Roman" panose="02020603050405020304" charset="0"/>
              </a:rPr>
              <a:t>Complexity</a:t>
            </a:r>
            <a:endParaRPr lang="en-US" sz="3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636270" indent="-457200">
              <a:buSzPct val="123000"/>
              <a:buFont typeface="Wingdings" panose="05000000000000000000" pitchFamily="2" charset="2"/>
              <a:buChar char="§"/>
              <a:tabLst>
                <a:tab pos="598805" algn="l"/>
              </a:tabLst>
            </a:pPr>
            <a:r>
              <a:rPr lang="en-US" sz="3600" spc="5" dirty="0">
                <a:latin typeface="Times New Roman" panose="02020603050405020304" charset="0"/>
                <a:cs typeface="Times New Roman" panose="02020603050405020304" charset="0"/>
              </a:rPr>
              <a:t>Correctness</a:t>
            </a:r>
            <a:endParaRPr lang="en-US" sz="3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636270" indent="-457200">
              <a:buSzPct val="123000"/>
              <a:buFont typeface="Wingdings" panose="05000000000000000000" pitchFamily="2" charset="2"/>
              <a:buChar char="§"/>
              <a:tabLst>
                <a:tab pos="598805" algn="l"/>
              </a:tabLst>
            </a:pPr>
            <a:r>
              <a:rPr lang="en-US" sz="3600" dirty="0">
                <a:latin typeface="Times New Roman" panose="02020603050405020304" charset="0"/>
                <a:cs typeface="Times New Roman" panose="02020603050405020304" charset="0"/>
              </a:rPr>
              <a:t>ROC Curve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20104100" cy="1130935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20099073" cy="1130935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2325567" y="2325563"/>
            <a:ext cx="11309350" cy="6658223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2325568" y="2342280"/>
            <a:ext cx="11309348" cy="665822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1266128" y="5917252"/>
            <a:ext cx="4125949" cy="6658232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0635413">
            <a:off x="-827343" y="1599136"/>
            <a:ext cx="6431525" cy="6891412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2325581" y="2308843"/>
            <a:ext cx="11309355" cy="665822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9605" y="967767"/>
            <a:ext cx="5278919" cy="55862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r" rtl="0">
              <a:lnSpc>
                <a:spcPct val="90000"/>
              </a:lnSpc>
              <a:spcBef>
                <a:spcPct val="0"/>
              </a:spcBef>
            </a:pPr>
            <a:r>
              <a:rPr lang="en-US" sz="6600" kern="1200" spc="5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Deliverables</a:t>
            </a:r>
            <a:endParaRPr lang="en-US" sz="6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931916" y="1071040"/>
            <a:ext cx="10809494" cy="9145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785495" indent="-457200">
              <a:lnSpc>
                <a:spcPct val="90000"/>
              </a:lnSpc>
              <a:spcBef>
                <a:spcPts val="120"/>
              </a:spcBef>
              <a:buSzPct val="123000"/>
              <a:buFont typeface="Wingdings" panose="05000000000000000000" pitchFamily="2" charset="2"/>
              <a:buChar char="§"/>
              <a:tabLst>
                <a:tab pos="556895" algn="l"/>
                <a:tab pos="557530" algn="l"/>
              </a:tabLst>
            </a:pPr>
            <a:r>
              <a:rPr lang="en-US" sz="3600" spc="15" dirty="0">
                <a:latin typeface="Times New Roman" panose="02020603050405020304" charset="0"/>
                <a:cs typeface="Times New Roman" panose="02020603050405020304" charset="0"/>
              </a:rPr>
              <a:t>A </a:t>
            </a:r>
            <a:r>
              <a:rPr lang="en-US" sz="3600" b="1" spc="10" dirty="0">
                <a:latin typeface="Times New Roman" panose="02020603050405020304" charset="0"/>
                <a:cs typeface="Times New Roman" panose="02020603050405020304" charset="0"/>
              </a:rPr>
              <a:t>user </a:t>
            </a:r>
            <a:r>
              <a:rPr lang="en-US" sz="3600" b="1" spc="5" dirty="0">
                <a:latin typeface="Times New Roman" panose="02020603050405020304" charset="0"/>
                <a:cs typeface="Times New Roman" panose="02020603050405020304" charset="0"/>
              </a:rPr>
              <a:t>documentation </a:t>
            </a:r>
            <a:r>
              <a:rPr lang="en-US" sz="3600" spc="5" dirty="0">
                <a:latin typeface="Times New Roman" panose="02020603050405020304" charset="0"/>
                <a:cs typeface="Times New Roman" panose="02020603050405020304" charset="0"/>
              </a:rPr>
              <a:t>manual with </a:t>
            </a:r>
            <a:r>
              <a:rPr lang="en-US" sz="3600" dirty="0">
                <a:latin typeface="Times New Roman" panose="02020603050405020304" charset="0"/>
                <a:cs typeface="Times New Roman" panose="02020603050405020304" charset="0"/>
              </a:rPr>
              <a:t>details </a:t>
            </a:r>
            <a:r>
              <a:rPr lang="en-US" sz="3600" spc="5" dirty="0">
                <a:latin typeface="Times New Roman" panose="02020603050405020304" charset="0"/>
                <a:cs typeface="Times New Roman" panose="02020603050405020304" charset="0"/>
              </a:rPr>
              <a:t>of the working</a:t>
            </a:r>
            <a:r>
              <a:rPr lang="en-US" sz="3600" spc="-22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600" spc="5" dirty="0">
                <a:latin typeface="Times New Roman" panose="02020603050405020304" charset="0"/>
                <a:cs typeface="Times New Roman" panose="02020603050405020304" charset="0"/>
              </a:rPr>
              <a:t>model.</a:t>
            </a:r>
            <a:endParaRPr lang="en-US" sz="3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785495" marR="5080" indent="-457200">
              <a:lnSpc>
                <a:spcPct val="90000"/>
              </a:lnSpc>
              <a:buSzPct val="123000"/>
              <a:buFont typeface="Wingdings" panose="05000000000000000000" pitchFamily="2" charset="2"/>
              <a:buChar char="§"/>
              <a:tabLst>
                <a:tab pos="556895" algn="l"/>
                <a:tab pos="557530" algn="l"/>
              </a:tabLst>
            </a:pPr>
            <a:r>
              <a:rPr lang="en-US" sz="3600" spc="15" dirty="0">
                <a:latin typeface="Times New Roman" panose="02020603050405020304" charset="0"/>
                <a:cs typeface="Times New Roman" panose="02020603050405020304" charset="0"/>
              </a:rPr>
              <a:t>A </a:t>
            </a:r>
            <a:r>
              <a:rPr lang="en-US" sz="3600" b="1" spc="15" dirty="0">
                <a:latin typeface="Times New Roman" panose="02020603050405020304" charset="0"/>
                <a:cs typeface="Times New Roman" panose="02020603050405020304" charset="0"/>
              </a:rPr>
              <a:t>Jupyter Notebook </a:t>
            </a:r>
            <a:r>
              <a:rPr lang="en-US" sz="3600" b="1" spc="5" dirty="0">
                <a:latin typeface="Times New Roman" panose="02020603050405020304" charset="0"/>
                <a:cs typeface="Times New Roman" panose="02020603050405020304" charset="0"/>
              </a:rPr>
              <a:t>file </a:t>
            </a:r>
            <a:r>
              <a:rPr lang="en-US" sz="3600" spc="5" dirty="0">
                <a:latin typeface="Times New Roman" panose="02020603050405020304" charset="0"/>
                <a:cs typeface="Times New Roman" panose="02020603050405020304" charset="0"/>
              </a:rPr>
              <a:t>containing machine learning algorithms developed for</a:t>
            </a:r>
            <a:r>
              <a:rPr lang="en-US" sz="3600" spc="-24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600" spc="5" dirty="0">
                <a:latin typeface="Times New Roman" panose="02020603050405020304" charset="0"/>
                <a:cs typeface="Times New Roman" panose="02020603050405020304" charset="0"/>
              </a:rPr>
              <a:t>classification  using the Python programming</a:t>
            </a:r>
            <a:r>
              <a:rPr lang="en-US" sz="36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600" spc="5" dirty="0">
                <a:latin typeface="Times New Roman" panose="02020603050405020304" charset="0"/>
                <a:cs typeface="Times New Roman" panose="02020603050405020304" charset="0"/>
              </a:rPr>
              <a:t>language.</a:t>
            </a:r>
            <a:endParaRPr lang="en-US" sz="3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785495" indent="-457200">
              <a:lnSpc>
                <a:spcPct val="90000"/>
              </a:lnSpc>
              <a:spcBef>
                <a:spcPts val="785"/>
              </a:spcBef>
              <a:buSzPct val="123000"/>
              <a:buFont typeface="Wingdings" panose="05000000000000000000" pitchFamily="2" charset="2"/>
              <a:buChar char="§"/>
              <a:tabLst>
                <a:tab pos="556895" algn="l"/>
                <a:tab pos="557530" algn="l"/>
              </a:tabLst>
            </a:pPr>
            <a:r>
              <a:rPr lang="en-US" sz="3600" b="1" spc="5" dirty="0">
                <a:latin typeface="Times New Roman" panose="02020603050405020304" charset="0"/>
                <a:cs typeface="Times New Roman" panose="02020603050405020304" charset="0"/>
              </a:rPr>
              <a:t>GitHub </a:t>
            </a:r>
            <a:r>
              <a:rPr lang="en-US" sz="3600" spc="5" dirty="0">
                <a:latin typeface="Times New Roman" panose="02020603050405020304" charset="0"/>
                <a:cs typeface="Times New Roman" panose="02020603050405020304" charset="0"/>
              </a:rPr>
              <a:t>repository </a:t>
            </a:r>
            <a:r>
              <a:rPr lang="en-US" sz="3600" b="1" spc="5" dirty="0">
                <a:latin typeface="Times New Roman" panose="02020603050405020304" charset="0"/>
                <a:cs typeface="Times New Roman" panose="02020603050405020304" charset="0"/>
              </a:rPr>
              <a:t>link </a:t>
            </a:r>
            <a:r>
              <a:rPr lang="en-US" sz="3600" spc="5" dirty="0">
                <a:latin typeface="Times New Roman" panose="02020603050405020304" charset="0"/>
                <a:cs typeface="Times New Roman" panose="02020603050405020304" charset="0"/>
              </a:rPr>
              <a:t>for project code and related</a:t>
            </a:r>
            <a:r>
              <a:rPr lang="en-US" sz="3600" dirty="0">
                <a:latin typeface="Times New Roman" panose="02020603050405020304" charset="0"/>
                <a:cs typeface="Times New Roman" panose="02020603050405020304" charset="0"/>
              </a:rPr>
              <a:t> files.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1442</TotalTime>
  <Words>350</Words>
  <Application>Microsoft Office PowerPoint</Application>
  <PresentationFormat>Custom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Comic Sans MS</vt:lpstr>
      <vt:lpstr>Courier New</vt:lpstr>
      <vt:lpstr>Times New Roman</vt:lpstr>
      <vt:lpstr>Wingdings</vt:lpstr>
      <vt:lpstr>Business Cooperate</vt:lpstr>
      <vt:lpstr>Machine learning (FINAL   PROJECT PROPOSAL)</vt:lpstr>
      <vt:lpstr>AIM </vt:lpstr>
      <vt:lpstr>Research Question</vt:lpstr>
      <vt:lpstr>OBJECTIVE</vt:lpstr>
      <vt:lpstr>Data Preprocessing and Visualization </vt:lpstr>
      <vt:lpstr>DATASET </vt:lpstr>
      <vt:lpstr>Dataset Features</vt:lpstr>
      <vt:lpstr>Evaluation Methodology</vt:lpstr>
      <vt:lpstr>Deliverables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detection</dc:title>
  <dc:creator>Mahesh Gundagoni</dc:creator>
  <cp:lastModifiedBy>Mahesh Gundagoni</cp:lastModifiedBy>
  <cp:revision>26</cp:revision>
  <dcterms:created xsi:type="dcterms:W3CDTF">2022-04-13T01:03:00Z</dcterms:created>
  <dcterms:modified xsi:type="dcterms:W3CDTF">2023-04-19T22:42:00Z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2022-04-12T19:00:00Z</vt:filetime>
  </property>
  <property fmtid="{D5CDD505-2E9C-101B-9397-08002B2CF9AE}" pid="3" name="Creator">
    <vt:lpwstr>Keynote</vt:lpwstr>
  </property>
  <property fmtid="{D5CDD505-2E9C-101B-9397-08002B2CF9AE}" pid="4" name="LastSaved">
    <vt:filetime>2022-04-12T19:00:00Z</vt:filetime>
  </property>
  <property fmtid="{D5CDD505-2E9C-101B-9397-08002B2CF9AE}" pid="5" name="ICV">
    <vt:lpwstr>F3690BD1C52647F68A31AACDB480EEE6</vt:lpwstr>
  </property>
  <property fmtid="{D5CDD505-2E9C-101B-9397-08002B2CF9AE}" pid="6" name="KSOProductBuildVer">
    <vt:lpwstr>1033-11.2.0.11417</vt:lpwstr>
  </property>
</Properties>
</file>