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9" r:id="rId3"/>
    <p:sldId id="284" r:id="rId4"/>
    <p:sldId id="285" r:id="rId5"/>
    <p:sldId id="286" r:id="rId6"/>
    <p:sldId id="287" r:id="rId7"/>
    <p:sldId id="290" r:id="rId8"/>
    <p:sldId id="291" r:id="rId9"/>
    <p:sldId id="292" r:id="rId10"/>
    <p:sldId id="288" r:id="rId11"/>
  </p:sldIdLst>
  <p:sldSz cx="7556500" cy="10693400"/>
  <p:notesSz cx="6858000" cy="9144000"/>
  <p:embeddedFontLst>
    <p:embeddedFont>
      <p:font typeface="Iskoola Pota" panose="020B0502040204020203" pitchFamily="34" charset="0"/>
      <p:regular r:id="rId13"/>
      <p:bold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 userDrawn="1">
          <p15:clr>
            <a:srgbClr val="A4A3A4"/>
          </p15:clr>
        </p15:guide>
        <p15:guide id="2" pos="2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2" autoAdjust="0"/>
    <p:restoredTop sz="96364" autoAdjust="0"/>
  </p:normalViewPr>
  <p:slideViewPr>
    <p:cSldViewPr>
      <p:cViewPr varScale="1">
        <p:scale>
          <a:sx n="54" d="100"/>
          <a:sy n="54" d="100"/>
        </p:scale>
        <p:origin x="2381" y="82"/>
      </p:cViewPr>
      <p:guideLst>
        <p:guide orient="horz" pos="248"/>
        <p:guide pos="2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1EA87-BDCF-4675-8A09-228612A7BE07}" type="datetimeFigureOut">
              <a:rPr lang="en-US" smtClean="0"/>
              <a:t>12/17/2022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68360-AB4D-4A87-8A7F-F44E3BCC5855}" type="slidenum">
              <a:rPr lang="en-US" smtClean="0"/>
              <a:t>‹#›</a:t>
            </a:fld>
            <a:endParaRPr lang="en-US"/>
          </a:p>
        </p:txBody>
      </p:sp>
    </p:spTree>
    <p:extLst>
      <p:ext uri="{BB962C8B-B14F-4D97-AF65-F5344CB8AC3E}">
        <p14:creationId xmlns:p14="http://schemas.microsoft.com/office/powerpoint/2010/main" val="84324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68360-AB4D-4A87-8A7F-F44E3BCC5855}" type="slidenum">
              <a:rPr lang="en-US" smtClean="0"/>
              <a:t>1</a:t>
            </a:fld>
            <a:endParaRPr lang="en-US"/>
          </a:p>
        </p:txBody>
      </p:sp>
    </p:spTree>
    <p:extLst>
      <p:ext uri="{BB962C8B-B14F-4D97-AF65-F5344CB8AC3E}">
        <p14:creationId xmlns:p14="http://schemas.microsoft.com/office/powerpoint/2010/main" val="345351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duotone>
              <a:prstClr val="black"/>
              <a:schemeClr val="tx2">
                <a:lumMod val="75000"/>
                <a:tint val="45000"/>
                <a:satMod val="400000"/>
              </a:schemeClr>
            </a:duotone>
          </a:blip>
          <a:srcRect l="26982" t="1046" r="27022" b="1004"/>
          <a:stretch>
            <a:fillRect/>
          </a:stretch>
        </p:blipFill>
        <p:spPr>
          <a:xfrm>
            <a:off x="0" y="0"/>
            <a:ext cx="7556500" cy="106934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4311650" y="-2297717"/>
            <a:ext cx="6873482" cy="12991117"/>
          </a:xfrm>
          <a:prstGeom prst="rect">
            <a:avLst/>
          </a:prstGeom>
        </p:spPr>
      </p:pic>
      <p:grpSp>
        <p:nvGrpSpPr>
          <p:cNvPr id="5" name="Group 5"/>
          <p:cNvGrpSpPr/>
          <p:nvPr/>
        </p:nvGrpSpPr>
        <p:grpSpPr>
          <a:xfrm>
            <a:off x="349250" y="3060700"/>
            <a:ext cx="2257879" cy="2268000"/>
            <a:chOff x="-39077" y="-11919"/>
            <a:chExt cx="809173" cy="812800"/>
          </a:xfrm>
        </p:grpSpPr>
        <p:sp>
          <p:nvSpPr>
            <p:cNvPr id="6" name="Freeform 6"/>
            <p:cNvSpPr/>
            <p:nvPr/>
          </p:nvSpPr>
          <p:spPr>
            <a:xfrm>
              <a:off x="-39077" y="-11919"/>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2">
                <a:lumMod val="50000"/>
                <a:alpha val="30000"/>
              </a:schemeClr>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492"/>
                </a:lnSpc>
              </a:pPr>
              <a:endParaRPr/>
            </a:p>
          </p:txBody>
        </p:sp>
      </p:grpSp>
      <p:sp>
        <p:nvSpPr>
          <p:cNvPr id="8" name="AutoShape 8"/>
          <p:cNvSpPr/>
          <p:nvPr/>
        </p:nvSpPr>
        <p:spPr>
          <a:xfrm>
            <a:off x="751237" y="8023267"/>
            <a:ext cx="2419200" cy="0"/>
          </a:xfrm>
          <a:prstGeom prst="line">
            <a:avLst/>
          </a:prstGeom>
          <a:ln w="9525" cap="flat">
            <a:solidFill>
              <a:srgbClr val="FFFFFF"/>
            </a:solidFill>
            <a:prstDash val="solid"/>
            <a:headEnd type="none" w="sm" len="sm"/>
            <a:tailEnd type="none" w="sm" len="sm"/>
          </a:ln>
        </p:spPr>
      </p:sp>
      <p:pic>
        <p:nvPicPr>
          <p:cNvPr id="9" name="Picture 9"/>
          <p:cNvPicPr>
            <a:picLocks noChangeAspect="1"/>
          </p:cNvPicPr>
          <p:nvPr/>
        </p:nvPicPr>
        <p:blipFill>
          <a:blip r:embed="rId6">
            <a:alphaModFix amt="25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806450" y="1689100"/>
            <a:ext cx="1732426" cy="1004807"/>
          </a:xfrm>
          <a:prstGeom prst="rect">
            <a:avLst/>
          </a:prstGeom>
        </p:spPr>
      </p:pic>
      <p:sp>
        <p:nvSpPr>
          <p:cNvPr id="10" name="TextBox 10"/>
          <p:cNvSpPr txBox="1"/>
          <p:nvPr/>
        </p:nvSpPr>
        <p:spPr>
          <a:xfrm>
            <a:off x="730250" y="3746500"/>
            <a:ext cx="5943600" cy="4154984"/>
          </a:xfrm>
          <a:prstGeom prst="rect">
            <a:avLst/>
          </a:prstGeom>
        </p:spPr>
        <p:txBody>
          <a:bodyPr wrap="square" lIns="0" tIns="0" rIns="0" bIns="0" rtlCol="0" anchor="t">
            <a:spAutoFit/>
          </a:bodyPr>
          <a:lstStyle/>
          <a:p>
            <a:pPr>
              <a:lnSpc>
                <a:spcPts val="8145"/>
              </a:lnSpc>
            </a:pPr>
            <a:r>
              <a:rPr lang="en-US" sz="5400" b="1" dirty="0" smtClean="0">
                <a:solidFill>
                  <a:schemeClr val="bg1"/>
                </a:solidFill>
                <a:latin typeface="Times New Roman" panose="02020603050405020304" pitchFamily="18" charset="0"/>
                <a:cs typeface="Times New Roman" panose="02020603050405020304" pitchFamily="18" charset="0"/>
              </a:rPr>
              <a:t>CAPITAL STRUCTURE AND ITS IMPACT ON PROFITABILITY</a:t>
            </a:r>
            <a:endParaRPr lang="en-US" sz="5400" b="1" spc="46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3168650" y="546100"/>
            <a:ext cx="1242483" cy="230832"/>
          </a:xfrm>
          <a:prstGeom prst="rect">
            <a:avLst/>
          </a:prstGeom>
        </p:spPr>
        <p:txBody>
          <a:bodyPr wrap="square" lIns="0" tIns="0" rIns="0" bIns="0" rtlCol="0" anchor="t">
            <a:spAutoFit/>
          </a:bodyPr>
          <a:lstStyle/>
          <a:p>
            <a:pPr marL="0" lvl="0" indent="0">
              <a:lnSpc>
                <a:spcPts val="1820"/>
              </a:lnSpc>
            </a:pPr>
            <a:r>
              <a:rPr lang="en-US" sz="1400" b="1" u="sng" dirty="0" smtClean="0">
                <a:solidFill>
                  <a:schemeClr val="tx2">
                    <a:lumMod val="50000"/>
                  </a:schemeClr>
                </a:solidFill>
                <a:latin typeface="Times New Roman" panose="02020603050405020304" pitchFamily="18" charset="0"/>
                <a:cs typeface="Times New Roman" panose="02020603050405020304" pitchFamily="18" charset="0"/>
              </a:rPr>
              <a:t>CONCLUSION</a:t>
            </a:r>
            <a:endParaRPr lang="en-US" sz="1400" b="1" u="sng"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501650" y="850900"/>
            <a:ext cx="6858000" cy="6093976"/>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The gross profit ratio is a measure of a company's profitability that compares the gross profit to the total revenue. It is an important indicator of a company's efficiency and ability to generate profits. Throughout this assignment it is determine the impact of the gross profit ratio when the debt to equity ratio, debt to asset ratio, interest coverage ratio and gearing ratio toward gross profit ratio.</a:t>
            </a:r>
          </a:p>
          <a:p>
            <a:pPr>
              <a:lnSpc>
                <a:spcPct val="150000"/>
              </a:lnSpc>
            </a:pPr>
            <a:r>
              <a:rPr lang="en-US" sz="1200" dirty="0">
                <a:latin typeface="Times New Roman" panose="02020603050405020304" pitchFamily="18" charset="0"/>
                <a:cs typeface="Times New Roman" panose="02020603050405020304" pitchFamily="18" charset="0"/>
              </a:rPr>
              <a:t>We took debt to equity ratio, debt to asset ratio, interest coverage ratio, gearing ratio as our independent variables and gross profit margin ratio as our dependent variable for this study. We ought to apply the linear regression method in order to do such a study. </a:t>
            </a:r>
            <a:endParaRPr lang="en-US" sz="1200" dirty="0" smtClean="0">
              <a:latin typeface="Times New Roman" panose="02020603050405020304" pitchFamily="18" charset="0"/>
              <a:cs typeface="Times New Roman" panose="02020603050405020304" pitchFamily="18" charset="0"/>
            </a:endParaRPr>
          </a:p>
          <a:p>
            <a:pPr>
              <a:lnSpc>
                <a:spcPct val="150000"/>
              </a:lnSpc>
            </a:pPr>
            <a:r>
              <a:rPr lang="en-US" sz="1200" dirty="0" smtClean="0">
                <a:latin typeface="Times New Roman" panose="02020603050405020304" pitchFamily="18" charset="0"/>
                <a:cs typeface="Times New Roman" panose="02020603050405020304" pitchFamily="18" charset="0"/>
              </a:rPr>
              <a:t>This </a:t>
            </a:r>
            <a:r>
              <a:rPr lang="en-US" sz="1200" dirty="0">
                <a:latin typeface="Times New Roman" panose="02020603050405020304" pitchFamily="18" charset="0"/>
                <a:cs typeface="Times New Roman" panose="02020603050405020304" pitchFamily="18" charset="0"/>
              </a:rPr>
              <a:t>study can be used to clarify the relationship between several different independent variables and a dependent variable. Relevant information was gathered for this study from the annual reports of each company that were posted on the Colombo Stock Exchange's official website. We considered 05 of the S&amp;P SL20 companies and also, all data was collected on an annual basis from 2013 to 2022. </a:t>
            </a:r>
            <a:r>
              <a:rPr lang="en-US" sz="1200" dirty="0" smtClean="0">
                <a:latin typeface="Times New Roman" panose="02020603050405020304" pitchFamily="18" charset="0"/>
                <a:cs typeface="Times New Roman" panose="02020603050405020304" pitchFamily="18" charset="0"/>
              </a:rPr>
              <a:t>Conclusion</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We have perfect </a:t>
            </a:r>
            <a:r>
              <a:rPr lang="en-US" sz="1200" dirty="0" err="1">
                <a:latin typeface="Times New Roman" panose="02020603050405020304" pitchFamily="18" charset="0"/>
                <a:cs typeface="Times New Roman" panose="02020603050405020304" pitchFamily="18" charset="0"/>
              </a:rPr>
              <a:t>multicollinearity</a:t>
            </a:r>
            <a:r>
              <a:rPr lang="en-US" sz="1200" dirty="0">
                <a:latin typeface="Times New Roman" panose="02020603050405020304" pitchFamily="18" charset="0"/>
                <a:cs typeface="Times New Roman" panose="02020603050405020304" pitchFamily="18" charset="0"/>
              </a:rPr>
              <a:t> when there is an exact linear relationship between two or more independent variables. Then, using STATA, we performed the variance inflation factor command to find the </a:t>
            </a:r>
            <a:r>
              <a:rPr lang="en-US" sz="1200" dirty="0" err="1">
                <a:latin typeface="Times New Roman" panose="02020603050405020304" pitchFamily="18" charset="0"/>
                <a:cs typeface="Times New Roman" panose="02020603050405020304" pitchFamily="18" charset="0"/>
              </a:rPr>
              <a:t>multicollinearity</a:t>
            </a:r>
            <a:r>
              <a:rPr lang="en-US" sz="1200" dirty="0">
                <a:latin typeface="Times New Roman" panose="02020603050405020304" pitchFamily="18" charset="0"/>
                <a:cs typeface="Times New Roman" panose="02020603050405020304" pitchFamily="18" charset="0"/>
              </a:rPr>
              <a:t>. Firm size and the constant are the only variables that are significant in this model ( t values are greater than 2). </a:t>
            </a:r>
            <a:endParaRPr lang="en-US" sz="1200" dirty="0" smtClean="0">
              <a:latin typeface="Times New Roman" panose="02020603050405020304" pitchFamily="18" charset="0"/>
              <a:cs typeface="Times New Roman" panose="02020603050405020304" pitchFamily="18" charset="0"/>
            </a:endParaRPr>
          </a:p>
          <a:p>
            <a:pPr>
              <a:lnSpc>
                <a:spcPct val="150000"/>
              </a:lnSpc>
            </a:pPr>
            <a:r>
              <a:rPr lang="en-US" sz="1200" dirty="0" smtClean="0">
                <a:latin typeface="Times New Roman" panose="02020603050405020304" pitchFamily="18" charset="0"/>
                <a:cs typeface="Times New Roman" panose="02020603050405020304" pitchFamily="18" charset="0"/>
              </a:rPr>
              <a:t>They </a:t>
            </a:r>
            <a:r>
              <a:rPr lang="en-US" sz="1200" dirty="0">
                <a:latin typeface="Times New Roman" panose="02020603050405020304" pitchFamily="18" charset="0"/>
                <a:cs typeface="Times New Roman" panose="02020603050405020304" pitchFamily="18" charset="0"/>
              </a:rPr>
              <a:t>are significant at 5% confidence level and even at 1%.. The overall R</a:t>
            </a:r>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value is 0.5568. </a:t>
            </a:r>
          </a:p>
          <a:p>
            <a:pPr>
              <a:lnSpc>
                <a:spcPct val="150000"/>
              </a:lnSpc>
            </a:pPr>
            <a:r>
              <a:rPr lang="en-US" sz="1200" dirty="0">
                <a:latin typeface="Times New Roman" panose="02020603050405020304" pitchFamily="18" charset="0"/>
                <a:cs typeface="Times New Roman" panose="02020603050405020304" pitchFamily="18" charset="0"/>
              </a:rPr>
              <a:t>To answer the question of the level of intensity of factors, coefficient of these factors can be considered and accordingly as a conclusion we can say that Debt to asset ratio, debt to equity ratio, gearing ratio  records a positive relationship with the value of the firm’s gross profit margin. In the meantime interest coverage ratio shows a negative relationship towards the value of the firm’s gross profit </a:t>
            </a:r>
            <a:r>
              <a:rPr lang="en-US" sz="1200" dirty="0" smtClean="0">
                <a:latin typeface="Times New Roman" panose="02020603050405020304" pitchFamily="18" charset="0"/>
                <a:cs typeface="Times New Roman" panose="02020603050405020304" pitchFamily="18" charset="0"/>
              </a:rPr>
              <a:t>ratio. </a:t>
            </a:r>
            <a:r>
              <a:rPr lang="en-GB" sz="1200" dirty="0" smtClean="0">
                <a:latin typeface="Times New Roman" panose="02020603050405020304" pitchFamily="18" charset="0"/>
                <a:cs typeface="Times New Roman" panose="02020603050405020304" pitchFamily="18" charset="0"/>
              </a:rPr>
              <a:t>by </a:t>
            </a:r>
            <a:r>
              <a:rPr lang="en-GB" sz="1200" dirty="0">
                <a:latin typeface="Times New Roman" panose="02020603050405020304" pitchFamily="18" charset="0"/>
                <a:cs typeface="Times New Roman" panose="02020603050405020304" pitchFamily="18" charset="0"/>
              </a:rPr>
              <a:t>using T test we can conclude that other than D/E ratio all the other variables are significant. </a:t>
            </a:r>
            <a:r>
              <a:rPr lang="en-GB" sz="1200" dirty="0" err="1">
                <a:latin typeface="Times New Roman" panose="02020603050405020304" pitchFamily="18" charset="0"/>
                <a:cs typeface="Times New Roman" panose="02020603050405020304" pitchFamily="18" charset="0"/>
              </a:rPr>
              <a:t>thats</a:t>
            </a:r>
            <a:r>
              <a:rPr lang="en-GB" sz="1200" dirty="0">
                <a:latin typeface="Times New Roman" panose="02020603050405020304" pitchFamily="18" charset="0"/>
                <a:cs typeface="Times New Roman" panose="02020603050405020304" pitchFamily="18" charset="0"/>
              </a:rPr>
              <a:t> mean D/A ratio ICR GR has significant impact on GPR</a:t>
            </a:r>
            <a:endParaRPr lang="en-US" sz="1200" dirty="0">
              <a:latin typeface="Times New Roman" panose="02020603050405020304" pitchFamily="18" charset="0"/>
              <a:cs typeface="Times New Roman" panose="02020603050405020304" pitchFamily="18" charset="0"/>
            </a:endParaRP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08</a:t>
            </a:r>
            <a:endParaRPr lang="en-US" dirty="0">
              <a:solidFill>
                <a:schemeClr val="bg1"/>
              </a:solidFill>
            </a:endParaRPr>
          </a:p>
        </p:txBody>
      </p:sp>
    </p:spTree>
    <p:extLst>
      <p:ext uri="{BB962C8B-B14F-4D97-AF65-F5344CB8AC3E}">
        <p14:creationId xmlns:p14="http://schemas.microsoft.com/office/powerpoint/2010/main" val="1544657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6D382D6-4040-F65A-DC18-79FF1DA4148D}"/>
              </a:ext>
            </a:extLst>
          </p:cNvPr>
          <p:cNvSpPr txBox="1">
            <a:spLocks/>
          </p:cNvSpPr>
          <p:nvPr/>
        </p:nvSpPr>
        <p:spPr>
          <a:xfrm>
            <a:off x="2482850" y="469900"/>
            <a:ext cx="2438400" cy="533400"/>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1400" b="1" u="sng" dirty="0">
                <a:solidFill>
                  <a:schemeClr val="tx2">
                    <a:lumMod val="50000"/>
                  </a:schemeClr>
                </a:solidFill>
                <a:latin typeface="Times New Roman" panose="02020603050405020304" pitchFamily="18" charset="0"/>
                <a:cs typeface="Times New Roman" panose="02020603050405020304" pitchFamily="18" charset="0"/>
              </a:rPr>
              <a:t>TABLE OF CONTENT </a:t>
            </a:r>
          </a:p>
        </p:txBody>
      </p:sp>
      <p:sp>
        <p:nvSpPr>
          <p:cNvPr id="17"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0" name="TextBox 9">
            <a:extLst>
              <a:ext uri="{FF2B5EF4-FFF2-40B4-BE49-F238E27FC236}">
                <a16:creationId xmlns:a16="http://schemas.microsoft.com/office/drawing/2014/main" id="{57918BF4-FB8E-095C-3D03-1ADAB6A75B46}"/>
              </a:ext>
            </a:extLst>
          </p:cNvPr>
          <p:cNvSpPr txBox="1"/>
          <p:nvPr/>
        </p:nvSpPr>
        <p:spPr>
          <a:xfrm>
            <a:off x="501650" y="850900"/>
            <a:ext cx="6477000" cy="2031325"/>
          </a:xfrm>
          <a:prstGeom prst="rect">
            <a:avLst/>
          </a:prstGeom>
          <a:noFill/>
        </p:spPr>
        <p:txBody>
          <a:bodyPr wrap="square" rtlCol="0">
            <a:spAutoFit/>
          </a:bodyPr>
          <a:lstStyle/>
          <a:p>
            <a:pPr>
              <a:lnSpc>
                <a:spcPct val="150000"/>
              </a:lnSpc>
            </a:pPr>
            <a:r>
              <a:rPr lang="en-US" sz="1400" dirty="0" smtClean="0">
                <a:solidFill>
                  <a:schemeClr val="tx2">
                    <a:lumMod val="75000"/>
                  </a:schemeClr>
                </a:solidFill>
                <a:latin typeface="Times New Roman" panose="02020603050405020304" pitchFamily="18" charset="0"/>
                <a:cs typeface="Times New Roman" panose="02020603050405020304" pitchFamily="18" charset="0"/>
                <a:hlinkClick r:id="rId2" action="ppaction://hlinksldjump"/>
              </a:rPr>
              <a:t>EXECUTIVE SUMMARY </a:t>
            </a:r>
            <a:r>
              <a:rPr lang="en-US" sz="1400" dirty="0" smtClean="0">
                <a:solidFill>
                  <a:schemeClr val="tx2">
                    <a:lumMod val="75000"/>
                  </a:schemeClr>
                </a:solidFill>
                <a:latin typeface="Times New Roman" panose="02020603050405020304" pitchFamily="18" charset="0"/>
                <a:cs typeface="Times New Roman" panose="02020603050405020304" pitchFamily="18" charset="0"/>
              </a:rPr>
              <a:t>………………………………………………..…………. 01</a:t>
            </a:r>
          </a:p>
          <a:p>
            <a:pPr>
              <a:lnSpc>
                <a:spcPct val="150000"/>
              </a:lnSpc>
            </a:pPr>
            <a:r>
              <a:rPr lang="en-US" sz="1400" dirty="0" smtClean="0">
                <a:solidFill>
                  <a:schemeClr val="tx2">
                    <a:lumMod val="75000"/>
                  </a:schemeClr>
                </a:solidFill>
                <a:latin typeface="Times New Roman" panose="02020603050405020304" pitchFamily="18" charset="0"/>
                <a:cs typeface="Times New Roman" panose="02020603050405020304" pitchFamily="18" charset="0"/>
                <a:hlinkClick r:id="rId3" action="ppaction://hlinksldjump"/>
              </a:rPr>
              <a:t>INTRODUCTION</a:t>
            </a:r>
            <a:r>
              <a:rPr lang="en-US" sz="1400" dirty="0" smtClean="0">
                <a:solidFill>
                  <a:schemeClr val="tx2">
                    <a:lumMod val="75000"/>
                  </a:schemeClr>
                </a:solidFill>
                <a:latin typeface="Times New Roman" panose="02020603050405020304" pitchFamily="18" charset="0"/>
                <a:cs typeface="Times New Roman" panose="02020603050405020304" pitchFamily="18" charset="0"/>
              </a:rPr>
              <a:t> ………………………………………………...………..………….02</a:t>
            </a:r>
            <a:endParaRPr lang="en-US" sz="1400" b="1"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150000"/>
              </a:lnSpc>
            </a:pPr>
            <a:r>
              <a:rPr lang="en-US" sz="1400" dirty="0" smtClean="0">
                <a:solidFill>
                  <a:schemeClr val="tx2">
                    <a:lumMod val="75000"/>
                  </a:schemeClr>
                </a:solidFill>
                <a:latin typeface="Times New Roman" panose="02020603050405020304" pitchFamily="18" charset="0"/>
                <a:cs typeface="Times New Roman" panose="02020603050405020304" pitchFamily="18" charset="0"/>
                <a:hlinkClick r:id="rId4" action="ppaction://hlinksldjump"/>
              </a:rPr>
              <a:t>DATA COLLECTION </a:t>
            </a:r>
            <a:r>
              <a:rPr lang="en-US" sz="1400" dirty="0" smtClean="0">
                <a:solidFill>
                  <a:schemeClr val="tx2">
                    <a:lumMod val="75000"/>
                  </a:schemeClr>
                </a:solidFill>
                <a:latin typeface="Times New Roman" panose="02020603050405020304" pitchFamily="18" charset="0"/>
                <a:cs typeface="Times New Roman" panose="02020603050405020304" pitchFamily="18" charset="0"/>
              </a:rPr>
              <a:t>……..………………………………............………..………....03</a:t>
            </a:r>
            <a:endParaRPr lang="en-US" sz="1400" dirty="0">
              <a:solidFill>
                <a:schemeClr val="tx2">
                  <a:lumMod val="75000"/>
                </a:schemeClr>
              </a:solidFill>
              <a:latin typeface="Times New Roman" panose="02020603050405020304" pitchFamily="18" charset="0"/>
              <a:cs typeface="Times New Roman" panose="02020603050405020304" pitchFamily="18" charset="0"/>
            </a:endParaRPr>
          </a:p>
          <a:p>
            <a:pPr>
              <a:lnSpc>
                <a:spcPct val="150000"/>
              </a:lnSpc>
            </a:pPr>
            <a:r>
              <a:rPr lang="en-US" sz="1400" dirty="0" smtClean="0">
                <a:solidFill>
                  <a:schemeClr val="tx2">
                    <a:lumMod val="75000"/>
                  </a:schemeClr>
                </a:solidFill>
                <a:latin typeface="Times New Roman" panose="02020603050405020304" pitchFamily="18" charset="0"/>
                <a:cs typeface="Times New Roman" panose="02020603050405020304" pitchFamily="18" charset="0"/>
                <a:hlinkClick r:id="rId5" action="ppaction://hlinksldjump"/>
              </a:rPr>
              <a:t>DATA ANALYSIS &amp; DISCUSSION</a:t>
            </a:r>
            <a:r>
              <a:rPr lang="en-US" sz="1400" dirty="0" smtClean="0">
                <a:solidFill>
                  <a:schemeClr val="tx2">
                    <a:lumMod val="75000"/>
                  </a:schemeClr>
                </a:solidFill>
                <a:latin typeface="Times New Roman" panose="02020603050405020304" pitchFamily="18" charset="0"/>
                <a:cs typeface="Times New Roman" panose="02020603050405020304" pitchFamily="18" charset="0"/>
              </a:rPr>
              <a:t>…………………………………………..…..…..04</a:t>
            </a:r>
            <a:endParaRPr lang="en-US" sz="1400" b="1"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150000"/>
              </a:lnSpc>
            </a:pPr>
            <a:r>
              <a:rPr lang="en-US" sz="1400" dirty="0" smtClean="0">
                <a:solidFill>
                  <a:schemeClr val="tx2">
                    <a:lumMod val="75000"/>
                  </a:schemeClr>
                </a:solidFill>
                <a:latin typeface="Times New Roman" panose="02020603050405020304" pitchFamily="18" charset="0"/>
                <a:cs typeface="Times New Roman" panose="02020603050405020304" pitchFamily="18" charset="0"/>
                <a:hlinkClick r:id="rId6" action="ppaction://hlinksldjump"/>
              </a:rPr>
              <a:t>CONCLUSION</a:t>
            </a:r>
            <a:r>
              <a:rPr lang="en-US" sz="1400" dirty="0" smtClean="0">
                <a:solidFill>
                  <a:schemeClr val="tx2">
                    <a:lumMod val="75000"/>
                  </a:schemeClr>
                </a:solidFill>
                <a:latin typeface="Times New Roman" panose="02020603050405020304" pitchFamily="18" charset="0"/>
                <a:cs typeface="Times New Roman" panose="02020603050405020304" pitchFamily="18" charset="0"/>
              </a:rPr>
              <a:t> ………………………………………………………………..…..…..08</a:t>
            </a:r>
          </a:p>
          <a:p>
            <a:pPr marL="342900" indent="-342900">
              <a:lnSpc>
                <a:spcPct val="150000"/>
              </a:lnSpc>
              <a:buFont typeface="+mj-lt"/>
              <a:buAutoNum type="arabicPeriod"/>
            </a:pPr>
            <a:endParaRPr lang="en-US" sz="1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902450" y="10223500"/>
            <a:ext cx="83312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II</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2787650" y="546100"/>
            <a:ext cx="2057400" cy="228600"/>
          </a:xfrm>
          <a:prstGeom prst="rect">
            <a:avLst/>
          </a:prstGeom>
        </p:spPr>
        <p:txBody>
          <a:bodyPr wrap="square" lIns="0" tIns="0" rIns="0" bIns="0" rtlCol="0" anchor="t">
            <a:spAutoFit/>
          </a:bodyPr>
          <a:lstStyle/>
          <a:p>
            <a:pPr marL="0" lvl="0" indent="0">
              <a:lnSpc>
                <a:spcPts val="1820"/>
              </a:lnSpc>
            </a:pPr>
            <a:r>
              <a:rPr lang="en-US" sz="1400" b="1" u="sng" dirty="0" smtClean="0">
                <a:solidFill>
                  <a:schemeClr val="tx2">
                    <a:lumMod val="50000"/>
                  </a:schemeClr>
                </a:solidFill>
                <a:latin typeface="Times New Roman" panose="02020603050405020304" pitchFamily="18" charset="0"/>
                <a:cs typeface="Times New Roman" panose="02020603050405020304" pitchFamily="18" charset="0"/>
              </a:rPr>
              <a:t>EXECUTIVE SUMMARY</a:t>
            </a:r>
            <a:endParaRPr lang="en-US" sz="1400" b="1" u="sng"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501650" y="927100"/>
            <a:ext cx="6845976" cy="4121769"/>
          </a:xfrm>
          <a:prstGeom prst="rect">
            <a:avLst/>
          </a:prstGeom>
        </p:spPr>
        <p:txBody>
          <a:bodyPr wrap="square" lIns="0" tIns="0" rIns="0" bIns="0" rtlCol="0" anchor="t">
            <a:spAutoFit/>
          </a:bodyPr>
          <a:lstStyle/>
          <a:p>
            <a:pPr algn="just">
              <a:lnSpc>
                <a:spcPct val="150000"/>
              </a:lnSpc>
            </a:pPr>
            <a:r>
              <a:rPr lang="en-GB" sz="1200" spc="60" dirty="0">
                <a:latin typeface="Times New Roman" panose="02020603050405020304" pitchFamily="18" charset="0"/>
                <a:cs typeface="Times New Roman" panose="02020603050405020304" pitchFamily="18" charset="0"/>
              </a:rPr>
              <a:t>This report is about a real-world problem related to finance. In this report, we </a:t>
            </a:r>
            <a:r>
              <a:rPr lang="en-GB" sz="1200" spc="60" dirty="0" err="1">
                <a:latin typeface="Times New Roman" panose="02020603050405020304" pitchFamily="18" charset="0"/>
                <a:cs typeface="Times New Roman" panose="02020603050405020304" pitchFamily="18" charset="0"/>
              </a:rPr>
              <a:t>analyze</a:t>
            </a:r>
            <a:r>
              <a:rPr lang="en-GB" sz="1200" spc="60" dirty="0">
                <a:latin typeface="Times New Roman" panose="02020603050405020304" pitchFamily="18" charset="0"/>
                <a:cs typeface="Times New Roman" panose="02020603050405020304" pitchFamily="18" charset="0"/>
              </a:rPr>
              <a:t> how the Debt to Equity Ratio (R/E), Debt to Asset Ratio(R/A), Capital Gearing Ratio, and Interest Coverage Ratio affect the Gross Profit Ratios  (GPR). The main goal of the report is to investigate the relationship between Capital Structure and profitability using data from the highest market-capitalized listed companies.</a:t>
            </a:r>
          </a:p>
          <a:p>
            <a:pPr algn="just">
              <a:lnSpc>
                <a:spcPct val="150000"/>
              </a:lnSpc>
            </a:pPr>
            <a:r>
              <a:rPr lang="en-GB" sz="1200" spc="60" dirty="0">
                <a:latin typeface="Times New Roman" panose="02020603050405020304" pitchFamily="18" charset="0"/>
                <a:cs typeface="Times New Roman" panose="02020603050405020304" pitchFamily="18" charset="0"/>
              </a:rPr>
              <a:t>Five leading companies were used for the study, which collected and </a:t>
            </a:r>
            <a:r>
              <a:rPr lang="en-GB" sz="1200" spc="60" dirty="0" err="1">
                <a:latin typeface="Times New Roman" panose="02020603050405020304" pitchFamily="18" charset="0"/>
                <a:cs typeface="Times New Roman" panose="02020603050405020304" pitchFamily="18" charset="0"/>
              </a:rPr>
              <a:t>analyzed</a:t>
            </a:r>
            <a:r>
              <a:rPr lang="en-GB" sz="1200" spc="60" dirty="0">
                <a:latin typeface="Times New Roman" panose="02020603050405020304" pitchFamily="18" charset="0"/>
                <a:cs typeface="Times New Roman" panose="02020603050405020304" pitchFamily="18" charset="0"/>
              </a:rPr>
              <a:t> data from the annual reports of each company published on the official website of the Colombo Stock Exchange. Further data were collected on a yearly basis from 2013 to 2022. </a:t>
            </a:r>
          </a:p>
          <a:p>
            <a:pPr algn="just">
              <a:lnSpc>
                <a:spcPct val="150000"/>
              </a:lnSpc>
            </a:pPr>
            <a:r>
              <a:rPr lang="en-GB" sz="1200" spc="60" dirty="0">
                <a:latin typeface="Times New Roman" panose="02020603050405020304" pitchFamily="18" charset="0"/>
                <a:cs typeface="Times New Roman" panose="02020603050405020304" pitchFamily="18" charset="0"/>
              </a:rPr>
              <a:t>We have taken a panel data set and utilized STATA software to run the regression model.</a:t>
            </a:r>
          </a:p>
          <a:p>
            <a:pPr algn="just">
              <a:lnSpc>
                <a:spcPct val="150000"/>
              </a:lnSpc>
            </a:pPr>
            <a:r>
              <a:rPr lang="en-GB" sz="1200" spc="60" dirty="0">
                <a:latin typeface="Times New Roman" panose="02020603050405020304" pitchFamily="18" charset="0"/>
                <a:cs typeface="Times New Roman" panose="02020603050405020304" pitchFamily="18" charset="0"/>
              </a:rPr>
              <a:t>We collected data from the annual reports of </a:t>
            </a:r>
            <a:r>
              <a:rPr lang="en-GB" sz="1200" spc="60" dirty="0" err="1">
                <a:latin typeface="Times New Roman" panose="02020603050405020304" pitchFamily="18" charset="0"/>
                <a:cs typeface="Times New Roman" panose="02020603050405020304" pitchFamily="18" charset="0"/>
              </a:rPr>
              <a:t>Expolanka</a:t>
            </a:r>
            <a:r>
              <a:rPr lang="en-GB" sz="1200" spc="60" dirty="0">
                <a:latin typeface="Times New Roman" panose="02020603050405020304" pitchFamily="18" charset="0"/>
                <a:cs typeface="Times New Roman" panose="02020603050405020304" pitchFamily="18" charset="0"/>
              </a:rPr>
              <a:t> Holdings PLC, LOLC Holdings PLC, John Keels Holdings PLC, LOLC Development Finance PLC, and LOLC Finance PLC.</a:t>
            </a:r>
          </a:p>
          <a:p>
            <a:pPr algn="just">
              <a:lnSpc>
                <a:spcPct val="150000"/>
              </a:lnSpc>
            </a:pPr>
            <a:r>
              <a:rPr lang="en-GB" sz="1200" spc="60" dirty="0">
                <a:latin typeface="Times New Roman" panose="02020603050405020304" pitchFamily="18" charset="0"/>
                <a:cs typeface="Times New Roman" panose="02020603050405020304" pitchFamily="18" charset="0"/>
              </a:rPr>
              <a:t>Data from the above companies were first collected and then </a:t>
            </a:r>
            <a:r>
              <a:rPr lang="en-GB" sz="1200" spc="60" dirty="0" err="1">
                <a:latin typeface="Times New Roman" panose="02020603050405020304" pitchFamily="18" charset="0"/>
                <a:cs typeface="Times New Roman" panose="02020603050405020304" pitchFamily="18" charset="0"/>
              </a:rPr>
              <a:t>analyzed</a:t>
            </a:r>
            <a:r>
              <a:rPr lang="en-GB" sz="1200" spc="60" dirty="0">
                <a:latin typeface="Times New Roman" panose="02020603050405020304" pitchFamily="18" charset="0"/>
                <a:cs typeface="Times New Roman" panose="02020603050405020304" pitchFamily="18" charset="0"/>
              </a:rPr>
              <a:t> on how each company maintained its permanent variables and independent variables over a period of 10 years. We developed the econometrics model to continue our research according to our dependent and independent variables. It also provides a benchmark to compare companies with each other.</a:t>
            </a:r>
            <a:endParaRPr lang="en-US" sz="1200" spc="60" dirty="0">
              <a:latin typeface="Times New Roman" panose="02020603050405020304" pitchFamily="18" charset="0"/>
              <a:cs typeface="Times New Roman" panose="02020603050405020304" pitchFamily="18" charset="0"/>
            </a:endParaRP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01</a:t>
            </a:r>
            <a:endParaRPr lang="en-US" dirty="0">
              <a:solidFill>
                <a:schemeClr val="bg1"/>
              </a:solidFill>
            </a:endParaRPr>
          </a:p>
        </p:txBody>
      </p:sp>
    </p:spTree>
    <p:extLst>
      <p:ext uri="{BB962C8B-B14F-4D97-AF65-F5344CB8AC3E}">
        <p14:creationId xmlns:p14="http://schemas.microsoft.com/office/powerpoint/2010/main" val="362681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3092450" y="393700"/>
            <a:ext cx="1447800" cy="228600"/>
          </a:xfrm>
          <a:prstGeom prst="rect">
            <a:avLst/>
          </a:prstGeom>
        </p:spPr>
        <p:txBody>
          <a:bodyPr wrap="square" lIns="0" tIns="0" rIns="0" bIns="0" rtlCol="0" anchor="t">
            <a:spAutoFit/>
          </a:bodyPr>
          <a:lstStyle/>
          <a:p>
            <a:pPr marL="0" lvl="0" indent="0">
              <a:lnSpc>
                <a:spcPts val="1820"/>
              </a:lnSpc>
            </a:pPr>
            <a:r>
              <a:rPr lang="en-US" sz="1400" b="1" u="sng" dirty="0" smtClean="0">
                <a:solidFill>
                  <a:schemeClr val="tx2">
                    <a:lumMod val="50000"/>
                  </a:schemeClr>
                </a:solidFill>
                <a:latin typeface="Times New Roman" panose="02020603050405020304" pitchFamily="18" charset="0"/>
                <a:cs typeface="Times New Roman" panose="02020603050405020304" pitchFamily="18" charset="0"/>
              </a:rPr>
              <a:t>INTRODUCTION</a:t>
            </a:r>
            <a:endParaRPr lang="en-US" sz="1400" b="1" u="sng"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437744" y="698500"/>
            <a:ext cx="6921905" cy="6060762"/>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The study objective is to discover the impact of capital structure on firm’s profitability and to explore optimal capital structure of highest market-capitalized listed companies. Each capital investment decision, including capital structure, is crucial since it has an impact on a company's </a:t>
            </a:r>
            <a:r>
              <a:rPr lang="en-US" sz="1200" dirty="0" smtClean="0">
                <a:latin typeface="Times New Roman" panose="02020603050405020304" pitchFamily="18" charset="0"/>
                <a:cs typeface="Times New Roman" panose="02020603050405020304" pitchFamily="18" charset="0"/>
              </a:rPr>
              <a:t>profitability. </a:t>
            </a:r>
            <a:r>
              <a:rPr lang="en-US" sz="1200" dirty="0">
                <a:latin typeface="Times New Roman" panose="02020603050405020304" pitchFamily="18" charset="0"/>
                <a:cs typeface="Times New Roman" panose="02020603050405020304" pitchFamily="18" charset="0"/>
              </a:rPr>
              <a:t>Company can be financed through both equity and debt sources, and the proportionate combination of equity and debt is known as the capital structure of an organization. A company's capital structure can be thought of as its circulatory system. There has been a growing concern worldwide in detecting the variables associated with debt leverage (</a:t>
            </a:r>
            <a:r>
              <a:rPr lang="en-US" sz="1200" dirty="0" err="1">
                <a:latin typeface="Times New Roman" panose="02020603050405020304" pitchFamily="18" charset="0"/>
                <a:cs typeface="Times New Roman" panose="02020603050405020304" pitchFamily="18" charset="0"/>
              </a:rPr>
              <a:t>Voulgaris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Asteriou</a:t>
            </a:r>
            <a:r>
              <a:rPr lang="en-US" sz="1200" dirty="0">
                <a:latin typeface="Times New Roman" panose="02020603050405020304" pitchFamily="18" charset="0"/>
                <a:cs typeface="Times New Roman" panose="02020603050405020304" pitchFamily="18" charset="0"/>
              </a:rPr>
              <a:t> &amp; agrimirgiankis,2004)</a:t>
            </a:r>
          </a:p>
          <a:p>
            <a:pPr>
              <a:lnSpc>
                <a:spcPct val="150000"/>
              </a:lnSpc>
            </a:pPr>
            <a:r>
              <a:rPr lang="en-US" sz="1200" dirty="0">
                <a:latin typeface="Times New Roman" panose="02020603050405020304" pitchFamily="18" charset="0"/>
                <a:cs typeface="Times New Roman" panose="02020603050405020304" pitchFamily="18" charset="0"/>
              </a:rPr>
              <a:t>Performance of company is influenced by many of factors. Among these are aspects like the organization's liquidity and capital structure. According to (Modigliani and Miller 1958), an organization's capital structure has no bearing on its value. According to the thesis, capital structure has no bearing on a firm's success because organizations' values reflect their performance. However, with actual studies carried out by various researchers, the capital structure theory has been contested over time. In addition to prior studies, (Modigliani and Miller 1963) loosened the no tax assumption and created a capital structure theory while linking the tax advantages of indebtedness. Even though numerous capital structure theories, including agency cost, pecking order, and trade-off theories, have been created in recent years to assess their impact on business performance, they differ in their relative weight.</a:t>
            </a:r>
          </a:p>
          <a:p>
            <a:pPr>
              <a:lnSpc>
                <a:spcPct val="150000"/>
              </a:lnSpc>
            </a:pPr>
            <a:r>
              <a:rPr lang="en-US" sz="1200" dirty="0">
                <a:latin typeface="Times New Roman" panose="02020603050405020304" pitchFamily="18" charset="0"/>
                <a:cs typeface="Times New Roman" panose="02020603050405020304" pitchFamily="18" charset="0"/>
              </a:rPr>
              <a:t>Our study makes an effort to investigate the relationship between Capital Structure and profitability using data from the highest market-capitalized listed companies. Debt to Equity Ratio (R/E), Debt to Asset Ratio(R/A), Capital Gearing Ratio, Interest Coverage Ratio are used to assess the capital structure of the companies while gross profit ratios assess profitability of the companies. In this study, relevant data was collected from annual reports of five company published on official website of Colombo Stock Exchange (CSE) covering 10 years period from 2013-2022.</a:t>
            </a: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02</a:t>
            </a:r>
            <a:endParaRPr lang="en-US" dirty="0">
              <a:solidFill>
                <a:schemeClr val="bg1"/>
              </a:solidFill>
            </a:endParaRPr>
          </a:p>
        </p:txBody>
      </p:sp>
    </p:spTree>
    <p:extLst>
      <p:ext uri="{BB962C8B-B14F-4D97-AF65-F5344CB8AC3E}">
        <p14:creationId xmlns:p14="http://schemas.microsoft.com/office/powerpoint/2010/main" val="124353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2863850" y="393700"/>
            <a:ext cx="1904999" cy="215252"/>
          </a:xfrm>
          <a:prstGeom prst="rect">
            <a:avLst/>
          </a:prstGeom>
        </p:spPr>
        <p:txBody>
          <a:bodyPr wrap="square" lIns="0" tIns="0" rIns="0" bIns="0" rtlCol="0" anchor="t">
            <a:spAutoFit/>
          </a:bodyPr>
          <a:lstStyle/>
          <a:p>
            <a:pPr marL="0" lvl="0" indent="0">
              <a:lnSpc>
                <a:spcPts val="1820"/>
              </a:lnSpc>
            </a:pPr>
            <a:r>
              <a:rPr lang="en-US" sz="1400" b="1" u="sng" dirty="0" smtClean="0">
                <a:solidFill>
                  <a:schemeClr val="tx2">
                    <a:lumMod val="50000"/>
                  </a:schemeClr>
                </a:solidFill>
                <a:latin typeface="Times New Roman" panose="02020603050405020304" pitchFamily="18" charset="0"/>
                <a:cs typeface="Times New Roman" panose="02020603050405020304" pitchFamily="18" charset="0"/>
              </a:rPr>
              <a:t>DATA COLLECTION</a:t>
            </a:r>
            <a:endParaRPr lang="en-US" sz="1400" b="1" u="sng"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457385" y="622300"/>
            <a:ext cx="6978466" cy="4431983"/>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The data for the econometric model was collected from secondary sources which is the annual reports of the relevant company. We have selected the top five market-capitalized listed companies from the Colombo Stock Exchange website. Furthermore, the time period for the study, </a:t>
            </a:r>
            <a:r>
              <a:rPr lang="en-US" sz="1200" dirty="0" smtClean="0">
                <a:latin typeface="Times New Roman" panose="02020603050405020304" pitchFamily="18" charset="0"/>
                <a:cs typeface="Times New Roman" panose="02020603050405020304" pitchFamily="18" charset="0"/>
              </a:rPr>
              <a:t>FY13 </a:t>
            </a:r>
            <a:r>
              <a:rPr lang="en-US" sz="1200" dirty="0">
                <a:latin typeface="Times New Roman" panose="02020603050405020304" pitchFamily="18" charset="0"/>
                <a:cs typeface="Times New Roman" panose="02020603050405020304" pitchFamily="18" charset="0"/>
              </a:rPr>
              <a:t>to FY22 was considered. </a:t>
            </a:r>
          </a:p>
          <a:p>
            <a:pPr>
              <a:lnSpc>
                <a:spcPct val="150000"/>
              </a:lnSpc>
            </a:pPr>
            <a:r>
              <a:rPr lang="en-US" sz="1200" b="1" u="sng" dirty="0">
                <a:solidFill>
                  <a:schemeClr val="tx2">
                    <a:lumMod val="50000"/>
                  </a:schemeClr>
                </a:solidFill>
                <a:latin typeface="Times New Roman" panose="02020603050405020304" pitchFamily="18" charset="0"/>
                <a:cs typeface="Times New Roman" panose="02020603050405020304" pitchFamily="18" charset="0"/>
              </a:rPr>
              <a:t>Variable Classification</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a:p>
            <a:pPr>
              <a:lnSpc>
                <a:spcPct val="150000"/>
              </a:lnSpc>
            </a:pPr>
            <a:r>
              <a:rPr lang="en-US" sz="1200" dirty="0">
                <a:solidFill>
                  <a:schemeClr val="tx2">
                    <a:lumMod val="75000"/>
                  </a:schemeClr>
                </a:solidFill>
                <a:latin typeface="Times New Roman" panose="02020603050405020304" pitchFamily="18" charset="0"/>
                <a:cs typeface="Times New Roman" panose="02020603050405020304" pitchFamily="18" charset="0"/>
              </a:rPr>
              <a:t>Dependent Variable </a:t>
            </a:r>
          </a:p>
          <a:p>
            <a:pPr marL="171450" indent="-171450">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Firm </a:t>
            </a:r>
            <a:r>
              <a:rPr lang="en-US" sz="1200" b="1" dirty="0" smtClean="0">
                <a:latin typeface="Times New Roman" panose="02020603050405020304" pitchFamily="18" charset="0"/>
                <a:cs typeface="Times New Roman" panose="02020603050405020304" pitchFamily="18" charset="0"/>
              </a:rPr>
              <a:t>Profitability</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According </a:t>
            </a:r>
            <a:r>
              <a:rPr lang="en-US" sz="1200" dirty="0">
                <a:latin typeface="Times New Roman" panose="02020603050405020304" pitchFamily="18" charset="0"/>
                <a:cs typeface="Times New Roman" panose="02020603050405020304" pitchFamily="18" charset="0"/>
              </a:rPr>
              <a:t>to the topic of the study which is “Capital structure and its impact on profitability”, the dependent variable is the profitability of each company of the sample. </a:t>
            </a:r>
          </a:p>
          <a:p>
            <a:pPr>
              <a:lnSpc>
                <a:spcPct val="150000"/>
              </a:lnSpc>
            </a:pPr>
            <a:r>
              <a:rPr lang="en-US" sz="1200" dirty="0">
                <a:solidFill>
                  <a:schemeClr val="tx2">
                    <a:lumMod val="75000"/>
                  </a:schemeClr>
                </a:solidFill>
                <a:latin typeface="Times New Roman" panose="02020603050405020304" pitchFamily="18" charset="0"/>
                <a:cs typeface="Times New Roman" panose="02020603050405020304" pitchFamily="18" charset="0"/>
              </a:rPr>
              <a:t>Independent Variables</a:t>
            </a:r>
          </a:p>
          <a:p>
            <a:pPr marL="171450" lvl="0" indent="-171450">
              <a:lnSpc>
                <a:spcPct val="150000"/>
              </a:lnSpc>
              <a:buFont typeface="Arial" panose="020B0604020202020204" pitchFamily="34" charset="0"/>
              <a:buChar char="•"/>
            </a:pPr>
            <a:r>
              <a:rPr lang="en-US" sz="1200" b="1" i="1" dirty="0">
                <a:latin typeface="Times New Roman" panose="02020603050405020304" pitchFamily="18" charset="0"/>
                <a:cs typeface="Times New Roman" panose="02020603050405020304" pitchFamily="18" charset="0"/>
              </a:rPr>
              <a:t>D/E </a:t>
            </a:r>
            <a:r>
              <a:rPr lang="en-US" sz="1200" b="1" i="1" dirty="0" smtClean="0">
                <a:latin typeface="Times New Roman" panose="02020603050405020304" pitchFamily="18" charset="0"/>
                <a:cs typeface="Times New Roman" panose="02020603050405020304" pitchFamily="18" charset="0"/>
              </a:rPr>
              <a:t>Ratio </a:t>
            </a:r>
            <a:r>
              <a:rPr lang="en-US" sz="1200" dirty="0" smtClean="0">
                <a:latin typeface="Times New Roman" panose="02020603050405020304" pitchFamily="18" charset="0"/>
                <a:cs typeface="Times New Roman" panose="02020603050405020304" pitchFamily="18" charset="0"/>
              </a:rPr>
              <a:t>- D/E </a:t>
            </a:r>
            <a:r>
              <a:rPr lang="en-US" sz="1200" dirty="0">
                <a:latin typeface="Times New Roman" panose="02020603050405020304" pitchFamily="18" charset="0"/>
                <a:cs typeface="Times New Roman" panose="02020603050405020304" pitchFamily="18" charset="0"/>
              </a:rPr>
              <a:t>Ratio is calculated to evaluate a company’s financial leverage and it’s a measure of the degree to which a company is financing its operations with debt rather than its own resources.  </a:t>
            </a:r>
          </a:p>
          <a:p>
            <a:pPr marL="171450" lvl="0" indent="-171450">
              <a:lnSpc>
                <a:spcPct val="150000"/>
              </a:lnSpc>
              <a:buFont typeface="Arial" panose="020B0604020202020204" pitchFamily="34" charset="0"/>
              <a:buChar char="•"/>
            </a:pPr>
            <a:r>
              <a:rPr lang="en-US" sz="1200" b="1" i="1" dirty="0">
                <a:latin typeface="Times New Roman" panose="02020603050405020304" pitchFamily="18" charset="0"/>
                <a:cs typeface="Times New Roman" panose="02020603050405020304" pitchFamily="18" charset="0"/>
              </a:rPr>
              <a:t>D/A </a:t>
            </a:r>
            <a:r>
              <a:rPr lang="en-US" sz="1200" b="1" i="1" dirty="0" smtClean="0">
                <a:latin typeface="Times New Roman" panose="02020603050405020304" pitchFamily="18" charset="0"/>
                <a:cs typeface="Times New Roman" panose="02020603050405020304" pitchFamily="18" charset="0"/>
              </a:rPr>
              <a:t>Ratio</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Debt </a:t>
            </a:r>
            <a:r>
              <a:rPr lang="en-US" sz="1200" dirty="0">
                <a:latin typeface="Times New Roman" panose="02020603050405020304" pitchFamily="18" charset="0"/>
                <a:cs typeface="Times New Roman" panose="02020603050405020304" pitchFamily="18" charset="0"/>
              </a:rPr>
              <a:t>to Assets is another leverage ratio and it measures the relationship between the total liabilities and total assets of a company. It indicates the percentage of assets that are acquired using debt financing. </a:t>
            </a:r>
          </a:p>
          <a:p>
            <a:pPr marL="171450" lvl="0" indent="-171450">
              <a:lnSpc>
                <a:spcPct val="150000"/>
              </a:lnSpc>
              <a:buFont typeface="Arial" panose="020B0604020202020204" pitchFamily="34" charset="0"/>
              <a:buChar char="•"/>
            </a:pPr>
            <a:r>
              <a:rPr lang="en-US" sz="1200" b="1" i="1" dirty="0">
                <a:latin typeface="Times New Roman" panose="02020603050405020304" pitchFamily="18" charset="0"/>
                <a:cs typeface="Times New Roman" panose="02020603050405020304" pitchFamily="18" charset="0"/>
              </a:rPr>
              <a:t>Interest Coverage </a:t>
            </a:r>
            <a:r>
              <a:rPr lang="en-US" sz="1200" b="1" i="1" dirty="0" smtClean="0">
                <a:latin typeface="Times New Roman" panose="02020603050405020304" pitchFamily="18" charset="0"/>
                <a:cs typeface="Times New Roman" panose="02020603050405020304" pitchFamily="18" charset="0"/>
              </a:rPr>
              <a:t>Ratio</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This </a:t>
            </a:r>
            <a:r>
              <a:rPr lang="en-US" sz="1200" dirty="0">
                <a:latin typeface="Times New Roman" panose="02020603050405020304" pitchFamily="18" charset="0"/>
                <a:cs typeface="Times New Roman" panose="02020603050405020304" pitchFamily="18" charset="0"/>
              </a:rPr>
              <a:t>is a debt and profitability ratio used to determine how easily a company can pay its interest through outstanding debt. To determine a company’s riskiness relative to its current debt or for future borrowings. </a:t>
            </a: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03</a:t>
            </a:r>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819038843"/>
              </p:ext>
            </p:extLst>
          </p:nvPr>
        </p:nvGraphicFramePr>
        <p:xfrm>
          <a:off x="425450" y="5041899"/>
          <a:ext cx="7010399" cy="2438401"/>
        </p:xfrm>
        <a:graphic>
          <a:graphicData uri="http://schemas.openxmlformats.org/drawingml/2006/table">
            <a:tbl>
              <a:tblPr firstRow="1" firstCol="1" bandRow="1">
                <a:tableStyleId>{69012ECD-51FC-41F1-AA8D-1B2483CD663E}</a:tableStyleId>
              </a:tblPr>
              <a:tblGrid>
                <a:gridCol w="1653520">
                  <a:extLst>
                    <a:ext uri="{9D8B030D-6E8A-4147-A177-3AD203B41FA5}">
                      <a16:colId xmlns:a16="http://schemas.microsoft.com/office/drawing/2014/main" val="1859787173"/>
                    </a:ext>
                  </a:extLst>
                </a:gridCol>
                <a:gridCol w="1994066">
                  <a:extLst>
                    <a:ext uri="{9D8B030D-6E8A-4147-A177-3AD203B41FA5}">
                      <a16:colId xmlns:a16="http://schemas.microsoft.com/office/drawing/2014/main" val="2886319624"/>
                    </a:ext>
                  </a:extLst>
                </a:gridCol>
                <a:gridCol w="1994066">
                  <a:extLst>
                    <a:ext uri="{9D8B030D-6E8A-4147-A177-3AD203B41FA5}">
                      <a16:colId xmlns:a16="http://schemas.microsoft.com/office/drawing/2014/main" val="503579321"/>
                    </a:ext>
                  </a:extLst>
                </a:gridCol>
                <a:gridCol w="1368747">
                  <a:extLst>
                    <a:ext uri="{9D8B030D-6E8A-4147-A177-3AD203B41FA5}">
                      <a16:colId xmlns:a16="http://schemas.microsoft.com/office/drawing/2014/main" val="2335453983"/>
                    </a:ext>
                  </a:extLst>
                </a:gridCol>
              </a:tblGrid>
              <a:tr h="227429">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Variable Type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Variable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Formula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Abbreviation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5424437"/>
                  </a:ext>
                </a:extLst>
              </a:tr>
              <a:tr h="227429">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Dependent Variable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Gross Profit Ratio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Gross profit/ Net Sales *100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GPR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1507245"/>
                  </a:ext>
                </a:extLst>
              </a:tr>
              <a:tr h="462678">
                <a:tc rowSpan="4">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Independent Variable</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D/E Ratio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Total Debt/ Total Equity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4027508"/>
                  </a:ext>
                </a:extLst>
              </a:tr>
              <a:tr h="383721">
                <a:tc vMerge="1">
                  <a:txBody>
                    <a:bodyPr/>
                    <a:lstStyle/>
                    <a:p>
                      <a:endParaRPr lang="en-US"/>
                    </a:p>
                  </a:txBody>
                  <a:tcP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D/A Ratio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Total Debt/ Total Assets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D/A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4834807"/>
                  </a:ext>
                </a:extLst>
              </a:tr>
              <a:tr h="454857">
                <a:tc vMerge="1">
                  <a:txBody>
                    <a:bodyPr/>
                    <a:lstStyle/>
                    <a:p>
                      <a:endParaRPr lang="en-US"/>
                    </a:p>
                  </a:txBody>
                  <a:tcP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Capital Gearing Ratio</a:t>
                      </a:r>
                    </a:p>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Total Equity/ Total Debt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CG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6433324"/>
                  </a:ext>
                </a:extLst>
              </a:tr>
              <a:tr h="682287">
                <a:tc vMerge="1">
                  <a:txBody>
                    <a:bodyPr/>
                    <a:lstStyle/>
                    <a:p>
                      <a:endParaRPr lang="en-US"/>
                    </a:p>
                  </a:txBody>
                  <a:tcP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Interest Coverage Ratio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Profit before Interest and tax / Fixed Interest Charges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2874895"/>
                  </a:ext>
                </a:extLst>
              </a:tr>
            </a:tbl>
          </a:graphicData>
        </a:graphic>
      </p:graphicFrame>
      <p:sp>
        <p:nvSpPr>
          <p:cNvPr id="3" name="Rectangle 1"/>
          <p:cNvSpPr>
            <a:spLocks noChangeArrowheads="1"/>
          </p:cNvSpPr>
          <p:nvPr/>
        </p:nvSpPr>
        <p:spPr bwMode="auto">
          <a:xfrm>
            <a:off x="425133" y="5649128"/>
            <a:ext cx="77234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Iskoola Pota" panose="020B0502040204020203" pitchFamily="34"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Iskoola Pota" panose="020B0502040204020203" pitchFamily="34" charset="0"/>
              </a:rPr>
            </a:br>
            <a:endParaRPr kumimoji="0" lang="en-US" altLang="en-US" sz="4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410716" y="7480300"/>
            <a:ext cx="7010400" cy="289951"/>
          </a:xfrm>
          <a:prstGeom prst="rect">
            <a:avLst/>
          </a:prstGeom>
        </p:spPr>
        <p:txBody>
          <a:bodyPr wrap="square">
            <a:spAutoFit/>
          </a:bodyPr>
          <a:lstStyle/>
          <a:p>
            <a:pPr>
              <a:lnSpc>
                <a:spcPct val="107000"/>
              </a:lnSpc>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To run the regression model, the following hypotheses made according to the model.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80302893"/>
              </p:ext>
            </p:extLst>
          </p:nvPr>
        </p:nvGraphicFramePr>
        <p:xfrm>
          <a:off x="451405" y="7785100"/>
          <a:ext cx="6984446" cy="2362201"/>
        </p:xfrm>
        <a:graphic>
          <a:graphicData uri="http://schemas.openxmlformats.org/drawingml/2006/table">
            <a:tbl>
              <a:tblPr firstRow="1" firstCol="1" bandRow="1">
                <a:tableStyleId>{69012ECD-51FC-41F1-AA8D-1B2483CD663E}</a:tableStyleId>
              </a:tblPr>
              <a:tblGrid>
                <a:gridCol w="3492223">
                  <a:extLst>
                    <a:ext uri="{9D8B030D-6E8A-4147-A177-3AD203B41FA5}">
                      <a16:colId xmlns:a16="http://schemas.microsoft.com/office/drawing/2014/main" val="2419925584"/>
                    </a:ext>
                  </a:extLst>
                </a:gridCol>
                <a:gridCol w="3492223">
                  <a:extLst>
                    <a:ext uri="{9D8B030D-6E8A-4147-A177-3AD203B41FA5}">
                      <a16:colId xmlns:a16="http://schemas.microsoft.com/office/drawing/2014/main" val="3233538962"/>
                    </a:ext>
                  </a:extLst>
                </a:gridCol>
              </a:tblGrid>
              <a:tr h="354147">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Null Hypothesis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Alternative Hypothesis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4988084"/>
                  </a:ext>
                </a:extLst>
              </a:tr>
              <a:tr h="518443">
                <a:tc>
                  <a:txBody>
                    <a:bodyPr/>
                    <a:lstStyle/>
                    <a:p>
                      <a:pPr marL="0" marR="0">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H</a:t>
                      </a:r>
                      <a:r>
                        <a:rPr lang="en-US" sz="1100" baseline="-25000" dirty="0">
                          <a:effectLst/>
                          <a:latin typeface="Times New Roman" panose="02020603050405020304" pitchFamily="18" charset="0"/>
                          <a:cs typeface="Times New Roman" panose="02020603050405020304" pitchFamily="18" charset="0"/>
                        </a:rPr>
                        <a:t>0</a:t>
                      </a:r>
                      <a:r>
                        <a:rPr lang="en-US" sz="1100" dirty="0">
                          <a:effectLst/>
                          <a:latin typeface="Times New Roman" panose="02020603050405020304" pitchFamily="18" charset="0"/>
                          <a:cs typeface="Times New Roman" panose="02020603050405020304" pitchFamily="18" charset="0"/>
                        </a:rPr>
                        <a:t> 1: There is not an impact of D/E ratio on gross profit ratio.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a:t>
                      </a:r>
                      <a:r>
                        <a:rPr lang="en-US" sz="1200" baseline="-25000" dirty="0">
                          <a:effectLst/>
                          <a:latin typeface="Times New Roman" panose="02020603050405020304" pitchFamily="18" charset="0"/>
                          <a:cs typeface="Times New Roman" panose="02020603050405020304" pitchFamily="18" charset="0"/>
                        </a:rPr>
                        <a:t>1 </a:t>
                      </a:r>
                      <a:r>
                        <a:rPr lang="en-US" sz="1200" dirty="0">
                          <a:effectLst/>
                          <a:latin typeface="Times New Roman" panose="02020603050405020304" pitchFamily="18" charset="0"/>
                          <a:cs typeface="Times New Roman" panose="02020603050405020304" pitchFamily="18" charset="0"/>
                        </a:rPr>
                        <a:t>1: There is an impact of D/E ratio on gross profit ratio.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2939116"/>
                  </a:ext>
                </a:extLst>
              </a:tr>
              <a:tr h="518443">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H</a:t>
                      </a:r>
                      <a:r>
                        <a:rPr lang="en-US" sz="1200" baseline="-25000">
                          <a:effectLst/>
                          <a:latin typeface="Times New Roman" panose="02020603050405020304" pitchFamily="18" charset="0"/>
                          <a:cs typeface="Times New Roman" panose="02020603050405020304" pitchFamily="18" charset="0"/>
                        </a:rPr>
                        <a:t>0 </a:t>
                      </a:r>
                      <a:r>
                        <a:rPr lang="en-US" sz="1200">
                          <a:effectLst/>
                          <a:latin typeface="Times New Roman" panose="02020603050405020304" pitchFamily="18" charset="0"/>
                          <a:cs typeface="Times New Roman" panose="02020603050405020304" pitchFamily="18" charset="0"/>
                        </a:rPr>
                        <a:t>2: There is not an impact of D/A ratio on gross profit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H</a:t>
                      </a:r>
                      <a:r>
                        <a:rPr lang="en-US" sz="1200" baseline="-25000">
                          <a:effectLst/>
                          <a:latin typeface="Times New Roman" panose="02020603050405020304" pitchFamily="18" charset="0"/>
                          <a:cs typeface="Times New Roman" panose="02020603050405020304" pitchFamily="18" charset="0"/>
                        </a:rPr>
                        <a:t>1 </a:t>
                      </a:r>
                      <a:r>
                        <a:rPr lang="en-US" sz="1200">
                          <a:effectLst/>
                          <a:latin typeface="Times New Roman" panose="02020603050405020304" pitchFamily="18" charset="0"/>
                          <a:cs typeface="Times New Roman" panose="02020603050405020304" pitchFamily="18" charset="0"/>
                        </a:rPr>
                        <a:t>2: There is an impact of D/A ratio on gross profit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4709009"/>
                  </a:ext>
                </a:extLst>
              </a:tr>
              <a:tr h="518443">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H</a:t>
                      </a:r>
                      <a:r>
                        <a:rPr lang="en-US" sz="1200" baseline="-25000">
                          <a:effectLst/>
                          <a:latin typeface="Times New Roman" panose="02020603050405020304" pitchFamily="18" charset="0"/>
                          <a:cs typeface="Times New Roman" panose="02020603050405020304" pitchFamily="18" charset="0"/>
                        </a:rPr>
                        <a:t>0 </a:t>
                      </a:r>
                      <a:r>
                        <a:rPr lang="en-US" sz="1200">
                          <a:effectLst/>
                          <a:latin typeface="Times New Roman" panose="02020603050405020304" pitchFamily="18" charset="0"/>
                          <a:cs typeface="Times New Roman" panose="02020603050405020304" pitchFamily="18" charset="0"/>
                        </a:rPr>
                        <a:t>3: There is not an impact of capital gearing ratio on gross profit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H</a:t>
                      </a:r>
                      <a:r>
                        <a:rPr lang="en-US" sz="1200" baseline="-25000">
                          <a:effectLst/>
                          <a:latin typeface="Times New Roman" panose="02020603050405020304" pitchFamily="18" charset="0"/>
                          <a:cs typeface="Times New Roman" panose="02020603050405020304" pitchFamily="18" charset="0"/>
                        </a:rPr>
                        <a:t>1 </a:t>
                      </a:r>
                      <a:r>
                        <a:rPr lang="en-US" sz="1200">
                          <a:effectLst/>
                          <a:latin typeface="Times New Roman" panose="02020603050405020304" pitchFamily="18" charset="0"/>
                          <a:cs typeface="Times New Roman" panose="02020603050405020304" pitchFamily="18" charset="0"/>
                        </a:rPr>
                        <a:t>3: There is an impact of capital gearing ratio on gross profit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6645903"/>
                  </a:ext>
                </a:extLst>
              </a:tr>
              <a:tr h="452725">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a:t>
                      </a:r>
                      <a:r>
                        <a:rPr lang="en-US" sz="1200" baseline="-25000" dirty="0">
                          <a:effectLst/>
                          <a:latin typeface="Times New Roman" panose="02020603050405020304" pitchFamily="18" charset="0"/>
                          <a:cs typeface="Times New Roman" panose="02020603050405020304" pitchFamily="18" charset="0"/>
                        </a:rPr>
                        <a:t>0 </a:t>
                      </a:r>
                      <a:r>
                        <a:rPr lang="en-US" sz="1200" dirty="0">
                          <a:effectLst/>
                          <a:latin typeface="Times New Roman" panose="02020603050405020304" pitchFamily="18" charset="0"/>
                          <a:cs typeface="Times New Roman" panose="02020603050405020304" pitchFamily="18" charset="0"/>
                        </a:rPr>
                        <a:t>4: There is not an impact of interest coverage ratio on gross profit ratio.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a:t>
                      </a:r>
                      <a:r>
                        <a:rPr lang="en-US" sz="1200" baseline="-25000" dirty="0">
                          <a:effectLst/>
                          <a:latin typeface="Times New Roman" panose="02020603050405020304" pitchFamily="18" charset="0"/>
                          <a:cs typeface="Times New Roman" panose="02020603050405020304" pitchFamily="18" charset="0"/>
                        </a:rPr>
                        <a:t>1 </a:t>
                      </a:r>
                      <a:r>
                        <a:rPr lang="en-US" sz="1200" dirty="0">
                          <a:effectLst/>
                          <a:latin typeface="Times New Roman" panose="02020603050405020304" pitchFamily="18" charset="0"/>
                          <a:cs typeface="Times New Roman" panose="02020603050405020304" pitchFamily="18" charset="0"/>
                        </a:rPr>
                        <a:t>4: There is an impact of interest coverage ratio on gross profit ratio.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3113026"/>
                  </a:ext>
                </a:extLst>
              </a:tr>
            </a:tbl>
          </a:graphicData>
        </a:graphic>
      </p:graphicFrame>
    </p:spTree>
    <p:extLst>
      <p:ext uri="{BB962C8B-B14F-4D97-AF65-F5344CB8AC3E}">
        <p14:creationId xmlns:p14="http://schemas.microsoft.com/office/powerpoint/2010/main" val="87494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2383367" y="546100"/>
            <a:ext cx="2743200" cy="228600"/>
          </a:xfrm>
          <a:prstGeom prst="rect">
            <a:avLst/>
          </a:prstGeom>
        </p:spPr>
        <p:txBody>
          <a:bodyPr wrap="square" lIns="0" tIns="0" rIns="0" bIns="0" rtlCol="0" anchor="t">
            <a:spAutoFit/>
          </a:bodyPr>
          <a:lstStyle/>
          <a:p>
            <a:pPr marL="0" lvl="0" indent="0">
              <a:lnSpc>
                <a:spcPts val="1820"/>
              </a:lnSpc>
            </a:pPr>
            <a:r>
              <a:rPr lang="en-US" sz="1400" b="1" u="sng" dirty="0" smtClean="0">
                <a:solidFill>
                  <a:schemeClr val="tx2">
                    <a:lumMod val="50000"/>
                  </a:schemeClr>
                </a:solidFill>
                <a:latin typeface="Times New Roman" panose="02020603050405020304" pitchFamily="18" charset="0"/>
                <a:cs typeface="Times New Roman" panose="02020603050405020304" pitchFamily="18" charset="0"/>
              </a:rPr>
              <a:t>DATA ANALYSIS &amp; DISCUSSION</a:t>
            </a:r>
            <a:endParaRPr lang="en-US" sz="1400" b="1" u="sng"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441786" y="850900"/>
            <a:ext cx="6994063" cy="1384995"/>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The below linear regression model attempts to investigate the influence of selected independent variables on company’s  gross profit ratio.</a:t>
            </a:r>
          </a:p>
          <a:p>
            <a:pPr algn="ctr">
              <a:lnSpc>
                <a:spcPct val="150000"/>
              </a:lnSpc>
            </a:pPr>
            <a:r>
              <a:rPr lang="en-US" sz="1200" b="1" dirty="0">
                <a:solidFill>
                  <a:schemeClr val="tx2">
                    <a:lumMod val="50000"/>
                  </a:schemeClr>
                </a:solidFill>
                <a:latin typeface="Times New Roman" panose="02020603050405020304" pitchFamily="18" charset="0"/>
                <a:cs typeface="Times New Roman" panose="02020603050405020304" pitchFamily="18" charset="0"/>
              </a:rPr>
              <a:t>GPR= α + D/E. β</a:t>
            </a:r>
            <a:r>
              <a:rPr lang="en-US" sz="1200" b="1" baseline="-25000" dirty="0">
                <a:solidFill>
                  <a:schemeClr val="tx2">
                    <a:lumMod val="50000"/>
                  </a:schemeClr>
                </a:solidFill>
                <a:latin typeface="Times New Roman" panose="02020603050405020304" pitchFamily="18" charset="0"/>
                <a:cs typeface="Times New Roman" panose="02020603050405020304" pitchFamily="18" charset="0"/>
              </a:rPr>
              <a:t>1</a:t>
            </a:r>
            <a:r>
              <a:rPr lang="en-US" sz="1200" b="1" dirty="0">
                <a:solidFill>
                  <a:schemeClr val="tx2">
                    <a:lumMod val="50000"/>
                  </a:schemeClr>
                </a:solidFill>
                <a:latin typeface="Times New Roman" panose="02020603050405020304" pitchFamily="18" charset="0"/>
                <a:cs typeface="Times New Roman" panose="02020603050405020304" pitchFamily="18" charset="0"/>
              </a:rPr>
              <a:t> + D/A. β</a:t>
            </a:r>
            <a:r>
              <a:rPr lang="en-US" sz="1200" b="1" baseline="-25000" dirty="0">
                <a:solidFill>
                  <a:schemeClr val="tx2">
                    <a:lumMod val="50000"/>
                  </a:schemeClr>
                </a:solidFill>
                <a:latin typeface="Times New Roman" panose="02020603050405020304" pitchFamily="18" charset="0"/>
                <a:cs typeface="Times New Roman" panose="02020603050405020304" pitchFamily="18" charset="0"/>
              </a:rPr>
              <a:t>2 </a:t>
            </a:r>
            <a:r>
              <a:rPr lang="en-US" sz="1200" b="1" dirty="0">
                <a:solidFill>
                  <a:schemeClr val="tx2">
                    <a:lumMod val="50000"/>
                  </a:schemeClr>
                </a:solidFill>
                <a:latin typeface="Times New Roman" panose="02020603050405020304" pitchFamily="18" charset="0"/>
                <a:cs typeface="Times New Roman" panose="02020603050405020304" pitchFamily="18" charset="0"/>
              </a:rPr>
              <a:t>+</a:t>
            </a:r>
            <a:r>
              <a:rPr lang="en-US" sz="1200" b="1" baseline="-25000" dirty="0">
                <a:solidFill>
                  <a:schemeClr val="tx2">
                    <a:lumMod val="50000"/>
                  </a:schemeClr>
                </a:solidFill>
                <a:latin typeface="Times New Roman" panose="02020603050405020304" pitchFamily="18" charset="0"/>
                <a:cs typeface="Times New Roman" panose="02020603050405020304" pitchFamily="18" charset="0"/>
              </a:rPr>
              <a:t> </a:t>
            </a:r>
            <a:r>
              <a:rPr lang="en-US" sz="1200" b="1" dirty="0">
                <a:solidFill>
                  <a:schemeClr val="tx2">
                    <a:lumMod val="50000"/>
                  </a:schemeClr>
                </a:solidFill>
                <a:latin typeface="Times New Roman" panose="02020603050405020304" pitchFamily="18" charset="0"/>
                <a:cs typeface="Times New Roman" panose="02020603050405020304" pitchFamily="18" charset="0"/>
              </a:rPr>
              <a:t>CG. Β</a:t>
            </a:r>
            <a:r>
              <a:rPr lang="en-US" sz="1200" b="1" baseline="-25000" dirty="0">
                <a:solidFill>
                  <a:schemeClr val="tx2">
                    <a:lumMod val="50000"/>
                  </a:schemeClr>
                </a:solidFill>
                <a:latin typeface="Times New Roman" panose="02020603050405020304" pitchFamily="18" charset="0"/>
                <a:cs typeface="Times New Roman" panose="02020603050405020304" pitchFamily="18" charset="0"/>
              </a:rPr>
              <a:t>3 </a:t>
            </a:r>
            <a:r>
              <a:rPr lang="en-US" sz="1200" b="1" dirty="0">
                <a:solidFill>
                  <a:schemeClr val="tx2">
                    <a:lumMod val="50000"/>
                  </a:schemeClr>
                </a:solidFill>
                <a:latin typeface="Times New Roman" panose="02020603050405020304" pitchFamily="18" charset="0"/>
                <a:cs typeface="Times New Roman" panose="02020603050405020304" pitchFamily="18" charset="0"/>
              </a:rPr>
              <a:t>+ β</a:t>
            </a:r>
            <a:r>
              <a:rPr lang="en-US" sz="1200" b="1" baseline="-25000" dirty="0">
                <a:solidFill>
                  <a:schemeClr val="tx2">
                    <a:lumMod val="50000"/>
                  </a:schemeClr>
                </a:solidFill>
                <a:latin typeface="Times New Roman" panose="02020603050405020304" pitchFamily="18" charset="0"/>
                <a:cs typeface="Times New Roman" panose="02020603050405020304" pitchFamily="18" charset="0"/>
              </a:rPr>
              <a:t>4</a:t>
            </a:r>
            <a:r>
              <a:rPr lang="en-US" sz="1200" b="1" dirty="0">
                <a:solidFill>
                  <a:schemeClr val="tx2">
                    <a:lumMod val="50000"/>
                  </a:schemeClr>
                </a:solidFill>
                <a:latin typeface="Times New Roman" panose="02020603050405020304" pitchFamily="18" charset="0"/>
                <a:cs typeface="Times New Roman" panose="02020603050405020304" pitchFamily="18" charset="0"/>
              </a:rPr>
              <a:t>.IC + ε</a:t>
            </a:r>
          </a:p>
          <a:p>
            <a:pPr>
              <a:lnSpc>
                <a:spcPct val="150000"/>
              </a:lnSpc>
            </a:pPr>
            <a:r>
              <a:rPr lang="en-US" sz="1200" b="1" dirty="0">
                <a:solidFill>
                  <a:schemeClr val="tx2">
                    <a:lumMod val="50000"/>
                  </a:schemeClr>
                </a:solidFill>
                <a:latin typeface="Times New Roman" panose="02020603050405020304" pitchFamily="18" charset="0"/>
                <a:cs typeface="Times New Roman" panose="02020603050405020304" pitchFamily="18" charset="0"/>
              </a:rPr>
              <a:t>Descriptive Statistics</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a:p>
            <a:pPr>
              <a:lnSpc>
                <a:spcPct val="150000"/>
              </a:lnSpc>
            </a:pPr>
            <a:r>
              <a:rPr lang="en-US" sz="1200" b="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04</a:t>
            </a:r>
            <a:endParaRPr lang="en-US" dirty="0">
              <a:solidFill>
                <a:schemeClr val="bg1"/>
              </a:solidFill>
            </a:endParaRPr>
          </a:p>
        </p:txBody>
      </p:sp>
      <p:pic>
        <p:nvPicPr>
          <p:cNvPr id="2051" name="Picture 3" descr="5d271f2f-5230-4acf-8a4d-e46c819a75f3"/>
          <p:cNvPicPr>
            <a:picLocks noChangeAspect="1" noChangeArrowheads="1"/>
          </p:cNvPicPr>
          <p:nvPr/>
        </p:nvPicPr>
        <p:blipFill rotWithShape="1">
          <a:blip r:embed="rId2">
            <a:extLst>
              <a:ext uri="{28A0092B-C50C-407E-A947-70E740481C1C}">
                <a14:useLocalDpi xmlns:a14="http://schemas.microsoft.com/office/drawing/2010/main" val="0"/>
              </a:ext>
            </a:extLst>
          </a:blip>
          <a:srcRect l="460" r="13862" b="3915"/>
          <a:stretch/>
        </p:blipFill>
        <p:spPr bwMode="auto">
          <a:xfrm>
            <a:off x="509911" y="2070100"/>
            <a:ext cx="6849739" cy="5257800"/>
          </a:xfrm>
          <a:prstGeom prst="rect">
            <a:avLst/>
          </a:prstGeom>
          <a:noFill/>
          <a:ln>
            <a:solidFill>
              <a:schemeClr val="tx2"/>
            </a:solidFill>
          </a:ln>
        </p:spPr>
      </p:pic>
      <p:sp>
        <p:nvSpPr>
          <p:cNvPr id="10" name="TextBox 8"/>
          <p:cNvSpPr txBox="1"/>
          <p:nvPr/>
        </p:nvSpPr>
        <p:spPr>
          <a:xfrm>
            <a:off x="469900" y="7480300"/>
            <a:ext cx="6965950" cy="2215991"/>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Descriptive </a:t>
            </a:r>
            <a:r>
              <a:rPr lang="en-US" sz="1200" dirty="0" smtClean="0">
                <a:latin typeface="Times New Roman" panose="02020603050405020304" pitchFamily="18" charset="0"/>
                <a:cs typeface="Times New Roman" panose="02020603050405020304" pitchFamily="18" charset="0"/>
              </a:rPr>
              <a:t>statics </a:t>
            </a:r>
            <a:r>
              <a:rPr lang="en-US" sz="1200" dirty="0">
                <a:latin typeface="Times New Roman" panose="02020603050405020304" pitchFamily="18" charset="0"/>
                <a:cs typeface="Times New Roman" panose="02020603050405020304" pitchFamily="18" charset="0"/>
              </a:rPr>
              <a:t>for the variables are given in table 2. Above table includes mean, standard deviation, min &amp; max of the data that we used in the model.</a:t>
            </a:r>
          </a:p>
          <a:p>
            <a:pPr>
              <a:lnSpc>
                <a:spcPct val="150000"/>
              </a:lnSpc>
            </a:pPr>
            <a:r>
              <a:rPr lang="en-US" sz="1200" dirty="0">
                <a:latin typeface="Times New Roman" panose="02020603050405020304" pitchFamily="18" charset="0"/>
                <a:cs typeface="Times New Roman" panose="02020603050405020304" pitchFamily="18" charset="0"/>
              </a:rPr>
              <a:t>As per the table gross profit ratio indicates mean value of 34.230 with a range </a:t>
            </a:r>
            <a:r>
              <a:rPr lang="en-US" sz="1200" dirty="0" smtClean="0">
                <a:latin typeface="Times New Roman" panose="02020603050405020304" pitchFamily="18" charset="0"/>
                <a:cs typeface="Times New Roman" panose="02020603050405020304" pitchFamily="18" charset="0"/>
              </a:rPr>
              <a:t>from </a:t>
            </a:r>
            <a:r>
              <a:rPr lang="en-US" sz="1200" dirty="0">
                <a:latin typeface="Times New Roman" panose="02020603050405020304" pitchFamily="18" charset="0"/>
                <a:cs typeface="Times New Roman" panose="02020603050405020304" pitchFamily="18" charset="0"/>
              </a:rPr>
              <a:t>17.410 to 50.030. </a:t>
            </a:r>
            <a:r>
              <a:rPr lang="en-US" sz="1200" dirty="0" smtClean="0">
                <a:latin typeface="Times New Roman" panose="02020603050405020304" pitchFamily="18" charset="0"/>
                <a:cs typeface="Times New Roman" panose="02020603050405020304" pitchFamily="18" charset="0"/>
              </a:rPr>
              <a:t>therefore </a:t>
            </a:r>
            <a:r>
              <a:rPr lang="en-US" sz="1200" dirty="0">
                <a:latin typeface="Times New Roman" panose="02020603050405020304" pitchFamily="18" charset="0"/>
                <a:cs typeface="Times New Roman" panose="02020603050405020304" pitchFamily="18" charset="0"/>
              </a:rPr>
              <a:t>gross profit ratio express average payout during the study period. Mean value of the D/E report that 3.103 with minimum D/E of 0.44 and maximum of 5.935. further mean value of the D/A indicates the 0.721 while having minimum of 0.5 and maximum of 0.85. when it is come to </a:t>
            </a:r>
            <a:r>
              <a:rPr lang="en-US" sz="1200" dirty="0" err="1">
                <a:latin typeface="Times New Roman" panose="02020603050405020304" pitchFamily="18" charset="0"/>
                <a:cs typeface="Times New Roman" panose="02020603050405020304" pitchFamily="18" charset="0"/>
              </a:rPr>
              <a:t>icr</a:t>
            </a:r>
            <a:r>
              <a:rPr lang="en-US" sz="1200" dirty="0">
                <a:latin typeface="Times New Roman" panose="02020603050405020304" pitchFamily="18" charset="0"/>
                <a:cs typeface="Times New Roman" panose="02020603050405020304" pitchFamily="18" charset="0"/>
              </a:rPr>
              <a:t> it is indicates mean value of 2.4758 while recording minimum of 1.06 and maximum of 3.1. so there is no high deviation when it is come to </a:t>
            </a:r>
            <a:r>
              <a:rPr lang="en-US" sz="1200" dirty="0" err="1">
                <a:latin typeface="Times New Roman" panose="02020603050405020304" pitchFamily="18" charset="0"/>
                <a:cs typeface="Times New Roman" panose="02020603050405020304" pitchFamily="18" charset="0"/>
              </a:rPr>
              <a:t>icr</a:t>
            </a:r>
            <a:r>
              <a:rPr lang="en-US" sz="1200" dirty="0">
                <a:latin typeface="Times New Roman" panose="02020603050405020304" pitchFamily="18" charset="0"/>
                <a:cs typeface="Times New Roman" panose="02020603050405020304" pitchFamily="18" charset="0"/>
              </a:rPr>
              <a:t> also. Further more when it is come to gr it has a mean value of 0.592 and it is fluctuating between 0. and 0.93. </a:t>
            </a:r>
          </a:p>
        </p:txBody>
      </p:sp>
    </p:spTree>
    <p:extLst>
      <p:ext uri="{BB962C8B-B14F-4D97-AF65-F5344CB8AC3E}">
        <p14:creationId xmlns:p14="http://schemas.microsoft.com/office/powerpoint/2010/main" val="2314428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6263" y="469900"/>
            <a:ext cx="7086600" cy="184666"/>
          </a:xfrm>
          <a:prstGeom prst="rect">
            <a:avLst/>
          </a:prstGeom>
        </p:spPr>
        <p:txBody>
          <a:bodyPr wrap="square" lIns="0" tIns="0" rIns="0" bIns="0" rtlCol="0" anchor="t">
            <a:spAutoFit/>
          </a:bodyPr>
          <a:lstStyle/>
          <a:p>
            <a:r>
              <a:rPr lang="en-US" sz="1200" b="1" dirty="0">
                <a:solidFill>
                  <a:schemeClr val="tx2">
                    <a:lumMod val="50000"/>
                  </a:schemeClr>
                </a:solidFill>
                <a:latin typeface="Times New Roman" panose="02020603050405020304" pitchFamily="18" charset="0"/>
                <a:cs typeface="Times New Roman" panose="02020603050405020304" pitchFamily="18" charset="0"/>
              </a:rPr>
              <a:t>Correlation Analysis</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05</a:t>
            </a:r>
            <a:endParaRPr lang="en-US" dirty="0">
              <a:solidFill>
                <a:schemeClr val="bg1"/>
              </a:solidFill>
            </a:endParaRPr>
          </a:p>
        </p:txBody>
      </p:sp>
      <p:sp>
        <p:nvSpPr>
          <p:cNvPr id="10" name="TextBox 8"/>
          <p:cNvSpPr txBox="1"/>
          <p:nvPr/>
        </p:nvSpPr>
        <p:spPr>
          <a:xfrm>
            <a:off x="441787" y="3365500"/>
            <a:ext cx="6981486" cy="830997"/>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Correlation analysis presented in the above table explains the association between independent variable and dependent variable. According to the table , there is negative relationship with </a:t>
            </a:r>
            <a:r>
              <a:rPr lang="en-US" sz="1200" dirty="0" err="1">
                <a:latin typeface="Times New Roman" panose="02020603050405020304" pitchFamily="18" charset="0"/>
                <a:cs typeface="Times New Roman" panose="02020603050405020304" pitchFamily="18" charset="0"/>
              </a:rPr>
              <a:t>icr</a:t>
            </a:r>
            <a:r>
              <a:rPr lang="en-US" sz="1200" dirty="0">
                <a:latin typeface="Times New Roman" panose="02020603050405020304" pitchFamily="18" charset="0"/>
                <a:cs typeface="Times New Roman" panose="02020603050405020304" pitchFamily="18" charset="0"/>
              </a:rPr>
              <a:t>.  Positive relationships can be find between D/E , D/A and GR.</a:t>
            </a:r>
          </a:p>
        </p:txBody>
      </p:sp>
      <p:pic>
        <p:nvPicPr>
          <p:cNvPr id="3075" name="Picture 3" descr="43ef74fb-dade-4b9e-8f31-988d27d7951f"/>
          <p:cNvPicPr>
            <a:picLocks noChangeAspect="1" noChangeArrowheads="1"/>
          </p:cNvPicPr>
          <p:nvPr/>
        </p:nvPicPr>
        <p:blipFill rotWithShape="1">
          <a:blip r:embed="rId2">
            <a:extLst>
              <a:ext uri="{28A0092B-C50C-407E-A947-70E740481C1C}">
                <a14:useLocalDpi xmlns:a14="http://schemas.microsoft.com/office/drawing/2010/main" val="0"/>
              </a:ext>
            </a:extLst>
          </a:blip>
          <a:srcRect l="774" t="3238" r="24926" b="15738"/>
          <a:stretch/>
        </p:blipFill>
        <p:spPr bwMode="auto">
          <a:xfrm>
            <a:off x="958850" y="774700"/>
            <a:ext cx="5867400" cy="24205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4" name="TextBox 8"/>
          <p:cNvSpPr txBox="1"/>
          <p:nvPr/>
        </p:nvSpPr>
        <p:spPr>
          <a:xfrm>
            <a:off x="439630" y="4356100"/>
            <a:ext cx="7086600" cy="184666"/>
          </a:xfrm>
          <a:prstGeom prst="rect">
            <a:avLst/>
          </a:prstGeom>
        </p:spPr>
        <p:txBody>
          <a:bodyPr wrap="square" lIns="0" tIns="0" rIns="0" bIns="0" rtlCol="0" anchor="t">
            <a:spAutoFit/>
          </a:bodyPr>
          <a:lstStyle/>
          <a:p>
            <a:r>
              <a:rPr lang="en-US" sz="1200" b="1" dirty="0">
                <a:solidFill>
                  <a:schemeClr val="tx2">
                    <a:lumMod val="50000"/>
                  </a:schemeClr>
                </a:solidFill>
                <a:latin typeface="Times New Roman" panose="02020603050405020304" pitchFamily="18" charset="0"/>
                <a:cs typeface="Times New Roman" panose="02020603050405020304" pitchFamily="18" charset="0"/>
              </a:rPr>
              <a:t>Regression Analysis</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5" name="TextBox 8"/>
          <p:cNvSpPr txBox="1"/>
          <p:nvPr/>
        </p:nvSpPr>
        <p:spPr>
          <a:xfrm>
            <a:off x="444007" y="4584700"/>
            <a:ext cx="7010400" cy="3844770"/>
          </a:xfrm>
          <a:prstGeom prst="rect">
            <a:avLst/>
          </a:prstGeom>
        </p:spPr>
        <p:txBody>
          <a:bodyPr wrap="square" lIns="0" tIns="0" rIns="0" bIns="0" rtlCol="0" anchor="t">
            <a:spAutoFit/>
          </a:bodyPr>
          <a:lstStyle/>
          <a:p>
            <a:pPr>
              <a:lnSpc>
                <a:spcPct val="150000"/>
              </a:lnSpc>
            </a:pPr>
            <a:r>
              <a:rPr lang="en-US" sz="1200" b="1" dirty="0">
                <a:latin typeface="Times New Roman" panose="02020603050405020304" pitchFamily="18" charset="0"/>
                <a:cs typeface="Times New Roman" panose="02020603050405020304" pitchFamily="18" charset="0"/>
              </a:rPr>
              <a:t>Fixed Effect Model and Random Effect Model</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To run the panel data regression there are two models. </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Fixed </a:t>
            </a:r>
            <a:r>
              <a:rPr lang="en-US" sz="1200" dirty="0">
                <a:latin typeface="Times New Roman" panose="02020603050405020304" pitchFamily="18" charset="0"/>
                <a:cs typeface="Times New Roman" panose="02020603050405020304" pitchFamily="18" charset="0"/>
              </a:rPr>
              <a:t>effect model use when – Between entities, the characteristics are different. But within the entity the characteristics do not vary. </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Random </a:t>
            </a:r>
            <a:r>
              <a:rPr lang="en-US" sz="1200" dirty="0">
                <a:latin typeface="Times New Roman" panose="02020603050405020304" pitchFamily="18" charset="0"/>
                <a:cs typeface="Times New Roman" panose="02020603050405020304" pitchFamily="18" charset="0"/>
              </a:rPr>
              <a:t>effect model use when – The variation across the entities are random. And not totally different from one another. It’s computed through error term. </a:t>
            </a:r>
          </a:p>
          <a:p>
            <a:pPr>
              <a:lnSpc>
                <a:spcPct val="150000"/>
              </a:lnSpc>
            </a:pPr>
            <a:r>
              <a:rPr lang="en-US" sz="1200" dirty="0">
                <a:latin typeface="Times New Roman" panose="02020603050405020304" pitchFamily="18" charset="0"/>
                <a:cs typeface="Times New Roman" panose="02020603050405020304" pitchFamily="18" charset="0"/>
              </a:rPr>
              <a:t>To find whether to use fixed or random effect model we use “</a:t>
            </a:r>
            <a:r>
              <a:rPr lang="en-US" sz="1200" dirty="0" err="1">
                <a:latin typeface="Times New Roman" panose="02020603050405020304" pitchFamily="18" charset="0"/>
                <a:cs typeface="Times New Roman" panose="02020603050405020304" pitchFamily="18" charset="0"/>
              </a:rPr>
              <a:t>Hausman</a:t>
            </a:r>
            <a:r>
              <a:rPr lang="en-US" sz="1200" dirty="0">
                <a:latin typeface="Times New Roman" panose="02020603050405020304" pitchFamily="18" charset="0"/>
                <a:cs typeface="Times New Roman" panose="02020603050405020304" pitchFamily="18" charset="0"/>
              </a:rPr>
              <a:t> test</a:t>
            </a:r>
            <a:r>
              <a:rPr lang="en-US" sz="1200" dirty="0" smtClean="0">
                <a:latin typeface="Times New Roman" panose="02020603050405020304" pitchFamily="18" charset="0"/>
                <a:cs typeface="Times New Roman" panose="02020603050405020304" pitchFamily="18" charset="0"/>
              </a:rPr>
              <a:t>”.</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b="1" dirty="0" err="1">
                <a:latin typeface="Times New Roman" panose="02020603050405020304" pitchFamily="18" charset="0"/>
                <a:cs typeface="Times New Roman" panose="02020603050405020304" pitchFamily="18" charset="0"/>
              </a:rPr>
              <a:t>Hausman</a:t>
            </a:r>
            <a:r>
              <a:rPr lang="en-US" sz="1200" b="1" dirty="0">
                <a:latin typeface="Times New Roman" panose="02020603050405020304" pitchFamily="18" charset="0"/>
                <a:cs typeface="Times New Roman" panose="02020603050405020304" pitchFamily="18" charset="0"/>
              </a:rPr>
              <a:t> Test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hausman</a:t>
            </a:r>
            <a:r>
              <a:rPr lang="en-US" sz="1200" dirty="0">
                <a:latin typeface="Times New Roman" panose="02020603050405020304" pitchFamily="18" charset="0"/>
                <a:cs typeface="Times New Roman" panose="02020603050405020304" pitchFamily="18" charset="0"/>
              </a:rPr>
              <a:t> test, we identified the best model for our panel data. </a:t>
            </a:r>
          </a:p>
          <a:p>
            <a:pPr>
              <a:lnSpc>
                <a:spcPct val="150000"/>
              </a:lnSpc>
            </a:pPr>
            <a:r>
              <a:rPr lang="en-US" sz="1200" dirty="0">
                <a:latin typeface="Times New Roman" panose="02020603050405020304" pitchFamily="18" charset="0"/>
                <a:cs typeface="Times New Roman" panose="02020603050405020304" pitchFamily="18" charset="0"/>
              </a:rPr>
              <a:t>H0: Preferred model is random </a:t>
            </a:r>
          </a:p>
          <a:p>
            <a:pPr>
              <a:lnSpc>
                <a:spcPct val="150000"/>
              </a:lnSpc>
            </a:pPr>
            <a:r>
              <a:rPr lang="en-US" sz="1200" dirty="0">
                <a:latin typeface="Times New Roman" panose="02020603050405020304" pitchFamily="18" charset="0"/>
                <a:cs typeface="Times New Roman" panose="02020603050405020304" pitchFamily="18" charset="0"/>
              </a:rPr>
              <a:t>H1: Preferred model is fixed </a:t>
            </a:r>
          </a:p>
          <a:p>
            <a:pPr>
              <a:lnSpc>
                <a:spcPct val="150000"/>
              </a:lnSpc>
            </a:pPr>
            <a:r>
              <a:rPr lang="en-US" sz="1200" dirty="0">
                <a:latin typeface="Times New Roman" panose="02020603050405020304" pitchFamily="18" charset="0"/>
                <a:cs typeface="Times New Roman" panose="02020603050405020304" pitchFamily="18" charset="0"/>
              </a:rPr>
              <a:t>As per the results of below table , the probability is lower than 0.05. So we reject null hypothesis. Then our preferred model is fixed effect model.</a:t>
            </a:r>
          </a:p>
        </p:txBody>
      </p:sp>
    </p:spTree>
    <p:extLst>
      <p:ext uri="{BB962C8B-B14F-4D97-AF65-F5344CB8AC3E}">
        <p14:creationId xmlns:p14="http://schemas.microsoft.com/office/powerpoint/2010/main" val="3901303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06</a:t>
            </a:r>
            <a:endParaRPr lang="en-US" dirty="0">
              <a:solidFill>
                <a:schemeClr val="bg1"/>
              </a:solidFill>
            </a:endParaRPr>
          </a:p>
        </p:txBody>
      </p:sp>
      <p:sp>
        <p:nvSpPr>
          <p:cNvPr id="15" name="TextBox 8"/>
          <p:cNvSpPr txBox="1"/>
          <p:nvPr/>
        </p:nvSpPr>
        <p:spPr>
          <a:xfrm>
            <a:off x="425450" y="4051300"/>
            <a:ext cx="7010400" cy="1107996"/>
          </a:xfrm>
          <a:prstGeom prst="rect">
            <a:avLst/>
          </a:prstGeom>
        </p:spPr>
        <p:txBody>
          <a:bodyPr wrap="square" lIns="0" tIns="0" rIns="0" bIns="0" rtlCol="0" anchor="t">
            <a:spAutoFit/>
          </a:bodyPr>
          <a:lstStyle/>
          <a:p>
            <a:pPr>
              <a:lnSpc>
                <a:spcPct val="150000"/>
              </a:lnSpc>
            </a:pPr>
            <a:r>
              <a:rPr lang="en-US" sz="1200" b="1" dirty="0">
                <a:latin typeface="Times New Roman" panose="02020603050405020304" pitchFamily="18" charset="0"/>
                <a:cs typeface="Times New Roman" panose="02020603050405020304" pitchFamily="18" charset="0"/>
              </a:rPr>
              <a:t>Selecting Fixed Effect </a:t>
            </a:r>
            <a:r>
              <a:rPr lang="en-US" sz="1200" b="1" dirty="0" smtClean="0">
                <a:latin typeface="Times New Roman" panose="02020603050405020304" pitchFamily="18" charset="0"/>
                <a:cs typeface="Times New Roman" panose="02020603050405020304" pitchFamily="18" charset="0"/>
              </a:rPr>
              <a:t>VS </a:t>
            </a:r>
            <a:r>
              <a:rPr lang="en-US" sz="1200" b="1" dirty="0">
                <a:latin typeface="Times New Roman" panose="02020603050405020304" pitchFamily="18" charset="0"/>
                <a:cs typeface="Times New Roman" panose="02020603050405020304" pitchFamily="18" charset="0"/>
              </a:rPr>
              <a:t>OLS Model</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Because our model is fixed effect model we have to select either fixed or OLS model to proceed. </a:t>
            </a:r>
          </a:p>
          <a:p>
            <a:pPr>
              <a:lnSpc>
                <a:spcPct val="150000"/>
              </a:lnSpc>
            </a:pPr>
            <a:r>
              <a:rPr lang="en-US" sz="1200" dirty="0">
                <a:latin typeface="Times New Roman" panose="02020603050405020304" pitchFamily="18" charset="0"/>
                <a:cs typeface="Times New Roman" panose="02020603050405020304" pitchFamily="18" charset="0"/>
              </a:rPr>
              <a:t>F test value come to 0.69 with a probability of F=0.6002 and this is greater than 0.05 we have to proceed with OLS model.</a:t>
            </a:r>
          </a:p>
        </p:txBody>
      </p:sp>
      <p:pic>
        <p:nvPicPr>
          <p:cNvPr id="12" name="Picture 11" descr="C:\Users\User\Downloads\WhatsApp Image 2022-12-16 at 8.54.47 PM.jpeg"/>
          <p:cNvPicPr/>
          <p:nvPr/>
        </p:nvPicPr>
        <p:blipFill rotWithShape="1">
          <a:blip r:embed="rId2">
            <a:extLst>
              <a:ext uri="{28A0092B-C50C-407E-A947-70E740481C1C}">
                <a14:useLocalDpi xmlns:a14="http://schemas.microsoft.com/office/drawing/2010/main" val="0"/>
              </a:ext>
            </a:extLst>
          </a:blip>
          <a:srcRect l="620" t="1916" r="12844" b="2217"/>
          <a:stretch/>
        </p:blipFill>
        <p:spPr bwMode="auto">
          <a:xfrm>
            <a:off x="425450" y="393700"/>
            <a:ext cx="6934200" cy="3581400"/>
          </a:xfrm>
          <a:prstGeom prst="rect">
            <a:avLst/>
          </a:prstGeom>
          <a:noFill/>
          <a:ln>
            <a:solidFill>
              <a:schemeClr val="tx2"/>
            </a:solidFill>
          </a:ln>
          <a:extLst>
            <a:ext uri="{53640926-AAD7-44D8-BBD7-CCE9431645EC}">
              <a14:shadowObscured xmlns:a14="http://schemas.microsoft.com/office/drawing/2010/main"/>
            </a:ext>
          </a:extLst>
        </p:spPr>
      </p:pic>
      <p:sp>
        <p:nvSpPr>
          <p:cNvPr id="16" name="TextBox 8"/>
          <p:cNvSpPr txBox="1"/>
          <p:nvPr/>
        </p:nvSpPr>
        <p:spPr>
          <a:xfrm>
            <a:off x="425450" y="5194300"/>
            <a:ext cx="762000" cy="184666"/>
          </a:xfrm>
          <a:prstGeom prst="rect">
            <a:avLst/>
          </a:prstGeom>
        </p:spPr>
        <p:txBody>
          <a:bodyPr wrap="square" lIns="0" tIns="0" rIns="0" bIns="0" rtlCol="0" anchor="t">
            <a:spAutoFit/>
          </a:bodyPr>
          <a:lstStyle/>
          <a:p>
            <a:r>
              <a:rPr lang="en-US" sz="1200" b="1" dirty="0">
                <a:latin typeface="Times New Roman" panose="02020603050405020304" pitchFamily="18" charset="0"/>
                <a:cs typeface="Times New Roman" panose="02020603050405020304" pitchFamily="18" charset="0"/>
              </a:rPr>
              <a:t>OLS Model</a:t>
            </a:r>
            <a:endParaRPr lang="en-US" sz="1200" dirty="0">
              <a:latin typeface="Times New Roman" panose="02020603050405020304" pitchFamily="18" charset="0"/>
              <a:cs typeface="Times New Roman" panose="02020603050405020304" pitchFamily="18" charset="0"/>
            </a:endParaRPr>
          </a:p>
        </p:txBody>
      </p:sp>
      <p:pic>
        <p:nvPicPr>
          <p:cNvPr id="4098" name="Picture 2" descr="c90a81de-70a4-4864-bb15-79a518c46d89"/>
          <p:cNvPicPr>
            <a:picLocks noChangeAspect="1" noChangeArrowheads="1"/>
          </p:cNvPicPr>
          <p:nvPr/>
        </p:nvPicPr>
        <p:blipFill rotWithShape="1">
          <a:blip r:embed="rId3">
            <a:extLst>
              <a:ext uri="{28A0092B-C50C-407E-A947-70E740481C1C}">
                <a14:useLocalDpi xmlns:a14="http://schemas.microsoft.com/office/drawing/2010/main" val="0"/>
              </a:ext>
            </a:extLst>
          </a:blip>
          <a:srcRect l="621" t="3809" r="7948" b="13685"/>
          <a:stretch/>
        </p:blipFill>
        <p:spPr bwMode="auto">
          <a:xfrm>
            <a:off x="425450" y="5499100"/>
            <a:ext cx="6934200" cy="320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7" name="TextBox 8"/>
          <p:cNvSpPr txBox="1"/>
          <p:nvPr/>
        </p:nvSpPr>
        <p:spPr>
          <a:xfrm>
            <a:off x="425450" y="8775700"/>
            <a:ext cx="7010400" cy="1384995"/>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According to the OLS model panel data regression function as, </a:t>
            </a:r>
          </a:p>
          <a:p>
            <a:pPr>
              <a:lnSpc>
                <a:spcPct val="150000"/>
              </a:lnSpc>
            </a:pPr>
            <a:r>
              <a:rPr lang="en-US" sz="1200" b="1" dirty="0">
                <a:latin typeface="Times New Roman" panose="02020603050405020304" pitchFamily="18" charset="0"/>
                <a:cs typeface="Times New Roman" panose="02020603050405020304" pitchFamily="18" charset="0"/>
              </a:rPr>
              <a:t>GPR = 32.3524 + 3.3128 D/E + 2.0192 D/A -3.4320 ICR – 4.0398GR</a:t>
            </a:r>
          </a:p>
          <a:p>
            <a:pPr>
              <a:lnSpc>
                <a:spcPct val="150000"/>
              </a:lnSpc>
            </a:pPr>
            <a:r>
              <a:rPr lang="en-US" sz="1200" dirty="0">
                <a:latin typeface="Times New Roman" panose="02020603050405020304" pitchFamily="18" charset="0"/>
                <a:cs typeface="Times New Roman" panose="02020603050405020304" pitchFamily="18" charset="0"/>
              </a:rPr>
              <a:t>D/E and the constant are the only variables that are significant in this model (t values are greater than 2) . they are significant at 5% confidence level. The R-squared value is 0.5568 that means GPR can be explained by 55.68%. from the independent variables. </a:t>
            </a:r>
          </a:p>
        </p:txBody>
      </p:sp>
    </p:spTree>
    <p:extLst>
      <p:ext uri="{BB962C8B-B14F-4D97-AF65-F5344CB8AC3E}">
        <p14:creationId xmlns:p14="http://schemas.microsoft.com/office/powerpoint/2010/main" val="1755925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4"/>
          <p:cNvSpPr/>
          <p:nvPr/>
        </p:nvSpPr>
        <p:spPr>
          <a:xfrm rot="16200000">
            <a:off x="3934523" y="5114227"/>
            <a:ext cx="364611" cy="10583156"/>
          </a:xfrm>
          <a:custGeom>
            <a:avLst/>
            <a:gdLst/>
            <a:ahLst/>
            <a:cxnLst/>
            <a:rect l="l" t="t" r="r" b="b"/>
            <a:pathLst>
              <a:path w="69138" h="3909619">
                <a:moveTo>
                  <a:pt x="0" y="0"/>
                </a:moveTo>
                <a:lnTo>
                  <a:pt x="69138" y="0"/>
                </a:lnTo>
                <a:lnTo>
                  <a:pt x="69138" y="3909619"/>
                </a:lnTo>
                <a:lnTo>
                  <a:pt x="0" y="3909619"/>
                </a:lnTo>
                <a:close/>
              </a:path>
            </a:pathLst>
          </a:custGeom>
          <a:solidFill>
            <a:schemeClr val="tx2">
              <a:lumMod val="50000"/>
            </a:schemeClr>
          </a:solidFill>
        </p:spPr>
      </p:sp>
      <p:sp>
        <p:nvSpPr>
          <p:cNvPr id="11" name="TextBox 10"/>
          <p:cNvSpPr txBox="1"/>
          <p:nvPr/>
        </p:nvSpPr>
        <p:spPr>
          <a:xfrm>
            <a:off x="6902450" y="10223500"/>
            <a:ext cx="833120"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bg1"/>
                </a:solidFill>
              </a:rPr>
              <a:t>07</a:t>
            </a:r>
            <a:endParaRPr lang="en-US" dirty="0">
              <a:solidFill>
                <a:schemeClr val="bg1"/>
              </a:solidFill>
            </a:endParaRPr>
          </a:p>
        </p:txBody>
      </p:sp>
      <p:sp>
        <p:nvSpPr>
          <p:cNvPr id="15" name="TextBox 8"/>
          <p:cNvSpPr txBox="1"/>
          <p:nvPr/>
        </p:nvSpPr>
        <p:spPr>
          <a:xfrm>
            <a:off x="442338" y="388566"/>
            <a:ext cx="7010400" cy="2769989"/>
          </a:xfrm>
          <a:prstGeom prst="rect">
            <a:avLst/>
          </a:prstGeom>
        </p:spPr>
        <p:txBody>
          <a:bodyPr wrap="square" lIns="0" tIns="0" rIns="0" bIns="0" rtlCol="0" anchor="t">
            <a:spAutoFit/>
          </a:bodyPr>
          <a:lstStyle/>
          <a:p>
            <a:pPr>
              <a:lnSpc>
                <a:spcPct val="150000"/>
              </a:lnSpc>
            </a:pPr>
            <a:r>
              <a:rPr lang="en-US" sz="1200" b="1" dirty="0">
                <a:latin typeface="Times New Roman" panose="02020603050405020304" pitchFamily="18" charset="0"/>
                <a:cs typeface="Times New Roman" panose="02020603050405020304" pitchFamily="18" charset="0"/>
              </a:rPr>
              <a:t>Interpretations of coefficients</a:t>
            </a:r>
            <a:endParaRPr lang="en-US"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INTERCEPT </a:t>
            </a:r>
            <a:r>
              <a:rPr lang="en-US" sz="1200" dirty="0">
                <a:latin typeface="Times New Roman" panose="02020603050405020304" pitchFamily="18" charset="0"/>
                <a:cs typeface="Times New Roman" panose="02020603050405020304" pitchFamily="18" charset="0"/>
              </a:rPr>
              <a:t>(α)- When all the independent variables are equal to zero, GPR of the firm will be 32.3524.</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β</a:t>
            </a:r>
            <a:r>
              <a:rPr lang="en-US" sz="1200" baseline="-25000" dirty="0">
                <a:latin typeface="Times New Roman" panose="02020603050405020304" pitchFamily="18" charset="0"/>
                <a:cs typeface="Times New Roman" panose="02020603050405020304" pitchFamily="18" charset="0"/>
              </a:rPr>
              <a:t>1 </a:t>
            </a:r>
            <a:r>
              <a:rPr lang="en-US" sz="1200" dirty="0" smtClean="0">
                <a:latin typeface="Times New Roman" panose="02020603050405020304" pitchFamily="18" charset="0"/>
                <a:cs typeface="Times New Roman" panose="02020603050405020304" pitchFamily="18" charset="0"/>
              </a:rPr>
              <a:t>-If </a:t>
            </a:r>
            <a:r>
              <a:rPr lang="en-US" sz="1200" dirty="0">
                <a:latin typeface="Times New Roman" panose="02020603050405020304" pitchFamily="18" charset="0"/>
                <a:cs typeface="Times New Roman" panose="02020603050405020304" pitchFamily="18" charset="0"/>
              </a:rPr>
              <a:t>the D/E increases by 1%, the GPR of Firm will increase by 3.3128%, when other variables are held </a:t>
            </a:r>
            <a:r>
              <a:rPr lang="en-US" sz="1200" dirty="0" smtClean="0">
                <a:latin typeface="Times New Roman" panose="02020603050405020304" pitchFamily="18" charset="0"/>
                <a:cs typeface="Times New Roman" panose="02020603050405020304" pitchFamily="18" charset="0"/>
              </a:rPr>
              <a:t>constant.</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D/A. </a:t>
            </a:r>
            <a:r>
              <a:rPr lang="en-US" sz="1200" dirty="0" smtClean="0">
                <a:latin typeface="Times New Roman" panose="02020603050405020304" pitchFamily="18" charset="0"/>
                <a:cs typeface="Times New Roman" panose="02020603050405020304" pitchFamily="18" charset="0"/>
              </a:rPr>
              <a:t>β</a:t>
            </a:r>
            <a:r>
              <a:rPr lang="en-US" sz="1200" baseline="-250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If the D/A increases by 1%, the GPR of the firm will increase by 2.0192%, when other variables are held constant.</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ICR</a:t>
            </a:r>
            <a:r>
              <a:rPr lang="en-US" sz="1200" dirty="0">
                <a:latin typeface="Times New Roman" panose="02020603050405020304" pitchFamily="18" charset="0"/>
                <a:cs typeface="Times New Roman" panose="02020603050405020304" pitchFamily="18" charset="0"/>
              </a:rPr>
              <a:t>. Β</a:t>
            </a:r>
            <a:r>
              <a:rPr lang="en-US" sz="1200" baseline="-25000" dirty="0">
                <a:latin typeface="Times New Roman" panose="02020603050405020304" pitchFamily="18" charset="0"/>
                <a:cs typeface="Times New Roman" panose="02020603050405020304" pitchFamily="18" charset="0"/>
              </a:rPr>
              <a:t>3 </a:t>
            </a:r>
            <a:r>
              <a:rPr lang="en-US" sz="1200" dirty="0" smtClean="0">
                <a:latin typeface="Times New Roman" panose="02020603050405020304" pitchFamily="18" charset="0"/>
                <a:cs typeface="Times New Roman" panose="02020603050405020304" pitchFamily="18" charset="0"/>
              </a:rPr>
              <a:t>- if </a:t>
            </a:r>
            <a:r>
              <a:rPr lang="en-US" sz="1200" dirty="0">
                <a:latin typeface="Times New Roman" panose="02020603050405020304" pitchFamily="18" charset="0"/>
                <a:cs typeface="Times New Roman" panose="02020603050405020304" pitchFamily="18" charset="0"/>
              </a:rPr>
              <a:t>the ICR increase by 1%, the GPR of the firm will decrease by 3.4320%, when other variables are held constant.</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GR. </a:t>
            </a:r>
            <a:r>
              <a:rPr lang="en-US" sz="1200" dirty="0" smtClean="0">
                <a:latin typeface="Times New Roman" panose="02020603050405020304" pitchFamily="18" charset="0"/>
                <a:cs typeface="Times New Roman" panose="02020603050405020304" pitchFamily="18" charset="0"/>
              </a:rPr>
              <a:t>Β</a:t>
            </a:r>
            <a:r>
              <a:rPr lang="en-US" sz="1200" baseline="-250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 if </a:t>
            </a:r>
            <a:r>
              <a:rPr lang="en-US" sz="1200" dirty="0">
                <a:latin typeface="Times New Roman" panose="02020603050405020304" pitchFamily="18" charset="0"/>
                <a:cs typeface="Times New Roman" panose="02020603050405020304" pitchFamily="18" charset="0"/>
              </a:rPr>
              <a:t>the GR increase by 1%, the GPR of the firm decrease by 4.0398%, when other variables are held constant.</a:t>
            </a:r>
          </a:p>
        </p:txBody>
      </p:sp>
      <p:sp>
        <p:nvSpPr>
          <p:cNvPr id="17" name="TextBox 8"/>
          <p:cNvSpPr txBox="1"/>
          <p:nvPr/>
        </p:nvSpPr>
        <p:spPr>
          <a:xfrm>
            <a:off x="463415" y="3594100"/>
            <a:ext cx="7010400" cy="553998"/>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Above table shows the variable inflation factor testing </a:t>
            </a:r>
            <a:r>
              <a:rPr lang="en-US" sz="1200" dirty="0" err="1">
                <a:latin typeface="Times New Roman" panose="02020603050405020304" pitchFamily="18" charset="0"/>
                <a:cs typeface="Times New Roman" panose="02020603050405020304" pitchFamily="18" charset="0"/>
              </a:rPr>
              <a:t>multicollinearity</a:t>
            </a:r>
            <a:r>
              <a:rPr lang="en-US" sz="1200" dirty="0">
                <a:latin typeface="Times New Roman" panose="02020603050405020304" pitchFamily="18" charset="0"/>
                <a:cs typeface="Times New Roman" panose="02020603050405020304" pitchFamily="18" charset="0"/>
              </a:rPr>
              <a:t>. According to the results the model does not include </a:t>
            </a:r>
            <a:r>
              <a:rPr lang="en-US" sz="1200" dirty="0" err="1">
                <a:latin typeface="Times New Roman" panose="02020603050405020304" pitchFamily="18" charset="0"/>
                <a:cs typeface="Times New Roman" panose="02020603050405020304" pitchFamily="18" charset="0"/>
              </a:rPr>
              <a:t>multicollinearity</a:t>
            </a:r>
            <a:r>
              <a:rPr lang="en-US" sz="1200" dirty="0">
                <a:latin typeface="Times New Roman" panose="02020603050405020304" pitchFamily="18" charset="0"/>
                <a:cs typeface="Times New Roman" panose="02020603050405020304" pitchFamily="18" charset="0"/>
              </a:rPr>
              <a:t> since all the </a:t>
            </a:r>
            <a:r>
              <a:rPr lang="en-US" sz="1200" dirty="0" smtClean="0">
                <a:latin typeface="Times New Roman" panose="02020603050405020304" pitchFamily="18" charset="0"/>
                <a:cs typeface="Times New Roman" panose="02020603050405020304" pitchFamily="18" charset="0"/>
              </a:rPr>
              <a:t>VIF </a:t>
            </a:r>
            <a:r>
              <a:rPr lang="en-US" sz="1200" dirty="0">
                <a:latin typeface="Times New Roman" panose="02020603050405020304" pitchFamily="18" charset="0"/>
                <a:cs typeface="Times New Roman" panose="02020603050405020304" pitchFamily="18" charset="0"/>
              </a:rPr>
              <a:t>values are lesser than 5. </a:t>
            </a:r>
          </a:p>
        </p:txBody>
      </p:sp>
      <p:sp>
        <p:nvSpPr>
          <p:cNvPr id="14" name="TextBox 8"/>
          <p:cNvSpPr txBox="1"/>
          <p:nvPr/>
        </p:nvSpPr>
        <p:spPr>
          <a:xfrm>
            <a:off x="469900" y="3289300"/>
            <a:ext cx="7086600" cy="184666"/>
          </a:xfrm>
          <a:prstGeom prst="rect">
            <a:avLst/>
          </a:prstGeom>
        </p:spPr>
        <p:txBody>
          <a:bodyPr wrap="square" lIns="0" tIns="0" rIns="0" bIns="0" rtlCol="0" anchor="t">
            <a:spAutoFit/>
          </a:bodyPr>
          <a:lstStyle/>
          <a:p>
            <a:r>
              <a:rPr lang="en-US" sz="1200" b="1" dirty="0" err="1">
                <a:solidFill>
                  <a:schemeClr val="tx2">
                    <a:lumMod val="50000"/>
                  </a:schemeClr>
                </a:solidFill>
                <a:latin typeface="Times New Roman" panose="02020603050405020304" pitchFamily="18" charset="0"/>
                <a:cs typeface="Times New Roman" panose="02020603050405020304" pitchFamily="18" charset="0"/>
              </a:rPr>
              <a:t>Multicollinearity</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18" name="Picture 17"/>
          <p:cNvPicPr/>
          <p:nvPr/>
        </p:nvPicPr>
        <p:blipFill rotWithShape="1">
          <a:blip r:embed="rId2">
            <a:extLst>
              <a:ext uri="{28A0092B-C50C-407E-A947-70E740481C1C}">
                <a14:useLocalDpi xmlns:a14="http://schemas.microsoft.com/office/drawing/2010/main" val="0"/>
              </a:ext>
            </a:extLst>
          </a:blip>
          <a:srcRect l="3067" t="58477" r="67111" b="17256"/>
          <a:stretch/>
        </p:blipFill>
        <p:spPr bwMode="auto">
          <a:xfrm>
            <a:off x="1568450" y="4279900"/>
            <a:ext cx="4484451" cy="2052537"/>
          </a:xfrm>
          <a:prstGeom prst="rect">
            <a:avLst/>
          </a:prstGeom>
          <a:ln>
            <a:solidFill>
              <a:schemeClr val="tx2"/>
            </a:solidFill>
          </a:ln>
          <a:extLst>
            <a:ext uri="{53640926-AAD7-44D8-BBD7-CCE9431645EC}">
              <a14:shadowObscured xmlns:a14="http://schemas.microsoft.com/office/drawing/2010/main"/>
            </a:ext>
          </a:extLst>
        </p:spPr>
      </p:pic>
      <p:sp>
        <p:nvSpPr>
          <p:cNvPr id="19" name="TextBox 8"/>
          <p:cNvSpPr txBox="1"/>
          <p:nvPr/>
        </p:nvSpPr>
        <p:spPr>
          <a:xfrm>
            <a:off x="469900" y="6489700"/>
            <a:ext cx="7086600" cy="184666"/>
          </a:xfrm>
          <a:prstGeom prst="rect">
            <a:avLst/>
          </a:prstGeom>
        </p:spPr>
        <p:txBody>
          <a:bodyPr wrap="square" lIns="0" tIns="0" rIns="0" bIns="0" rtlCol="0" anchor="t">
            <a:spAutoFit/>
          </a:bodyPr>
          <a:lstStyle/>
          <a:p>
            <a:r>
              <a:rPr lang="en-US" sz="1200" b="1" dirty="0">
                <a:solidFill>
                  <a:schemeClr val="tx2">
                    <a:lumMod val="50000"/>
                  </a:schemeClr>
                </a:solidFill>
                <a:latin typeface="Times New Roman" panose="02020603050405020304" pitchFamily="18" charset="0"/>
                <a:cs typeface="Times New Roman" panose="02020603050405020304" pitchFamily="18" charset="0"/>
              </a:rPr>
              <a:t>Autocorrelation</a:t>
            </a:r>
            <a:endParaRPr lang="en-US" sz="12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20" t="14464" r="54704" b="64766"/>
          <a:stretch/>
        </p:blipFill>
        <p:spPr>
          <a:xfrm>
            <a:off x="1568450" y="6870699"/>
            <a:ext cx="4495800" cy="1418651"/>
          </a:xfrm>
          <a:prstGeom prst="rect">
            <a:avLst/>
          </a:prstGeom>
          <a:ln>
            <a:solidFill>
              <a:schemeClr val="tx2"/>
            </a:solidFill>
          </a:ln>
        </p:spPr>
      </p:pic>
      <p:sp>
        <p:nvSpPr>
          <p:cNvPr id="20" name="TextBox 8"/>
          <p:cNvSpPr txBox="1"/>
          <p:nvPr/>
        </p:nvSpPr>
        <p:spPr>
          <a:xfrm>
            <a:off x="458551" y="8394700"/>
            <a:ext cx="7010400" cy="243785"/>
          </a:xfrm>
          <a:prstGeom prst="rect">
            <a:avLst/>
          </a:prstGeom>
        </p:spPr>
        <p:txBody>
          <a:bodyPr wrap="square" lIns="0" tIns="0" rIns="0" bIns="0" rtlCol="0" anchor="t">
            <a:spAutoFit/>
          </a:bodyPr>
          <a:lstStyle/>
          <a:p>
            <a:pPr>
              <a:lnSpc>
                <a:spcPct val="150000"/>
              </a:lnSpc>
            </a:pPr>
            <a:r>
              <a:rPr lang="en-US" sz="1200" dirty="0">
                <a:latin typeface="Times New Roman" panose="02020603050405020304" pitchFamily="18" charset="0"/>
                <a:cs typeface="Times New Roman" panose="02020603050405020304" pitchFamily="18" charset="0"/>
              </a:rPr>
              <a:t>Since  </a:t>
            </a:r>
            <a:r>
              <a:rPr lang="en-US" sz="1200" dirty="0" smtClean="0">
                <a:latin typeface="Times New Roman" panose="02020603050405020304" pitchFamily="18" charset="0"/>
                <a:cs typeface="Times New Roman" panose="02020603050405020304" pitchFamily="18" charset="0"/>
              </a:rPr>
              <a:t>Probability &gt; F </a:t>
            </a:r>
            <a:r>
              <a:rPr lang="en-US" sz="1200" dirty="0">
                <a:latin typeface="Times New Roman" panose="02020603050405020304" pitchFamily="18" charset="0"/>
                <a:cs typeface="Times New Roman" panose="02020603050405020304" pitchFamily="18" charset="0"/>
              </a:rPr>
              <a:t>&lt; 0.05 we have to conclude that there is first-order autocorrelation.</a:t>
            </a:r>
          </a:p>
        </p:txBody>
      </p:sp>
    </p:spTree>
    <p:extLst>
      <p:ext uri="{BB962C8B-B14F-4D97-AF65-F5344CB8AC3E}">
        <p14:creationId xmlns:p14="http://schemas.microsoft.com/office/powerpoint/2010/main" val="2491615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2136</Words>
  <Application>Microsoft Office PowerPoint</Application>
  <PresentationFormat>Custom</PresentationFormat>
  <Paragraphs>122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Iskoola Pota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Creative Annual Report</dc:title>
  <dc:creator>Mahesh Jayasekara</dc:creator>
  <cp:lastModifiedBy>FE/2018/005 - BANDARA J.M.M.S.</cp:lastModifiedBy>
  <cp:revision>159</cp:revision>
  <dcterms:created xsi:type="dcterms:W3CDTF">2006-08-16T00:00:00Z</dcterms:created>
  <dcterms:modified xsi:type="dcterms:W3CDTF">2022-12-17T04:53:43Z</dcterms:modified>
  <dc:identifier>DAFS7WYTp1Y</dc:identifier>
</cp:coreProperties>
</file>