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5" r:id="rId6"/>
    <p:sldId id="261"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E78BF3-35FC-4800-AAC3-F849DE986649}" v="17" dt="2024-11-14T04:04:20.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7" autoAdjust="0"/>
    <p:restoredTop sz="94660"/>
  </p:normalViewPr>
  <p:slideViewPr>
    <p:cSldViewPr snapToGrid="0">
      <p:cViewPr varScale="1">
        <p:scale>
          <a:sx n="72" d="100"/>
          <a:sy n="72" d="100"/>
        </p:scale>
        <p:origin x="91"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1B823A-5C0D-4D1E-8952-C9E52A145808}" type="datetimeFigureOut">
              <a:rPr lang="en-IN" smtClean="0"/>
              <a:t>15-11-2024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C154608-9E73-48AC-AF51-E740731A5F0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00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823A-5C0D-4D1E-8952-C9E52A145808}"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54608-9E73-48AC-AF51-E740731A5F0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91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823A-5C0D-4D1E-8952-C9E52A145808}"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54608-9E73-48AC-AF51-E740731A5F0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02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823A-5C0D-4D1E-8952-C9E52A145808}"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54608-9E73-48AC-AF51-E740731A5F0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79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B823A-5C0D-4D1E-8952-C9E52A145808}"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54608-9E73-48AC-AF51-E740731A5F0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9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1B823A-5C0D-4D1E-8952-C9E52A145808}"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54608-9E73-48AC-AF51-E740731A5F0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412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1B823A-5C0D-4D1E-8952-C9E52A145808}"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154608-9E73-48AC-AF51-E740731A5F0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39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B823A-5C0D-4D1E-8952-C9E52A145808}"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154608-9E73-48AC-AF51-E740731A5F0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441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B823A-5C0D-4D1E-8952-C9E52A145808}"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154608-9E73-48AC-AF51-E740731A5F08}" type="slidenum">
              <a:rPr lang="en-IN" smtClean="0"/>
              <a:t>‹#›</a:t>
            </a:fld>
            <a:endParaRPr lang="en-IN"/>
          </a:p>
        </p:txBody>
      </p:sp>
    </p:spTree>
    <p:extLst>
      <p:ext uri="{BB962C8B-B14F-4D97-AF65-F5344CB8AC3E}">
        <p14:creationId xmlns:p14="http://schemas.microsoft.com/office/powerpoint/2010/main" val="18589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B823A-5C0D-4D1E-8952-C9E52A145808}"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54608-9E73-48AC-AF51-E740731A5F0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03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1B823A-5C0D-4D1E-8952-C9E52A145808}" type="datetimeFigureOut">
              <a:rPr lang="en-IN" smtClean="0"/>
              <a:t>15-11-2024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C154608-9E73-48AC-AF51-E740731A5F0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79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1B823A-5C0D-4D1E-8952-C9E52A145808}" type="datetimeFigureOut">
              <a:rPr lang="en-IN" smtClean="0"/>
              <a:t>15-11-2024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154608-9E73-48AC-AF51-E740731A5F0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90216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538A9F25-26FD-76DF-4B77-FEA28632E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215" y="903878"/>
            <a:ext cx="9920176" cy="13076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554F8E-5A7E-6AF6-4721-D6C9B69DE7FA}"/>
              </a:ext>
            </a:extLst>
          </p:cNvPr>
          <p:cNvSpPr txBox="1"/>
          <p:nvPr/>
        </p:nvSpPr>
        <p:spPr>
          <a:xfrm>
            <a:off x="2400300" y="2835587"/>
            <a:ext cx="8700091" cy="1938992"/>
          </a:xfrm>
          <a:prstGeom prst="rect">
            <a:avLst/>
          </a:prstGeom>
          <a:noFill/>
        </p:spPr>
        <p:txBody>
          <a:bodyPr wrap="square">
            <a:spAutoFit/>
          </a:bodyPr>
          <a:lstStyle/>
          <a:p>
            <a:pPr algn="ctr" rtl="0">
              <a:spcBef>
                <a:spcPts val="1200"/>
              </a:spcBef>
              <a:spcAft>
                <a:spcPts val="1200"/>
              </a:spcAft>
            </a:pPr>
            <a:r>
              <a:rPr lang="en-US" sz="3600" b="0" i="0" u="none" strike="noStrike" dirty="0">
                <a:solidFill>
                  <a:srgbClr val="000000"/>
                </a:solidFill>
                <a:effectLst/>
                <a:latin typeface="Times New Roman" panose="02020603050405020304" pitchFamily="18" charset="0"/>
              </a:rPr>
              <a:t>Title</a:t>
            </a:r>
            <a:endParaRPr lang="en-US" b="0" dirty="0">
              <a:effectLst/>
            </a:endParaRPr>
          </a:p>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An "Arduino-Powered Number’s Conversion </a:t>
            </a:r>
            <a:r>
              <a:rPr lang="en-US" sz="1800" b="1" i="0" u="none" strike="noStrike">
                <a:solidFill>
                  <a:srgbClr val="000000"/>
                </a:solidFill>
                <a:effectLst/>
                <a:latin typeface="Times New Roman" panose="02020603050405020304" pitchFamily="18" charset="0"/>
              </a:rPr>
              <a:t>System"</a:t>
            </a:r>
            <a:endParaRPr lang="en-US" b="1" dirty="0">
              <a:effectLst/>
            </a:endParaRPr>
          </a:p>
          <a:p>
            <a:br>
              <a:rPr lang="en-US" dirty="0"/>
            </a:br>
            <a:endParaRPr lang="en-IN" dirty="0"/>
          </a:p>
        </p:txBody>
      </p:sp>
      <p:sp>
        <p:nvSpPr>
          <p:cNvPr id="10" name="TextBox 9">
            <a:extLst>
              <a:ext uri="{FF2B5EF4-FFF2-40B4-BE49-F238E27FC236}">
                <a16:creationId xmlns:a16="http://schemas.microsoft.com/office/drawing/2014/main" id="{F2FDDF5B-D529-B7AF-90EA-6B63B94926C9}"/>
              </a:ext>
            </a:extLst>
          </p:cNvPr>
          <p:cNvSpPr txBox="1"/>
          <p:nvPr/>
        </p:nvSpPr>
        <p:spPr>
          <a:xfrm>
            <a:off x="3431658" y="4777969"/>
            <a:ext cx="6097772" cy="2554545"/>
          </a:xfrm>
          <a:prstGeom prst="rect">
            <a:avLst/>
          </a:prstGeom>
          <a:noFill/>
        </p:spPr>
        <p:txBody>
          <a:bodyPr wrap="square">
            <a:spAutoFit/>
          </a:bodyPr>
          <a:lstStyle/>
          <a:p>
            <a:pPr algn="ctr" rtl="0">
              <a:spcBef>
                <a:spcPts val="1200"/>
              </a:spcBef>
              <a:spcAft>
                <a:spcPts val="1200"/>
              </a:spcAft>
            </a:pPr>
            <a:r>
              <a:rPr lang="en-US" sz="2000" b="0" i="0" u="none" strike="noStrike" dirty="0">
                <a:solidFill>
                  <a:srgbClr val="000000"/>
                </a:solidFill>
                <a:effectLst/>
                <a:latin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rPr>
              <a:t>COURSE CODE / NAME</a:t>
            </a:r>
            <a:endParaRPr lang="en-US" dirty="0"/>
          </a:p>
          <a:p>
            <a:pPr algn="ctr" rtl="0">
              <a:spcBef>
                <a:spcPts val="1200"/>
              </a:spcBef>
              <a:spcAft>
                <a:spcPts val="1200"/>
              </a:spcAft>
            </a:pPr>
            <a:r>
              <a:rPr lang="en-US" sz="1800" b="0" i="0" u="none" strike="noStrike" dirty="0">
                <a:solidFill>
                  <a:srgbClr val="000000"/>
                </a:solidFill>
                <a:effectLst/>
                <a:latin typeface="Times New Roman" panose="02020603050405020304" pitchFamily="18" charset="0"/>
              </a:rPr>
              <a:t>DSA0110 / OBJECT ORIENTED PROGRAMMING WITH C++ FOR PROBLEM SOLVING</a:t>
            </a:r>
            <a:endParaRPr lang="en-US" b="0" dirty="0">
              <a:effectLst/>
            </a:endParaRPr>
          </a:p>
          <a:p>
            <a:pPr algn="ctr" rtl="0">
              <a:spcBef>
                <a:spcPts val="1200"/>
              </a:spcBef>
              <a:spcAft>
                <a:spcPts val="1200"/>
              </a:spcAft>
            </a:pPr>
            <a:r>
              <a:rPr lang="en-US" sz="1800" b="0" i="0" u="none" strike="noStrike" dirty="0">
                <a:solidFill>
                  <a:srgbClr val="000000"/>
                </a:solidFill>
                <a:effectLst/>
                <a:latin typeface="Times New Roman" panose="02020603050405020304" pitchFamily="18" charset="0"/>
              </a:rPr>
              <a:t> </a:t>
            </a:r>
            <a:endParaRPr lang="en-US" b="0" dirty="0">
              <a:effectLst/>
            </a:endParaRPr>
          </a:p>
          <a:p>
            <a:br>
              <a:rPr lang="en-US" dirty="0"/>
            </a:br>
            <a:endParaRPr lang="en-IN" dirty="0"/>
          </a:p>
        </p:txBody>
      </p:sp>
    </p:spTree>
    <p:extLst>
      <p:ext uri="{BB962C8B-B14F-4D97-AF65-F5344CB8AC3E}">
        <p14:creationId xmlns:p14="http://schemas.microsoft.com/office/powerpoint/2010/main" val="48954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7EC7-5DE7-FCC3-864E-85183F3C07C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FEAD1AE-9BED-74E4-7775-EC81387BB76B}"/>
              </a:ext>
            </a:extLst>
          </p:cNvPr>
          <p:cNvSpPr>
            <a:spLocks noGrp="1"/>
          </p:cNvSpPr>
          <p:nvPr>
            <p:ph idx="1"/>
          </p:nvPr>
        </p:nvSpPr>
        <p:spPr/>
        <p:txBody>
          <a:bodyPr>
            <a:normAutofit fontScale="85000" lnSpcReduction="10000"/>
          </a:bodyPr>
          <a:lstStyle/>
          <a:p>
            <a:r>
              <a:rPr lang="en-US" b="1" dirty="0"/>
              <a:t>Summary of Outcomes:</a:t>
            </a:r>
            <a:endParaRPr lang="en-US" dirty="0"/>
          </a:p>
          <a:p>
            <a:pPr>
              <a:buFont typeface="+mj-lt"/>
              <a:buAutoNum type="arabicPeriod"/>
            </a:pPr>
            <a:r>
              <a:rPr lang="en-US" b="1" dirty="0"/>
              <a:t>Accurate Conversion</a:t>
            </a:r>
            <a:r>
              <a:rPr lang="en-US" dirty="0"/>
              <a:t>: Converts decimal to binary instantly with accurate display on the LCD.</a:t>
            </a:r>
          </a:p>
          <a:p>
            <a:pPr>
              <a:buFont typeface="+mj-lt"/>
              <a:buAutoNum type="arabicPeriod"/>
            </a:pPr>
            <a:r>
              <a:rPr lang="en-US" b="1" dirty="0"/>
              <a:t>Interactive Learning</a:t>
            </a:r>
            <a:r>
              <a:rPr lang="en-US" dirty="0"/>
              <a:t>: Provides a hands-on way to understand binary numbers.</a:t>
            </a:r>
          </a:p>
          <a:p>
            <a:pPr>
              <a:buFont typeface="+mj-lt"/>
              <a:buAutoNum type="arabicPeriod"/>
            </a:pPr>
            <a:r>
              <a:rPr lang="en-US" b="1" dirty="0"/>
              <a:t>User-Friendly</a:t>
            </a:r>
            <a:r>
              <a:rPr lang="en-US" dirty="0"/>
              <a:t>: Simple interface using a 4x4 keypad and I2C LCD.</a:t>
            </a:r>
          </a:p>
          <a:p>
            <a:pPr>
              <a:buFont typeface="+mj-lt"/>
              <a:buAutoNum type="arabicPeriod"/>
            </a:pPr>
            <a:r>
              <a:rPr lang="en-US" b="1" dirty="0"/>
              <a:t>Real-Time Processing</a:t>
            </a:r>
            <a:r>
              <a:rPr lang="en-US" dirty="0"/>
              <a:t>: Fast response enhances understanding of digital systems.</a:t>
            </a:r>
          </a:p>
          <a:p>
            <a:pPr>
              <a:buFont typeface="+mj-lt"/>
              <a:buAutoNum type="arabicPeriod"/>
            </a:pPr>
            <a:r>
              <a:rPr lang="en-US" b="1" dirty="0"/>
              <a:t>Simplified Setup</a:t>
            </a:r>
            <a:r>
              <a:rPr lang="en-US" dirty="0"/>
              <a:t>: Minimal wiring due to I2C LCD integration.</a:t>
            </a:r>
          </a:p>
          <a:p>
            <a:pPr>
              <a:buFont typeface="+mj-lt"/>
              <a:buAutoNum type="arabicPeriod"/>
            </a:pPr>
            <a:r>
              <a:rPr lang="en-US" b="1" dirty="0"/>
              <a:t>Educational Value</a:t>
            </a:r>
            <a:r>
              <a:rPr lang="en-US" dirty="0"/>
              <a:t>: Ideal for teaching binary concepts and Arduino applications.</a:t>
            </a:r>
          </a:p>
          <a:p>
            <a:pPr>
              <a:buFont typeface="+mj-lt"/>
              <a:buAutoNum type="arabicPeriod"/>
            </a:pPr>
            <a:r>
              <a:rPr lang="en-US" b="1" dirty="0"/>
              <a:t>Versatile and Expandable</a:t>
            </a:r>
            <a:r>
              <a:rPr lang="en-US" dirty="0"/>
              <a:t>: Can be adapted for other educational uses.</a:t>
            </a:r>
          </a:p>
          <a:p>
            <a:endParaRPr lang="en-IN" dirty="0"/>
          </a:p>
        </p:txBody>
      </p:sp>
    </p:spTree>
    <p:extLst>
      <p:ext uri="{BB962C8B-B14F-4D97-AF65-F5344CB8AC3E}">
        <p14:creationId xmlns:p14="http://schemas.microsoft.com/office/powerpoint/2010/main" val="227715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1898-C478-5D2B-11A5-3CF24B16C55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FA9459D-DE19-79A5-5A38-AE0A6318B95D}"/>
              </a:ext>
            </a:extLst>
          </p:cNvPr>
          <p:cNvSpPr>
            <a:spLocks noGrp="1"/>
          </p:cNvSpPr>
          <p:nvPr>
            <p:ph idx="1"/>
          </p:nvPr>
        </p:nvSpPr>
        <p:spPr>
          <a:xfrm>
            <a:off x="838200" y="1825625"/>
            <a:ext cx="10515600" cy="4787826"/>
          </a:xfrm>
        </p:spPr>
        <p:txBody>
          <a:bodyPr/>
          <a:lstStyle/>
          <a:p>
            <a:r>
              <a:rPr lang="en-US" sz="1800" b="0" i="0" u="none" strike="noStrike" dirty="0">
                <a:solidFill>
                  <a:srgbClr val="000000"/>
                </a:solidFill>
                <a:effectLst/>
                <a:latin typeface="Times New Roman" panose="02020603050405020304" pitchFamily="18" charset="0"/>
              </a:rPr>
              <a:t>This project aims to design and implement a system that converts decimal numbers to binary using an Arduino microcontroller, focusing on providing an interactive tool for understanding data representation in a hardware environment. The system is equipped with a 4x4 keypad for user input and an I2C (Inter-Integrated Circuit) LCD display for output, which together enable e </a:t>
            </a:r>
          </a:p>
          <a:p>
            <a:r>
              <a:rPr lang="en-US" sz="1800" b="0" i="0" u="none" strike="noStrike" dirty="0">
                <a:solidFill>
                  <a:srgbClr val="000000"/>
                </a:solidFill>
                <a:effectLst/>
                <a:latin typeface="Times New Roman" panose="02020603050405020304" pitchFamily="18" charset="0"/>
              </a:rPr>
              <a:t>.When a user enters a decimal number on the keypad, the Arduino processes the input, converts it into binary form, and displays the result instantly on the LCD screen. This setup illustrates the process of binary conversion in a clear, hands-on manner, allowing users to visualize how decimal numbers are represented in binary .</a:t>
            </a: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This project serves as an educational tool, leveraging hardware to make abstract concepts of data representation more tangible. The Arduino’s efficiency in performing the conversion and updating the display showcases how embedded systems can be applied to teach foundational computing principles.</a:t>
            </a:r>
            <a:endParaRPr lang="en-US" sz="1200" b="0" dirty="0">
              <a:effectLst/>
            </a:endParaRPr>
          </a:p>
        </p:txBody>
      </p:sp>
    </p:spTree>
    <p:extLst>
      <p:ext uri="{BB962C8B-B14F-4D97-AF65-F5344CB8AC3E}">
        <p14:creationId xmlns:p14="http://schemas.microsoft.com/office/powerpoint/2010/main" val="60824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4A77F-F395-ECF4-DC0C-9AC91FAFD2BB}"/>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EA918D90-81C7-DCB7-1821-724EA8995C71}"/>
              </a:ext>
            </a:extLst>
          </p:cNvPr>
          <p:cNvSpPr>
            <a:spLocks noGrp="1"/>
          </p:cNvSpPr>
          <p:nvPr>
            <p:ph idx="1"/>
          </p:nvPr>
        </p:nvSpPr>
        <p:spPr>
          <a:xfrm>
            <a:off x="838200" y="2021839"/>
            <a:ext cx="11272520" cy="4236721"/>
          </a:xfrm>
        </p:spPr>
        <p:txBody>
          <a:bodyPr>
            <a:noAutofit/>
          </a:bodyPr>
          <a:lstStyle/>
          <a:p>
            <a:pPr algn="just" rtl="0">
              <a:spcBef>
                <a:spcPts val="1200"/>
              </a:spcBef>
              <a:spcAft>
                <a:spcPts val="1200"/>
              </a:spcAft>
            </a:pPr>
            <a:r>
              <a:rPr lang="en-US" sz="1600" b="0" i="0" u="none" strike="noStrike" dirty="0">
                <a:solidFill>
                  <a:srgbClr val="000000"/>
                </a:solidFill>
                <a:effectLst/>
                <a:latin typeface="Times New Roman" panose="02020603050405020304" pitchFamily="18" charset="0"/>
              </a:rPr>
              <a:t>  Problem Statement:</a:t>
            </a:r>
            <a:endParaRPr lang="en-US" sz="1600" b="0" dirty="0">
              <a:effectLst/>
            </a:endParaRPr>
          </a:p>
          <a:p>
            <a:pPr algn="just" rtl="0">
              <a:spcBef>
                <a:spcPts val="1200"/>
              </a:spcBef>
              <a:spcAft>
                <a:spcPts val="1200"/>
              </a:spcAft>
            </a:pPr>
            <a:r>
              <a:rPr lang="en-US" sz="1600" b="0" i="0" u="none" strike="noStrike" dirty="0">
                <a:solidFill>
                  <a:srgbClr val="000000"/>
                </a:solidFill>
                <a:effectLst/>
                <a:latin typeface="Times New Roman" panose="02020603050405020304" pitchFamily="18" charset="0"/>
              </a:rPr>
              <a:t>     Data representation in computing relies on binary numbers, but converting decimal numbers to binary manually or using software can be inefficient for beginners. This project creates a hardware-based solution using Arduino for fast, hands-on conversion.</a:t>
            </a:r>
            <a:endParaRPr lang="en-US" sz="1600" b="0" dirty="0">
              <a:effectLst/>
            </a:endParaRPr>
          </a:p>
          <a:p>
            <a:pPr rtl="0">
              <a:spcBef>
                <a:spcPts val="1200"/>
              </a:spcBef>
              <a:spcAft>
                <a:spcPts val="1200"/>
              </a:spcAft>
            </a:pPr>
            <a:r>
              <a:rPr lang="en-US" sz="1600" b="0" i="0" u="none" strike="noStrike" dirty="0">
                <a:solidFill>
                  <a:srgbClr val="000000"/>
                </a:solidFill>
                <a:effectLst/>
                <a:latin typeface="Times New Roman" panose="02020603050405020304" pitchFamily="18" charset="0"/>
              </a:rPr>
              <a:t>  A fully functional system that converts decimal to binary, displays the result on an I2C LCD screen, and accepts input via a 4x4 keypad. Future enhancements may include handling larger numbers or adding additional features for educational purposes.</a:t>
            </a:r>
            <a:endParaRPr lang="en-US" sz="1600" b="0" dirty="0">
              <a:effectLst/>
            </a:endParaRPr>
          </a:p>
          <a:p>
            <a:pPr algn="just" rtl="0">
              <a:spcBef>
                <a:spcPts val="1200"/>
              </a:spcBef>
              <a:spcAft>
                <a:spcPts val="1200"/>
              </a:spcAft>
            </a:pPr>
            <a:r>
              <a:rPr lang="en-US" sz="1600" b="0" i="0" u="none" strike="noStrike" dirty="0">
                <a:solidFill>
                  <a:srgbClr val="000000"/>
                </a:solidFill>
                <a:effectLst/>
                <a:latin typeface="Times New Roman" panose="02020603050405020304" pitchFamily="18" charset="0"/>
              </a:rPr>
              <a:t>   Project Goals:</a:t>
            </a:r>
            <a:endParaRPr lang="en-US" sz="1600" b="0" dirty="0">
              <a:effectLst/>
            </a:endParaRPr>
          </a:p>
          <a:p>
            <a:pPr algn="just" rtl="0">
              <a:spcBef>
                <a:spcPts val="1200"/>
              </a:spcBef>
              <a:spcAft>
                <a:spcPts val="1200"/>
              </a:spcAft>
            </a:pPr>
            <a:r>
              <a:rPr lang="en-US" sz="1600" b="0" i="0" u="none" strike="noStrike" dirty="0">
                <a:solidFill>
                  <a:srgbClr val="000000"/>
                </a:solidFill>
                <a:effectLst/>
                <a:latin typeface="Times New Roman" panose="02020603050405020304" pitchFamily="18" charset="0"/>
              </a:rPr>
              <a:t>     1. Build a system that converts decimal to binary using an Arduino UNO R3.</a:t>
            </a:r>
            <a:endParaRPr lang="en-US" sz="1600" b="0" dirty="0">
              <a:effectLst/>
            </a:endParaRPr>
          </a:p>
          <a:p>
            <a:pPr algn="just" rtl="0">
              <a:spcBef>
                <a:spcPts val="1200"/>
              </a:spcBef>
              <a:spcAft>
                <a:spcPts val="1200"/>
              </a:spcAft>
            </a:pPr>
            <a:r>
              <a:rPr lang="en-US" sz="1600" b="0" i="0" u="none" strike="noStrike" dirty="0">
                <a:solidFill>
                  <a:srgbClr val="000000"/>
                </a:solidFill>
                <a:effectLst/>
                <a:latin typeface="Times New Roman" panose="02020603050405020304" pitchFamily="18" charset="0"/>
              </a:rPr>
              <a:t>     2. Utilize a 4x4 keypad for user input and an I2C LCD display for output.</a:t>
            </a:r>
            <a:endParaRPr lang="en-US" sz="1600" b="0" dirty="0">
              <a:effectLst/>
            </a:endParaRPr>
          </a:p>
          <a:p>
            <a:pPr algn="just" rtl="0">
              <a:spcBef>
                <a:spcPts val="1200"/>
              </a:spcBef>
              <a:spcAft>
                <a:spcPts val="1200"/>
              </a:spcAft>
            </a:pPr>
            <a:r>
              <a:rPr lang="en-US" sz="1600" b="0" i="0" u="none" strike="noStrike" dirty="0">
                <a:solidFill>
                  <a:srgbClr val="000000"/>
                </a:solidFill>
                <a:effectLst/>
                <a:latin typeface="Times New Roman" panose="02020603050405020304" pitchFamily="18" charset="0"/>
              </a:rPr>
              <a:t>    </a:t>
            </a:r>
            <a:endParaRPr lang="en-US" sz="1600" b="0" dirty="0">
              <a:effectLst/>
            </a:endParaRPr>
          </a:p>
          <a:p>
            <a:pPr marL="0" indent="0">
              <a:buNone/>
            </a:pPr>
            <a:br>
              <a:rPr lang="en-US" sz="1600" dirty="0"/>
            </a:br>
            <a:br>
              <a:rPr lang="en-US" sz="1600" dirty="0"/>
            </a:br>
            <a:endParaRPr lang="en-IN" sz="1600" dirty="0"/>
          </a:p>
        </p:txBody>
      </p:sp>
    </p:spTree>
    <p:extLst>
      <p:ext uri="{BB962C8B-B14F-4D97-AF65-F5344CB8AC3E}">
        <p14:creationId xmlns:p14="http://schemas.microsoft.com/office/powerpoint/2010/main" val="223594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FDC1-9931-FD4B-35F8-59EAEF613F7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2FE21C7-B515-C988-891B-58C95D36BFFB}"/>
              </a:ext>
            </a:extLst>
          </p:cNvPr>
          <p:cNvSpPr>
            <a:spLocks noGrp="1"/>
          </p:cNvSpPr>
          <p:nvPr>
            <p:ph idx="1"/>
          </p:nvPr>
        </p:nvSpPr>
        <p:spPr/>
        <p:txBody>
          <a:bodyPr>
            <a:normAutofit fontScale="85000" lnSpcReduction="10000"/>
          </a:bodyPr>
          <a:lstStyle/>
          <a:p>
            <a:r>
              <a:rPr lang="en-US" dirty="0"/>
              <a:t>Binary numbers are at the core of digital systems, but learning to convert decimal numbers to binary can be confusing, especially for beginners. This project makes the process easier and more interactive by using an Arduino-based system to instantly convert decimal numbers into binary.</a:t>
            </a:r>
          </a:p>
          <a:p>
            <a:r>
              <a:rPr lang="en-US" dirty="0"/>
              <a:t>Here’s how it works: Users enter a decimal number using a 4x4 keypad. The Arduino then processes this number, converts it to binary, and displays the result on an I2C LCD screen. This setup gives immediate feedback, so users can see how decimal numbers are represented in binary form right away.</a:t>
            </a:r>
          </a:p>
          <a:p>
            <a:r>
              <a:rPr lang="en-US" dirty="0"/>
              <a:t>Using an Arduino UNO R3 is ideal because it’s simple, widely available, and easy for beginners to work with. This project not only helps learners understand binary numbers but also shows how microcontrollers like Arduino can be powerful tools for teaching digital concepts.</a:t>
            </a:r>
          </a:p>
          <a:p>
            <a:endParaRPr lang="en-IN" dirty="0"/>
          </a:p>
        </p:txBody>
      </p:sp>
    </p:spTree>
    <p:extLst>
      <p:ext uri="{BB962C8B-B14F-4D97-AF65-F5344CB8AC3E}">
        <p14:creationId xmlns:p14="http://schemas.microsoft.com/office/powerpoint/2010/main" val="403084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3F77-DBB4-4D43-32F4-34F898E589EA}"/>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92F8F29C-EC8E-C2F5-27D4-BB73EF779CDC}"/>
              </a:ext>
            </a:extLst>
          </p:cNvPr>
          <p:cNvSpPr>
            <a:spLocks noGrp="1"/>
          </p:cNvSpPr>
          <p:nvPr>
            <p:ph idx="1"/>
          </p:nvPr>
        </p:nvSpPr>
        <p:spPr>
          <a:xfrm>
            <a:off x="838200" y="1825624"/>
            <a:ext cx="10515600" cy="5032375"/>
          </a:xfrm>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Times New Roman" panose="02020603050405020304" pitchFamily="18" charset="0"/>
              </a:rPr>
              <a:t>System Performance:</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Test the system for speed and accuracy. The Arduino should quickly process input from the keypad and display the binary result on the LCD with minimal delay.</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The 4x4 keypad must be responsive and accurately capture the user’s inputs. During testing, the system’s ability to handle multiple key presses in quick succession should be evaluated. Potential delays or missed keypresses can negatively impact user experience and learning outcomes.</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The I2C LCD should clear and update its content quickly. Any lag between entering a decimal number and displaying the corresponding binary number could cause confusion for users, especially in educational settings.</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Consider how the system handles edge cases, such as pressing non-numeric keys on the keypad (A, B, C, D, *, and #). Implement error handling that either ignores these keys or provides feedback on the LCD, ensuring that only valid decimal numbers are converted.</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46443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C05D-C5F8-B525-69D5-404B4A88D3AC}"/>
              </a:ext>
            </a:extLst>
          </p:cNvPr>
          <p:cNvSpPr>
            <a:spLocks noGrp="1"/>
          </p:cNvSpPr>
          <p:nvPr>
            <p:ph type="title"/>
          </p:nvPr>
        </p:nvSpPr>
        <p:spPr/>
        <p:txBody>
          <a:bodyPr/>
          <a:lstStyle/>
          <a:p>
            <a:r>
              <a:rPr lang="en-US" dirty="0"/>
              <a:t>System design</a:t>
            </a:r>
            <a:endParaRPr lang="en-IN" dirty="0"/>
          </a:p>
        </p:txBody>
      </p:sp>
      <p:sp>
        <p:nvSpPr>
          <p:cNvPr id="3" name="Content Placeholder 2">
            <a:extLst>
              <a:ext uri="{FF2B5EF4-FFF2-40B4-BE49-F238E27FC236}">
                <a16:creationId xmlns:a16="http://schemas.microsoft.com/office/drawing/2014/main" id="{207B72B2-D472-1494-0FD2-DC73C422FE98}"/>
              </a:ext>
            </a:extLst>
          </p:cNvPr>
          <p:cNvSpPr>
            <a:spLocks noGrp="1"/>
          </p:cNvSpPr>
          <p:nvPr>
            <p:ph idx="1"/>
          </p:nvPr>
        </p:nvSpPr>
        <p:spPr>
          <a:xfrm>
            <a:off x="419100" y="2015732"/>
            <a:ext cx="11772900" cy="4103128"/>
          </a:xfrm>
        </p:spPr>
        <p:txBody>
          <a:bodyPr>
            <a:normAutofit fontScale="92500" lnSpcReduction="20000"/>
          </a:bodyPr>
          <a:lstStyle/>
          <a:p>
            <a:r>
              <a:rPr lang="en-US" b="1" dirty="0"/>
              <a:t>System Architecture:</a:t>
            </a:r>
            <a:br>
              <a:rPr lang="en-US" dirty="0"/>
            </a:br>
            <a:r>
              <a:rPr lang="en-US" dirty="0"/>
              <a:t>The system is built around an Arduino UNO R3, with a 4x4 keypad for decimal input, an I2C LCD display for binary output, and connecting wires.</a:t>
            </a:r>
          </a:p>
          <a:p>
            <a:r>
              <a:rPr lang="en-US" b="1" dirty="0"/>
              <a:t>Hardware Components:</a:t>
            </a:r>
            <a:endParaRPr lang="en-US" dirty="0"/>
          </a:p>
          <a:p>
            <a:pPr>
              <a:buFont typeface="+mj-lt"/>
              <a:buAutoNum type="arabicPeriod"/>
            </a:pPr>
            <a:r>
              <a:rPr lang="en-US" b="1" dirty="0"/>
              <a:t>Arduino UNO R3</a:t>
            </a:r>
            <a:r>
              <a:rPr lang="en-US" dirty="0"/>
              <a:t>: The main processor handling input and output.</a:t>
            </a:r>
          </a:p>
          <a:p>
            <a:pPr>
              <a:buFont typeface="+mj-lt"/>
              <a:buAutoNum type="arabicPeriod"/>
            </a:pPr>
            <a:r>
              <a:rPr lang="en-US" b="1" dirty="0"/>
              <a:t>I2C LCD Display (16x2)</a:t>
            </a:r>
            <a:r>
              <a:rPr lang="en-US" dirty="0"/>
              <a:t>: Shows the binary output; uses only four wires for easy communication.</a:t>
            </a:r>
          </a:p>
          <a:p>
            <a:pPr>
              <a:buFont typeface="+mj-lt"/>
              <a:buAutoNum type="arabicPeriod"/>
            </a:pPr>
            <a:r>
              <a:rPr lang="en-US" b="1" dirty="0"/>
              <a:t>4x4 Keypad</a:t>
            </a:r>
            <a:r>
              <a:rPr lang="en-US" dirty="0"/>
              <a:t>: Allows users to input decimal numbers.</a:t>
            </a:r>
          </a:p>
          <a:p>
            <a:pPr>
              <a:buFont typeface="+mj-lt"/>
              <a:buAutoNum type="arabicPeriod"/>
            </a:pPr>
            <a:r>
              <a:rPr lang="en-US" b="1" dirty="0"/>
              <a:t>Connecting Wires</a:t>
            </a:r>
            <a:r>
              <a:rPr lang="en-US" dirty="0"/>
              <a:t>: Links all components to the Arduino.</a:t>
            </a:r>
          </a:p>
          <a:p>
            <a:r>
              <a:rPr lang="en-US" b="1" dirty="0"/>
              <a:t>Software Design:</a:t>
            </a:r>
            <a:br>
              <a:rPr lang="en-US" dirty="0"/>
            </a:br>
            <a:r>
              <a:rPr lang="en-US" dirty="0"/>
              <a:t>The Arduino code reads the decimal input from the keypad, converts it to binary, and displays the result on the LCD. The Arduino IDE is used to program and upload code to the board.</a:t>
            </a:r>
          </a:p>
          <a:p>
            <a:endParaRPr lang="en-IN" dirty="0"/>
          </a:p>
        </p:txBody>
      </p:sp>
    </p:spTree>
    <p:extLst>
      <p:ext uri="{BB962C8B-B14F-4D97-AF65-F5344CB8AC3E}">
        <p14:creationId xmlns:p14="http://schemas.microsoft.com/office/powerpoint/2010/main" val="15304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2C13-81EA-1207-01AA-A7ED6A4E06B6}"/>
              </a:ext>
            </a:extLst>
          </p:cNvPr>
          <p:cNvSpPr>
            <a:spLocks noGrp="1"/>
          </p:cNvSpPr>
          <p:nvPr>
            <p:ph type="title"/>
          </p:nvPr>
        </p:nvSpPr>
        <p:spPr/>
        <p:txBody>
          <a:bodyPr/>
          <a:lstStyle/>
          <a:p>
            <a:r>
              <a:rPr lang="en-US" dirty="0"/>
              <a:t>Results</a:t>
            </a:r>
            <a:endParaRPr lang="en-IN" dirty="0"/>
          </a:p>
        </p:txBody>
      </p:sp>
      <p:pic>
        <p:nvPicPr>
          <p:cNvPr id="2052" name="Picture 4">
            <a:extLst>
              <a:ext uri="{FF2B5EF4-FFF2-40B4-BE49-F238E27FC236}">
                <a16:creationId xmlns:a16="http://schemas.microsoft.com/office/drawing/2014/main" id="{D2D3E326-09A2-C738-8FC7-8AA5E8E14D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5363" y="2016125"/>
            <a:ext cx="6795598"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66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A5F3-FF67-F643-E60C-1586546B35ED}"/>
              </a:ext>
            </a:extLst>
          </p:cNvPr>
          <p:cNvSpPr>
            <a:spLocks noGrp="1"/>
          </p:cNvSpPr>
          <p:nvPr>
            <p:ph type="title"/>
          </p:nvPr>
        </p:nvSpPr>
        <p:spPr/>
        <p:txBody>
          <a:bodyPr>
            <a:normAutofit/>
          </a:bodyPr>
          <a:lstStyle/>
          <a:p>
            <a:r>
              <a:rPr lang="en-US" sz="1800" dirty="0"/>
              <a:t>Decimal to binary conversion system</a:t>
            </a:r>
            <a:endParaRPr lang="en-IN" sz="1800" dirty="0"/>
          </a:p>
        </p:txBody>
      </p:sp>
      <p:pic>
        <p:nvPicPr>
          <p:cNvPr id="3074" name="Picture 2">
            <a:extLst>
              <a:ext uri="{FF2B5EF4-FFF2-40B4-BE49-F238E27FC236}">
                <a16:creationId xmlns:a16="http://schemas.microsoft.com/office/drawing/2014/main" id="{5BD81BC0-D3D6-4DF8-096E-F67AF3F667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6734" y="1955165"/>
            <a:ext cx="5751105" cy="402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03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FFAA-669C-D8C2-E213-001DF975C895}"/>
              </a:ext>
            </a:extLst>
          </p:cNvPr>
          <p:cNvSpPr>
            <a:spLocks noGrp="1"/>
          </p:cNvSpPr>
          <p:nvPr>
            <p:ph type="title"/>
          </p:nvPr>
        </p:nvSpPr>
        <p:spPr/>
        <p:txBody>
          <a:bodyPr/>
          <a:lstStyle/>
          <a:p>
            <a:r>
              <a:rPr lang="en-US" dirty="0"/>
              <a:t>Challenges and solutions</a:t>
            </a:r>
            <a:endParaRPr lang="en-IN" dirty="0"/>
          </a:p>
        </p:txBody>
      </p:sp>
      <p:sp>
        <p:nvSpPr>
          <p:cNvPr id="3" name="Content Placeholder 2">
            <a:extLst>
              <a:ext uri="{FF2B5EF4-FFF2-40B4-BE49-F238E27FC236}">
                <a16:creationId xmlns:a16="http://schemas.microsoft.com/office/drawing/2014/main" id="{7D55447F-BB71-068D-8A6A-07A5940BEDC4}"/>
              </a:ext>
            </a:extLst>
          </p:cNvPr>
          <p:cNvSpPr>
            <a:spLocks noGrp="1"/>
          </p:cNvSpPr>
          <p:nvPr>
            <p:ph idx="1"/>
          </p:nvPr>
        </p:nvSpPr>
        <p:spPr>
          <a:xfrm>
            <a:off x="838200" y="1825625"/>
            <a:ext cx="5785884" cy="4351338"/>
          </a:xfrm>
        </p:spPr>
        <p:txBody>
          <a:bodyPr>
            <a:normAutofit fontScale="92500" lnSpcReduction="10000"/>
          </a:bodyPr>
          <a:lstStyle/>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 1. Limited Pins:</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The I2C protocol minimizes the number of pins required for the LCD, making it easier to interface both the keypad and the display with the Arduino.</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     2. Keypad Handling:</a:t>
            </a:r>
            <a:endParaRPr lang="en-US" b="0" dirty="0">
              <a:effectLst/>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 Debouncing or incorrect key detection may be an issue. Using built-in libraries simplifies handling multiple keypresses.</a:t>
            </a:r>
            <a:endParaRPr lang="en-US" b="0" dirty="0">
              <a:effectLst/>
            </a:endParaRPr>
          </a:p>
          <a:p>
            <a:pPr marL="0" indent="0" rtl="0">
              <a:spcBef>
                <a:spcPts val="1200"/>
              </a:spcBef>
              <a:spcAft>
                <a:spcPts val="1200"/>
              </a:spcAft>
              <a:buNone/>
            </a:pPr>
            <a:br>
              <a:rPr lang="en-US" dirty="0"/>
            </a:br>
            <a:endParaRPr lang="en-IN" dirty="0"/>
          </a:p>
        </p:txBody>
      </p:sp>
      <p:pic>
        <p:nvPicPr>
          <p:cNvPr id="1026" name="Picture 2" descr="Arduino Uno WiFi Microcontroller rev2 - RobotShop">
            <a:extLst>
              <a:ext uri="{FF2B5EF4-FFF2-40B4-BE49-F238E27FC236}">
                <a16:creationId xmlns:a16="http://schemas.microsoft.com/office/drawing/2014/main" id="{CABCFE04-6D62-52FA-C091-4CDB371B5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726" y="1552353"/>
            <a:ext cx="4237074" cy="423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912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155</TotalTime>
  <Words>936</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Times New Roman</vt:lpstr>
      <vt:lpstr>Gallery</vt:lpstr>
      <vt:lpstr>PowerPoint Presentation</vt:lpstr>
      <vt:lpstr>Abstract</vt:lpstr>
      <vt:lpstr>Objective</vt:lpstr>
      <vt:lpstr>Introduction</vt:lpstr>
      <vt:lpstr>ANALYSIS</vt:lpstr>
      <vt:lpstr>System design</vt:lpstr>
      <vt:lpstr>Results</vt:lpstr>
      <vt:lpstr>Decimal to binary conversion system</vt:lpstr>
      <vt:lpstr>Challenges and 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kommumaheshmahesh24@gmail.com</dc:creator>
  <cp:lastModifiedBy>kommumaheshmahesh24@gmail.com</cp:lastModifiedBy>
  <cp:revision>4</cp:revision>
  <dcterms:created xsi:type="dcterms:W3CDTF">2024-11-13T02:47:46Z</dcterms:created>
  <dcterms:modified xsi:type="dcterms:W3CDTF">2024-11-15T07:47:32Z</dcterms:modified>
</cp:coreProperties>
</file>