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12" r:id="rId3"/>
    <p:sldId id="290" r:id="rId4"/>
    <p:sldId id="286" r:id="rId5"/>
    <p:sldId id="287" r:id="rId6"/>
    <p:sldId id="288" r:id="rId7"/>
    <p:sldId id="293" r:id="rId8"/>
    <p:sldId id="294" r:id="rId9"/>
    <p:sldId id="289" r:id="rId10"/>
    <p:sldId id="291" r:id="rId11"/>
    <p:sldId id="292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257" r:id="rId21"/>
    <p:sldId id="258" r:id="rId22"/>
    <p:sldId id="303" r:id="rId23"/>
    <p:sldId id="304" r:id="rId24"/>
    <p:sldId id="263" r:id="rId25"/>
    <p:sldId id="305" r:id="rId26"/>
    <p:sldId id="306" r:id="rId27"/>
    <p:sldId id="264" r:id="rId28"/>
    <p:sldId id="307" r:id="rId29"/>
    <p:sldId id="308" r:id="rId30"/>
    <p:sldId id="309" r:id="rId31"/>
    <p:sldId id="310" r:id="rId32"/>
    <p:sldId id="311" r:id="rId33"/>
    <p:sldId id="265" r:id="rId34"/>
    <p:sldId id="313" r:id="rId35"/>
    <p:sldId id="314" r:id="rId36"/>
    <p:sldId id="315" r:id="rId37"/>
    <p:sldId id="28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9B5717-4FCC-45E4-96CC-FF0997B64626}">
          <p14:sldIdLst>
            <p14:sldId id="256"/>
            <p14:sldId id="312"/>
            <p14:sldId id="290"/>
            <p14:sldId id="286"/>
            <p14:sldId id="287"/>
            <p14:sldId id="288"/>
            <p14:sldId id="293"/>
            <p14:sldId id="294"/>
            <p14:sldId id="289"/>
            <p14:sldId id="291"/>
            <p14:sldId id="292"/>
            <p14:sldId id="295"/>
          </p14:sldIdLst>
        </p14:section>
        <p14:section name="Untitled Section" id="{7B2BC1A5-53CC-4DA7-BBC7-83CC30AC4C96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257"/>
            <p14:sldId id="258"/>
            <p14:sldId id="303"/>
            <p14:sldId id="304"/>
            <p14:sldId id="263"/>
            <p14:sldId id="305"/>
            <p14:sldId id="306"/>
            <p14:sldId id="264"/>
            <p14:sldId id="307"/>
            <p14:sldId id="308"/>
            <p14:sldId id="309"/>
            <p14:sldId id="310"/>
            <p14:sldId id="311"/>
            <p14:sldId id="265"/>
            <p14:sldId id="313"/>
            <p14:sldId id="314"/>
            <p14:sldId id="315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7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7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3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56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9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50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7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tokeniz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eshKumarsg036/bms_rag_demo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mvI-tzpCPFdnAhiHSS15npVHWLaMiap-YEZxE02nbAI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ssorted work tools">
            <a:extLst>
              <a:ext uri="{FF2B5EF4-FFF2-40B4-BE49-F238E27FC236}">
                <a16:creationId xmlns:a16="http://schemas.microsoft.com/office/drawing/2014/main" id="{1EE7359E-58F7-BE8C-7399-53E90182E5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9091"/>
          <a:stretch/>
        </p:blipFill>
        <p:spPr>
          <a:xfrm>
            <a:off x="4572000" y="1894522"/>
            <a:ext cx="4091940" cy="3068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1B1B3-36E2-8715-4F4E-46ADFC34F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103B-0066-619D-3B55-A59030B6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LLM Journey started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8B2D2-C4D3-BEA8-2E10-17EDAE740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Attention is all you need – 2017</a:t>
            </a:r>
          </a:p>
          <a:p>
            <a:pPr algn="ctr"/>
            <a:r>
              <a:rPr lang="en-US" sz="3600" dirty="0"/>
              <a:t>A Game changer research paper that introduced the Transformer architecture</a:t>
            </a:r>
          </a:p>
          <a:p>
            <a:pPr algn="ctr"/>
            <a:endParaRPr lang="en-US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A7FB8-881E-B93A-E001-EC32646C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E4DC87-3BAA-3BB4-403B-CA3966650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0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6228AB-A436-AECA-82F0-3C7331C3B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984E-6271-572E-E401-574E7FBD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Before Transformers RNN and LSTM Existed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B3F61-7EA9-DD85-6F74-B01B12118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350" y="2737593"/>
            <a:ext cx="6013450" cy="311953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CC11F2-9DBE-E98F-05E1-A2752DC94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091785-66A8-FC81-C3F1-85CE6000D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3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148B7-9C4F-DE8C-47D7-AB150FC11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4412-8FD1-6848-565B-ACFB8DA5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Transformer </a:t>
            </a:r>
            <a:r>
              <a:rPr lang="en-IN" dirty="0" err="1"/>
              <a:t>ARchitecture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2F6C7-7875-2302-6FD4-1C7D49038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EF8608-897C-B84E-6BE1-E30A95865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454C85-C75C-3352-5D95-57DF72AB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36" y="1652153"/>
            <a:ext cx="4867275" cy="47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751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9C66E-9F4A-CF85-66FF-1EF12982E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2D68-A895-27C1-5C8A-A812F73D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 fontScale="90000"/>
          </a:bodyPr>
          <a:lstStyle/>
          <a:p>
            <a:r>
              <a:rPr lang="en-IN" dirty="0"/>
              <a:t>So many </a:t>
            </a:r>
            <a:r>
              <a:rPr lang="en-IN" dirty="0" err="1"/>
              <a:t>unkowns</a:t>
            </a:r>
            <a:r>
              <a:rPr lang="en-IN" dirty="0"/>
              <a:t> which we don’t need let’s concentrate on embeddings and tokens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BB0E00-1242-6B2D-5CF5-46B3F6D12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E05A0-D6AA-0171-E559-FCAC0A358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BDDABE-2E45-E39C-1261-965A4CAF4BD1}"/>
              </a:ext>
            </a:extLst>
          </p:cNvPr>
          <p:cNvSpPr txBox="1"/>
          <p:nvPr/>
        </p:nvSpPr>
        <p:spPr>
          <a:xfrm>
            <a:off x="1516958" y="3063224"/>
            <a:ext cx="451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What are Embeddings?</a:t>
            </a:r>
          </a:p>
        </p:txBody>
      </p:sp>
    </p:spTree>
    <p:extLst>
      <p:ext uri="{BB962C8B-B14F-4D97-AF65-F5344CB8AC3E}">
        <p14:creationId xmlns:p14="http://schemas.microsoft.com/office/powerpoint/2010/main" val="329694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BD22C-303C-F996-59DB-CC7BDB7D1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D719-BDED-CB9F-8156-8E0304C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Embeddings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D8EF0-0958-931C-5FFA-4BDD2380B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E77520-F233-2A6F-8C8F-43D168EB0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41A48-4258-7593-A72B-B2187ADD0452}"/>
              </a:ext>
            </a:extLst>
          </p:cNvPr>
          <p:cNvSpPr txBox="1"/>
          <p:nvPr/>
        </p:nvSpPr>
        <p:spPr>
          <a:xfrm>
            <a:off x="241299" y="1839433"/>
            <a:ext cx="344201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Numerical representations of objects</a:t>
            </a:r>
          </a:p>
          <a:p>
            <a:r>
              <a:rPr lang="en-US" sz="3600" dirty="0"/>
              <a:t>(like words, images, or audio) that </a:t>
            </a:r>
          </a:p>
          <a:p>
            <a:r>
              <a:rPr lang="en-US" sz="3600" dirty="0"/>
              <a:t>capture their meaning and </a:t>
            </a:r>
          </a:p>
          <a:p>
            <a:r>
              <a:rPr lang="en-US" sz="3600" dirty="0"/>
              <a:t>relationships, allowing models to </a:t>
            </a:r>
          </a:p>
          <a:p>
            <a:r>
              <a:rPr lang="en-US" sz="3600" dirty="0"/>
              <a:t>understand and process data </a:t>
            </a:r>
          </a:p>
          <a:p>
            <a:r>
              <a:rPr lang="en-US" sz="3600" dirty="0"/>
              <a:t>more effectively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5441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19042-327C-2EB5-AD8E-2574F0DA7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A71A-6FC2-B7F1-C210-4C51150A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Embeddings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5BB18F-0036-6567-A675-6BCC2C4ED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7840AD-0893-5207-665C-80DB15EF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King - man + woman = queen: the hidden algebraic structure of words |  School of Informatics">
            <a:extLst>
              <a:ext uri="{FF2B5EF4-FFF2-40B4-BE49-F238E27FC236}">
                <a16:creationId xmlns:a16="http://schemas.microsoft.com/office/drawing/2014/main" id="{B7A0A6DD-5BDD-4FD0-9B99-6C9DC4B4D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2125546"/>
            <a:ext cx="6305550" cy="313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38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3B959-1EC2-7954-6905-97EA6957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F728-156A-CD63-360D-C2FAF098A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Embeddings</a:t>
            </a:r>
            <a:br>
              <a:rPr lang="en-IN" dirty="0"/>
            </a:b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01B15-7D6F-5EFB-5C84-D4E5DC7F1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1CFD0-B15B-F7DD-3761-99F79C542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FDF94-84EB-BD12-C6AB-7775860BA05A}"/>
              </a:ext>
            </a:extLst>
          </p:cNvPr>
          <p:cNvSpPr txBox="1"/>
          <p:nvPr/>
        </p:nvSpPr>
        <p:spPr>
          <a:xfrm>
            <a:off x="550606" y="2271252"/>
            <a:ext cx="6231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Types of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Etc </a:t>
            </a:r>
          </a:p>
        </p:txBody>
      </p:sp>
    </p:spTree>
    <p:extLst>
      <p:ext uri="{BB962C8B-B14F-4D97-AF65-F5344CB8AC3E}">
        <p14:creationId xmlns:p14="http://schemas.microsoft.com/office/powerpoint/2010/main" val="1649596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A7C152-F710-7A81-CAB1-F25FEA3E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4A9D-1374-D648-74B5-E65332C8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Tokenization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433076-1521-8408-F30E-9E685E932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8B10B-A25B-36FF-4298-D895B05D1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5C153-9A80-C5EA-C75F-D1F56F84CF97}"/>
              </a:ext>
            </a:extLst>
          </p:cNvPr>
          <p:cNvSpPr txBox="1"/>
          <p:nvPr/>
        </p:nvSpPr>
        <p:spPr>
          <a:xfrm>
            <a:off x="550606" y="2271252"/>
            <a:ext cx="623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What is tokenization?</a:t>
            </a:r>
          </a:p>
        </p:txBody>
      </p:sp>
    </p:spTree>
    <p:extLst>
      <p:ext uri="{BB962C8B-B14F-4D97-AF65-F5344CB8AC3E}">
        <p14:creationId xmlns:p14="http://schemas.microsoft.com/office/powerpoint/2010/main" val="402214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A4FA03-2F2C-2B06-5E52-BC2D8D27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2CD0-7DCA-9D39-A14C-86C08934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Tokenization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E39CF-2F88-7536-DAF7-CD8CFEE3A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816B7F-9B2E-1775-3A31-E43801551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86FF0C-5549-2CC2-9C16-0230EF71D8E2}"/>
              </a:ext>
            </a:extLst>
          </p:cNvPr>
          <p:cNvSpPr txBox="1"/>
          <p:nvPr/>
        </p:nvSpPr>
        <p:spPr>
          <a:xfrm>
            <a:off x="550606" y="2271252"/>
            <a:ext cx="62311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Breaking of Sentence/Words or subject of interest into parts</a:t>
            </a:r>
          </a:p>
          <a:p>
            <a:endParaRPr lang="en-IN" dirty="0"/>
          </a:p>
          <a:p>
            <a:r>
              <a:rPr lang="en-IN" dirty="0"/>
              <a:t>Types of Tokenization: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Word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Subword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Character based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Open AI Tokenizer: </a:t>
            </a:r>
            <a:r>
              <a:rPr lang="en-IN" dirty="0">
                <a:hlinkClick r:id="rId2"/>
              </a:rPr>
              <a:t>https://platform.openai.com/tokenizer</a:t>
            </a: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1286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F8FCC-E3E6-0BF6-5CF9-DC7FF5E3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0E40-3229-5DCA-867C-1093820D6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Ok Let’s talk about </a:t>
            </a:r>
            <a:r>
              <a:rPr lang="en-IN" dirty="0" err="1"/>
              <a:t>genai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9B082-A1F8-9CEE-95BB-BE923FC2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02D6AF-89E0-62DA-8091-DA2E7E46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 don't know what generative-ai is and at this point I'm too afraid to ask  - Andy Dwyer - Too Afraid To Ask Meme Generator">
            <a:extLst>
              <a:ext uri="{FF2B5EF4-FFF2-40B4-BE49-F238E27FC236}">
                <a16:creationId xmlns:a16="http://schemas.microsoft.com/office/drawing/2014/main" id="{2B9B1AEE-815C-7805-8AA3-0625BBDF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38632"/>
            <a:ext cx="4670323" cy="466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10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59E18-8A83-3B65-A511-C0FA0D9F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75C697-4C76-38CB-7C02-40631D237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649E6-97D4-C00D-5238-1C887351A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kern="1200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Bit Introduction about my self</a:t>
            </a:r>
            <a:endParaRPr lang="en-US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AE6A5B-F78C-3CB4-00B7-FB5AB05F2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ssorted work tools">
            <a:extLst>
              <a:ext uri="{FF2B5EF4-FFF2-40B4-BE49-F238E27FC236}">
                <a16:creationId xmlns:a16="http://schemas.microsoft.com/office/drawing/2014/main" id="{ED081F87-023E-F76E-BA03-ECC8B26747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9091"/>
          <a:stretch/>
        </p:blipFill>
        <p:spPr>
          <a:xfrm>
            <a:off x="4572000" y="1894522"/>
            <a:ext cx="4091940" cy="30689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94C79B-7DB2-4F56-2B47-D4CB8EE2FF53}"/>
              </a:ext>
            </a:extLst>
          </p:cNvPr>
          <p:cNvSpPr txBox="1"/>
          <p:nvPr/>
        </p:nvSpPr>
        <p:spPr>
          <a:xfrm>
            <a:off x="170222" y="2684206"/>
            <a:ext cx="3760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I’m Mahesh Kumar S G</a:t>
            </a:r>
          </a:p>
          <a:p>
            <a:r>
              <a:rPr lang="en-IN" dirty="0">
                <a:solidFill>
                  <a:schemeClr val="bg1"/>
                </a:solidFill>
              </a:rPr>
              <a:t>Working as a Technical Consultant </a:t>
            </a:r>
          </a:p>
          <a:p>
            <a:r>
              <a:rPr lang="en-IN" dirty="0">
                <a:solidFill>
                  <a:schemeClr val="bg1"/>
                </a:solidFill>
              </a:rPr>
              <a:t>in IBM</a:t>
            </a:r>
          </a:p>
          <a:p>
            <a:r>
              <a:rPr lang="en-IN" dirty="0">
                <a:solidFill>
                  <a:schemeClr val="bg1"/>
                </a:solidFill>
              </a:rPr>
              <a:t>I work basically with Data science and </a:t>
            </a:r>
          </a:p>
          <a:p>
            <a:r>
              <a:rPr lang="en-IN" dirty="0">
                <a:solidFill>
                  <a:schemeClr val="bg1"/>
                </a:solidFill>
              </a:rPr>
              <a:t>GenAI</a:t>
            </a:r>
          </a:p>
          <a:p>
            <a:r>
              <a:rPr lang="en-IN" dirty="0">
                <a:solidFill>
                  <a:schemeClr val="bg1"/>
                </a:solidFill>
              </a:rPr>
              <a:t>I Graduated from MSRIT in 2020 from</a:t>
            </a:r>
          </a:p>
          <a:p>
            <a:r>
              <a:rPr lang="en-IN" dirty="0">
                <a:solidFill>
                  <a:schemeClr val="bg1"/>
                </a:solidFill>
              </a:rPr>
              <a:t>ISE Branch </a:t>
            </a:r>
          </a:p>
        </p:txBody>
      </p:sp>
    </p:spTree>
    <p:extLst>
      <p:ext uri="{BB962C8B-B14F-4D97-AF65-F5344CB8AC3E}">
        <p14:creationId xmlns:p14="http://schemas.microsoft.com/office/powerpoint/2010/main" val="395045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/>
              <a:t>Gen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r>
              <a:rPr lang="en-US" dirty="0"/>
              <a:t>1️⃣ </a:t>
            </a:r>
            <a:r>
              <a:rPr lang="en-US" b="1" dirty="0"/>
              <a:t>Generative AI creates new content</a:t>
            </a:r>
            <a:r>
              <a:rPr lang="en-US" dirty="0"/>
              <a:t> (text, images, code, music) instead of just analyzing data.</a:t>
            </a:r>
            <a:br>
              <a:rPr lang="en-US" dirty="0"/>
            </a:br>
            <a:r>
              <a:rPr lang="en-US" dirty="0"/>
              <a:t>2️⃣ It uses </a:t>
            </a:r>
            <a:r>
              <a:rPr lang="en-US" b="1" dirty="0"/>
              <a:t>deep learning models</a:t>
            </a:r>
            <a:r>
              <a:rPr lang="en-US" dirty="0"/>
              <a:t> like Gemini and ChatGPT to generate human-like responses.</a:t>
            </a:r>
            <a:br>
              <a:rPr lang="en-US" dirty="0"/>
            </a:br>
            <a:r>
              <a:rPr lang="en-US" dirty="0"/>
              <a:t>3️⃣ Works by </a:t>
            </a:r>
            <a:r>
              <a:rPr lang="en-US" b="1" dirty="0"/>
              <a:t>learning patterns from large datasets</a:t>
            </a:r>
            <a:r>
              <a:rPr lang="en-US" dirty="0"/>
              <a:t> and predicting the next word (token), pixel, or note.</a:t>
            </a:r>
            <a:br>
              <a:rPr lang="en-US" dirty="0"/>
            </a:br>
            <a:r>
              <a:rPr lang="en-US" dirty="0"/>
              <a:t>4️⃣ Used in </a:t>
            </a:r>
            <a:r>
              <a:rPr lang="en-US" b="1" dirty="0"/>
              <a:t>chatbots, image generation (e.g., DALL·E), and code writing (e.g., Copilot)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5️⃣ Helps with </a:t>
            </a:r>
            <a:r>
              <a:rPr lang="en-US" b="1" dirty="0"/>
              <a:t>automation, creativity, and problem-solving</a:t>
            </a:r>
            <a:r>
              <a:rPr lang="en-US" dirty="0"/>
              <a:t> in various industries.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WHY LEARN GEN AI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4900A5-4ED7-3601-1BC5-D5666F71C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BC8704-B7A1-B5F9-B16D-A8955E5A2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F18D4C-E76F-7490-E4E4-771068387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79874-4C0E-7479-1A23-A2C6E63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/>
          </a:bodyPr>
          <a:lstStyle/>
          <a:p>
            <a:pPr algn="r"/>
            <a:r>
              <a:rPr lang="en-IN">
                <a:solidFill>
                  <a:srgbClr val="FFFFFF"/>
                </a:solidFill>
              </a:rPr>
              <a:t>WHY LEARN GEN AI</a:t>
            </a:r>
          </a:p>
        </p:txBody>
      </p:sp>
      <p:pic>
        <p:nvPicPr>
          <p:cNvPr id="3074" name="Picture 2" descr="Generative aI... its a world like nothing you have seen before - Buzz and  Woody (Toy Story) Meme Meme Generator">
            <a:extLst>
              <a:ext uri="{FF2B5EF4-FFF2-40B4-BE49-F238E27FC236}">
                <a16:creationId xmlns:a16="http://schemas.microsoft.com/office/drawing/2014/main" id="{8316964D-3EDD-6C7C-F36F-C5B20323CC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3" y="2140304"/>
            <a:ext cx="4729162" cy="257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83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61496-E77D-3638-2BD2-CC24594BD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E6F780-0A71-9B4C-FBBE-7866000C2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854EF-6E40-8B5E-6F51-0926C0B5D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B9594-BC2A-1D07-B664-A5837E22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91" y="804333"/>
            <a:ext cx="2543925" cy="5249334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WHY LEARN GEN AI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* Because its powerful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* because its trending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* Because it’s the future</a:t>
            </a:r>
          </a:p>
        </p:txBody>
      </p:sp>
      <p:pic>
        <p:nvPicPr>
          <p:cNvPr id="9" name="Content Placeholder 8" descr="A close up of a person's ear&#10;&#10;AI-generated content may be incorrect.">
            <a:extLst>
              <a:ext uri="{FF2B5EF4-FFF2-40B4-BE49-F238E27FC236}">
                <a16:creationId xmlns:a16="http://schemas.microsoft.com/office/drawing/2014/main" id="{41A5FFE6-1BBC-27D2-679B-271DC52B2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066548" y="1422452"/>
            <a:ext cx="387905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592B636D-D44A-42E8-A1DA-FA7F02C919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04DE8FF-0FA1-9715-F3A2-B3F6F1AB1D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1999" y="3428999"/>
            <a:ext cx="2231923" cy="22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7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Lets talk about rag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What is RAG? </a:t>
            </a:r>
            <a:endParaRPr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E8FD0-22E2-E2C9-C271-17B1E215A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3FCE-EFE3-39FC-E487-201FBCFF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460F-E6BC-D77E-7E0D-CDC814C5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1D35"/>
                </a:solidFill>
                <a:effectLst/>
                <a:latin typeface="Google Sans"/>
              </a:rPr>
              <a:t>Retrieval-Augmented Generation, an AI framework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380765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8C803-90CF-611E-69C4-5EDBDBC1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29F9-6C3C-A952-935A-167F75C4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4023360"/>
          </a:xfrm>
        </p:spPr>
        <p:txBody>
          <a:bodyPr>
            <a:normAutofit/>
          </a:bodyPr>
          <a:lstStyle/>
          <a:p>
            <a:r>
              <a:rPr lang="en-IN" dirty="0"/>
              <a:t>* </a:t>
            </a:r>
            <a:r>
              <a:rPr lang="en-IN" dirty="0" err="1"/>
              <a:t>Llm</a:t>
            </a:r>
            <a:r>
              <a:rPr lang="en-IN" dirty="0"/>
              <a:t> doesn’t know latest data</a:t>
            </a:r>
            <a:br>
              <a:rPr lang="en-IN" dirty="0"/>
            </a:br>
            <a:r>
              <a:rPr lang="en-IN" dirty="0"/>
              <a:t>* </a:t>
            </a:r>
            <a:r>
              <a:rPr lang="en-IN" dirty="0" err="1"/>
              <a:t>llm</a:t>
            </a:r>
            <a:r>
              <a:rPr lang="en-IN" dirty="0"/>
              <a:t> can’t answer about my own data</a:t>
            </a:r>
            <a:br>
              <a:rPr lang="en-IN" dirty="0"/>
            </a:br>
            <a:r>
              <a:rPr lang="en-IN" dirty="0"/>
              <a:t>* </a:t>
            </a:r>
            <a:r>
              <a:rPr lang="en-IN" dirty="0" err="1"/>
              <a:t>llm</a:t>
            </a:r>
            <a:r>
              <a:rPr lang="en-IN" dirty="0"/>
              <a:t> can’t answer domain specific questions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solution: RAG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2416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what is rag basically?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B9E5E-1861-E663-1C69-36CF3B186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0146-CA6F-C351-76C7-FB96FCF1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76" y="602521"/>
            <a:ext cx="7290054" cy="3387016"/>
          </a:xfrm>
        </p:spPr>
        <p:txBody>
          <a:bodyPr>
            <a:normAutofit/>
          </a:bodyPr>
          <a:lstStyle/>
          <a:p>
            <a:r>
              <a:rPr lang="en-IN" dirty="0"/>
              <a:t>in simpler terms Giving </a:t>
            </a:r>
            <a:r>
              <a:rPr lang="en-IN" dirty="0" err="1"/>
              <a:t>llm</a:t>
            </a:r>
            <a:r>
              <a:rPr lang="en-IN" dirty="0"/>
              <a:t> context to answer your queries is noting but rag</a:t>
            </a:r>
            <a:br>
              <a:rPr lang="en-IN" dirty="0"/>
            </a:br>
            <a:br>
              <a:rPr lang="en-IN" dirty="0"/>
            </a:br>
            <a:r>
              <a:rPr lang="en-IN" dirty="0"/>
              <a:t>lets see an example in </a:t>
            </a:r>
            <a:r>
              <a:rPr lang="en-IN" dirty="0" err="1"/>
              <a:t>chatgpt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901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FFFA1-38A4-BDF9-73E9-99B788427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65A3-12AA-5540-9AD0-3F682D5D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76" y="602521"/>
            <a:ext cx="7290054" cy="3387016"/>
          </a:xfrm>
        </p:spPr>
        <p:txBody>
          <a:bodyPr>
            <a:normAutofit/>
          </a:bodyPr>
          <a:lstStyle/>
          <a:p>
            <a:r>
              <a:rPr lang="en-IN" dirty="0"/>
              <a:t>Hey but wait I have a whole corpus of documents, a 20-30 page book how can I get my answers?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659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C8CF5-2C05-B58F-605F-8C2CD857A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9CD9F9-AF49-8CA2-6E77-6F7408796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15EB3-A9DC-BF8F-284D-63BB0CDC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Welcome &amp; Agenda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8DEFF-BA59-8858-D775-89E8E8249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799A-0EFF-2014-8A69-E941B8725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2843784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What is GenAI?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What are vectors and how to harness the power of vectors?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What is RAG?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Implementation of simple RAG</a:t>
            </a:r>
          </a:p>
        </p:txBody>
      </p:sp>
      <p:pic>
        <p:nvPicPr>
          <p:cNvPr id="5" name="Picture 4" descr="Assorted work tools">
            <a:extLst>
              <a:ext uri="{FF2B5EF4-FFF2-40B4-BE49-F238E27FC236}">
                <a16:creationId xmlns:a16="http://schemas.microsoft.com/office/drawing/2014/main" id="{C7A02745-EB0A-80DF-04C8-DC27D86065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9091"/>
          <a:stretch/>
        </p:blipFill>
        <p:spPr>
          <a:xfrm>
            <a:off x="4572000" y="1894522"/>
            <a:ext cx="4091940" cy="30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2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1AC40-ABEA-C843-16A4-1943D6A4F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9BC5-AF62-A75B-6763-16D66261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76" y="602521"/>
            <a:ext cx="7290054" cy="3387016"/>
          </a:xfrm>
        </p:spPr>
        <p:txBody>
          <a:bodyPr>
            <a:normAutofit/>
          </a:bodyPr>
          <a:lstStyle/>
          <a:p>
            <a:r>
              <a:rPr lang="en-IN" dirty="0"/>
              <a:t>Chunk them and store them in vector database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402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AB5F-C65C-BE89-789E-ECA871B3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58A2-88BE-6121-CAD6-1B07D1D4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76" y="602521"/>
            <a:ext cx="7290054" cy="3387016"/>
          </a:xfrm>
        </p:spPr>
        <p:txBody>
          <a:bodyPr>
            <a:normAutofit/>
          </a:bodyPr>
          <a:lstStyle/>
          <a:p>
            <a:r>
              <a:rPr lang="en-IN" dirty="0"/>
              <a:t>Wait did you just say vector database what is it and why do we need it?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438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18DC2-402B-E49C-4975-65C98919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333F-ADCD-EF16-6EC8-7C68C95A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76" y="602520"/>
            <a:ext cx="7290054" cy="4726563"/>
          </a:xfrm>
        </p:spPr>
        <p:txBody>
          <a:bodyPr>
            <a:normAutofit/>
          </a:bodyPr>
          <a:lstStyle/>
          <a:p>
            <a:r>
              <a:rPr lang="en-US" dirty="0"/>
              <a:t>A vector database stores and manages data as high-dimensional vectors</a:t>
            </a:r>
            <a:br>
              <a:rPr lang="en-US" dirty="0"/>
            </a:br>
            <a:r>
              <a:rPr lang="en-US" dirty="0"/>
              <a:t>* Chroma</a:t>
            </a:r>
            <a:br>
              <a:rPr lang="en-US" dirty="0"/>
            </a:br>
            <a:r>
              <a:rPr lang="en-US" dirty="0"/>
              <a:t>* pinecone</a:t>
            </a:r>
            <a:br>
              <a:rPr lang="en-US" dirty="0"/>
            </a:br>
            <a:r>
              <a:rPr lang="en-US" dirty="0"/>
              <a:t>* </a:t>
            </a:r>
            <a:r>
              <a:rPr lang="en-US" dirty="0" err="1"/>
              <a:t>qdrant</a:t>
            </a:r>
            <a:br>
              <a:rPr lang="en-US" dirty="0"/>
            </a:br>
            <a:r>
              <a:rPr lang="en-US" dirty="0"/>
              <a:t>* milvus</a:t>
            </a:r>
          </a:p>
        </p:txBody>
      </p:sp>
    </p:spTree>
    <p:extLst>
      <p:ext uri="{BB962C8B-B14F-4D97-AF65-F5344CB8AC3E}">
        <p14:creationId xmlns:p14="http://schemas.microsoft.com/office/powerpoint/2010/main" val="204084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get started in building </a:t>
            </a:r>
            <a:r>
              <a:rPr dirty="0"/>
              <a:t>RAG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3D660-5678-D4B5-7065-FBCF08E5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Two components of RAG</a:t>
            </a:r>
          </a:p>
          <a:p>
            <a:r>
              <a:rPr lang="en-IN" sz="3200" dirty="0"/>
              <a:t>* Data ingestion </a:t>
            </a:r>
          </a:p>
          <a:p>
            <a:r>
              <a:rPr lang="en-IN" sz="3200" dirty="0"/>
              <a:t>* Retrieval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30E8-A033-A1E3-51C5-366420EAA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740D-EF55-C28D-5EA5-C13EF3D0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ingestion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9F6602-D383-A1C4-A8EB-8D4F4F354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679" y="3410528"/>
            <a:ext cx="6459146" cy="2898831"/>
          </a:xfrm>
        </p:spPr>
        <p:txBody>
          <a:bodyPr>
            <a:normAutofit/>
          </a:bodyPr>
          <a:lstStyle/>
          <a:p>
            <a:r>
              <a:rPr lang="en-IN" sz="3200" dirty="0"/>
              <a:t>Two components of RAG</a:t>
            </a:r>
          </a:p>
          <a:p>
            <a:r>
              <a:rPr lang="en-IN" sz="3200" dirty="0"/>
              <a:t>* Data ingestion </a:t>
            </a:r>
          </a:p>
          <a:p>
            <a:r>
              <a:rPr lang="en-IN" sz="3200" dirty="0"/>
              <a:t>* Retrieval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8782425-607D-48F3-8D30-F5E66062B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4" y="2084832"/>
            <a:ext cx="8101781" cy="439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966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64055-56D3-6E7B-47D1-2B9ED55FC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771A-8ABA-5B74-158F-F627F696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retrieval </a:t>
            </a:r>
            <a:endParaRPr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A0075B-9B98-208C-5377-37DCC137B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18" y="1917290"/>
            <a:ext cx="8091949" cy="455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661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556E2-E768-0566-22C8-917713723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FEC4-9261-AC04-BAD3-A0E85D11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let’s hop into coding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E117C-148E-F3C2-07DF-3106AFA717DA}"/>
              </a:ext>
            </a:extLst>
          </p:cNvPr>
          <p:cNvSpPr txBox="1"/>
          <p:nvPr/>
        </p:nvSpPr>
        <p:spPr>
          <a:xfrm>
            <a:off x="629265" y="2605548"/>
            <a:ext cx="682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Download pdf: </a:t>
            </a:r>
            <a:r>
              <a:rPr lang="en-IN" dirty="0">
                <a:hlinkClick r:id="rId2"/>
              </a:rPr>
              <a:t>https://github.com/MaheshKumarsg036/bms_rag_demo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4264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+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Further learning:</a:t>
            </a:r>
            <a:r>
              <a:rPr lang="en-IN" dirty="0"/>
              <a:t> www.learn.deeplearning.ai </a:t>
            </a:r>
          </a:p>
          <a:p>
            <a:r>
              <a:rPr lang="en-IN" dirty="0"/>
              <a:t>Books: AI Engineering – Chip Huyen</a:t>
            </a:r>
          </a:p>
          <a:p>
            <a:r>
              <a:rPr lang="en-IN"/>
              <a:t>Courses Roadmap: </a:t>
            </a:r>
            <a:r>
              <a:rPr lang="en-IN">
                <a:hlinkClick r:id="rId2"/>
              </a:rPr>
              <a:t>https://docs.google.com/spreadsheets/d/1mvI-tzpCPFdnAhiHSS15npVHWLaMiap-YEZxE02nbAI/edit?usp=sharing</a:t>
            </a:r>
            <a:r>
              <a:rPr lang="en-IN"/>
              <a:t> 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1218E-4540-8AEB-6528-8448CFBDA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60899B-6C40-A048-3CD5-E7A69D90E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1727F-F760-C27E-4D69-7EA89B58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984664"/>
            <a:ext cx="2834314" cy="149961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GenAI</a:t>
            </a:r>
            <a:r>
              <a:rPr lang="en-US" kern="1200" cap="all" spc="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it all started with LLMS</a:t>
            </a:r>
            <a:endParaRPr lang="en-US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7EC355-61B4-932D-8B8E-6DDF4DA82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5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064EE-F7FA-7C5B-E1CF-BE3F0059E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5FFA-D50B-4F23-6F12-32BBE702E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8EFD8-49CB-10A8-5797-157324675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LLMS What are they?</a:t>
            </a:r>
          </a:p>
          <a:p>
            <a:pPr algn="ctr"/>
            <a:r>
              <a:rPr lang="en-US" sz="3600" dirty="0"/>
              <a:t>(full form)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B883AC-9B2B-0CE8-0776-76225CA24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BB9971-9056-537E-7808-864609D57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3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23591-4088-5FF3-5DC5-4771BAA3C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627E-13A0-CDF7-A6CE-4445775E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3933B-9ED2-D607-FF09-7FA0101F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Large Language Model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What is language model?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3BD73-E3D3-A8DA-05BE-263B60EB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CA7A45-3F24-0F77-7B7B-FB1173417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B5D82-2795-7FEF-7EF3-54D0330F9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FB71-18D7-F332-14D3-07A40556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5F3-CA91-C221-E20C-DD58E40A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What is language model?</a:t>
            </a:r>
          </a:p>
          <a:p>
            <a:pPr algn="ctr"/>
            <a:r>
              <a:rPr lang="en-US" sz="3600" dirty="0"/>
              <a:t>A model which predicts the probability distribution of next set of words.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39D0F4-788E-4144-57B5-1FFF3E1E4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00984C-6DCA-9AE6-BF1F-D422290C6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3102B-6089-C443-1FC4-F0B02B9D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A544-2659-2503-9B3F-6775A51D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C0949-9032-45A9-1F7E-4A837D4FB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pPr algn="ctr"/>
            <a:endParaRPr lang="en-US" sz="3600" dirty="0"/>
          </a:p>
          <a:p>
            <a:pPr algn="ctr"/>
            <a:r>
              <a:rPr lang="en-US" sz="3600" dirty="0"/>
              <a:t>But What is Large in large language model?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CA5243-E227-CF75-B684-2BFB57060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E8783-DF9F-D098-5E2F-F9B7CAB2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3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4F67F4-ECE8-DD73-0E59-221920CFC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3F0C-BC91-8AA1-F0AE-CC967C21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6013704" cy="1499616"/>
          </a:xfrm>
        </p:spPr>
        <p:txBody>
          <a:bodyPr>
            <a:normAutofit/>
          </a:bodyPr>
          <a:lstStyle/>
          <a:p>
            <a:r>
              <a:rPr lang="en-IN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14C6-7E56-3AD1-F05B-84E142CB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6013703" cy="40233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Large Language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Large number of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Large model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Large Training dataset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C8C7C-8F46-3F78-EBBD-C00AEE113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325601"/>
            <a:ext cx="171519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D2C11-201B-7B1B-1CB9-625BAA71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7511" y="4394539"/>
            <a:ext cx="171519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4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705</TotalTime>
  <Words>625</Words>
  <Application>Microsoft Office PowerPoint</Application>
  <PresentationFormat>On-screen Show (4:3)</PresentationFormat>
  <Paragraphs>97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Google Sans</vt:lpstr>
      <vt:lpstr>Tw Cen MT</vt:lpstr>
      <vt:lpstr>Tw Cen MT Condensed</vt:lpstr>
      <vt:lpstr>Wingdings 3</vt:lpstr>
      <vt:lpstr>Integral</vt:lpstr>
      <vt:lpstr>Welcome</vt:lpstr>
      <vt:lpstr>A Bit Introduction about my self</vt:lpstr>
      <vt:lpstr>Welcome &amp; Agenda</vt:lpstr>
      <vt:lpstr>GenAI it all started with LLMS</vt:lpstr>
      <vt:lpstr>LLMs</vt:lpstr>
      <vt:lpstr>LLMs</vt:lpstr>
      <vt:lpstr>LLMs</vt:lpstr>
      <vt:lpstr>LLMs</vt:lpstr>
      <vt:lpstr>LLMs</vt:lpstr>
      <vt:lpstr>LLM Journey started from here</vt:lpstr>
      <vt:lpstr>Before Transformers RNN and LSTM Existed </vt:lpstr>
      <vt:lpstr>Transformer ARchitecture</vt:lpstr>
      <vt:lpstr>So many unkowns which we don’t need let’s concentrate on embeddings and tokens</vt:lpstr>
      <vt:lpstr>Embeddings</vt:lpstr>
      <vt:lpstr>Embeddings</vt:lpstr>
      <vt:lpstr>Embeddings </vt:lpstr>
      <vt:lpstr>Tokenization</vt:lpstr>
      <vt:lpstr>Tokenization</vt:lpstr>
      <vt:lpstr>Ok Let’s talk about genai</vt:lpstr>
      <vt:lpstr>Gen AI</vt:lpstr>
      <vt:lpstr>WHY LEARN GEN AI</vt:lpstr>
      <vt:lpstr>WHY LEARN GEN AI</vt:lpstr>
      <vt:lpstr>WHY LEARN GEN AI * Because its powerful * because its trending * Because it’s the future</vt:lpstr>
      <vt:lpstr>Lets talk about rag</vt:lpstr>
      <vt:lpstr>rag</vt:lpstr>
      <vt:lpstr>* Llm doesn’t know latest data * llm can’t answer about my own data * llm can’t answer domain specific questions  solution: RAG</vt:lpstr>
      <vt:lpstr>So what is rag basically?</vt:lpstr>
      <vt:lpstr>in simpler terms Giving llm context to answer your queries is noting but rag  lets see an example in chatgpt</vt:lpstr>
      <vt:lpstr>Hey but wait I have a whole corpus of documents, a 20-30 page book how can I get my answers?</vt:lpstr>
      <vt:lpstr>Chunk them and store them in vector database</vt:lpstr>
      <vt:lpstr>Wait did you just say vector database what is it and why do we need it?</vt:lpstr>
      <vt:lpstr>A vector database stores and manages data as high-dimensional vectors * Chroma * pinecone * qdrant * milvus</vt:lpstr>
      <vt:lpstr>Let’s get started in building RAG</vt:lpstr>
      <vt:lpstr>Data ingestion</vt:lpstr>
      <vt:lpstr> retrieval </vt:lpstr>
      <vt:lpstr> let’s hop into coding</vt:lpstr>
      <vt:lpstr>Q&amp;A + Learning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Mahesh Kumar SG</cp:lastModifiedBy>
  <cp:revision>7</cp:revision>
  <dcterms:created xsi:type="dcterms:W3CDTF">2013-01-27T09:14:16Z</dcterms:created>
  <dcterms:modified xsi:type="dcterms:W3CDTF">2025-04-02T02:26:57Z</dcterms:modified>
  <cp:category/>
</cp:coreProperties>
</file>