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68" r:id="rId2"/>
  </p:sldMasterIdLst>
  <p:notesMasterIdLst>
    <p:notesMasterId r:id="rId17"/>
  </p:notesMasterIdLst>
  <p:sldIdLst>
    <p:sldId id="831" r:id="rId3"/>
    <p:sldId id="758" r:id="rId4"/>
    <p:sldId id="794" r:id="rId5"/>
    <p:sldId id="760" r:id="rId6"/>
    <p:sldId id="927" r:id="rId7"/>
    <p:sldId id="929" r:id="rId8"/>
    <p:sldId id="930" r:id="rId9"/>
    <p:sldId id="931" r:id="rId10"/>
    <p:sldId id="932" r:id="rId11"/>
    <p:sldId id="933" r:id="rId12"/>
    <p:sldId id="752" r:id="rId13"/>
    <p:sldId id="753" r:id="rId14"/>
    <p:sldId id="754" r:id="rId15"/>
    <p:sldId id="808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382468"/>
    <a:srgbClr val="521B93"/>
    <a:srgbClr val="00FFFF"/>
    <a:srgbClr val="9FB2BE"/>
    <a:srgbClr val="CCFFFF"/>
    <a:srgbClr val="461E64"/>
    <a:srgbClr val="29123A"/>
    <a:srgbClr val="E7E6E6"/>
    <a:srgbClr val="FCE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2998" autoAdjust="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>
        <p:guide orient="horz" pos="4320"/>
        <p:guide pos="1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386A-0663-4457-8BA6-543B40586A6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97FCC-A41B-4908-B032-E5C90E38C2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0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4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97FCC-A41B-4908-B032-E5C90E38C24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9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3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5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85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" y="0"/>
            <a:ext cx="9567863" cy="863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38140" y="1287463"/>
            <a:ext cx="11734800" cy="4859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6939" y="6578167"/>
            <a:ext cx="377199" cy="279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521B93"/>
                </a:solidFill>
              </a:defRPr>
            </a:lvl1pPr>
          </a:lstStyle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88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2286000"/>
            <a:ext cx="10515600" cy="208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62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1" y="2286000"/>
            <a:ext cx="10515600" cy="208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/>
            </a:lvl2pPr>
            <a:lvl3pPr marL="914399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" y="0"/>
            <a:ext cx="9567863" cy="863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17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7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21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69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0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346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  <a:buFont typeface="Arial"/>
              <a:buNone/>
            </a:pPr>
            <a:endParaRPr sz="1867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48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26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6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6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8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4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9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72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2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8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B2B4-D66D-47F6-B976-500EBCA97249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945931"/>
            <a:ext cx="12192000" cy="0"/>
          </a:xfrm>
          <a:prstGeom prst="line">
            <a:avLst/>
          </a:prstGeom>
          <a:ln w="28575">
            <a:solidFill>
              <a:srgbClr val="521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1" y="6548083"/>
            <a:ext cx="2813537" cy="30992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n w="0"/>
                <a:solidFill>
                  <a:srgbClr val="382468"/>
                </a:solidFill>
              </a:rPr>
              <a:t>© 2020 Florida Polytechnic University </a:t>
            </a:r>
          </a:p>
        </p:txBody>
      </p: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1194661" y="6548083"/>
            <a:ext cx="997339" cy="318233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n w="0"/>
                <a:solidFill>
                  <a:srgbClr val="382468"/>
                </a:solidFill>
              </a:rPr>
              <a:t>Confidential</a:t>
            </a:r>
            <a:endParaRPr lang="en-US" sz="1200" dirty="0">
              <a:ln w="0"/>
              <a:solidFill>
                <a:srgbClr val="382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4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fld id="{00000000-1234-1234-1234-123412341234}" type="slidenum">
              <a:rPr lang="en-US" kern="0" smtClean="0">
                <a:solidFill>
                  <a:srgbClr val="595959"/>
                </a:solidFill>
              </a:rPr>
              <a:pPr defTabSz="1219170"/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61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avvc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rive.google.com/file/d/14H0hpOjVTikmqrJwyGcxcn92S6xiFrDX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415600" y="3664500"/>
            <a:ext cx="11360800" cy="3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Public Transport System – Test and Validation framework for Autonomous Vehicles</a:t>
            </a:r>
            <a:br>
              <a:rPr lang="en-IN" sz="3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2933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www.avvc.net</a:t>
            </a:r>
            <a:endParaRPr sz="29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29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Dr. Rahul Razdan</a:t>
            </a:r>
            <a:endParaRPr sz="29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956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D304713-0E40-4CD5-9706-8AFB1057A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0"/>
            <a:ext cx="9567863" cy="863600"/>
          </a:xfrm>
        </p:spPr>
        <p:txBody>
          <a:bodyPr/>
          <a:lstStyle/>
          <a:p>
            <a:r>
              <a:rPr lang="en-IN" b="1" dirty="0"/>
              <a:t>Sample Code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1964379-1D1E-4908-A3A9-A63C732E33F9}"/>
              </a:ext>
            </a:extLst>
          </p:cNvPr>
          <p:cNvSpPr txBox="1">
            <a:spLocks/>
          </p:cNvSpPr>
          <p:nvPr/>
        </p:nvSpPr>
        <p:spPr>
          <a:xfrm>
            <a:off x="246657" y="1044136"/>
            <a:ext cx="11843572" cy="5502438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Python Script for end user:</a:t>
            </a:r>
            <a:endParaRPr lang="en-IN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Below is the example of how to use the API’s to modify lidar data in python script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UpdateLidarData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(agent, kind, context):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In context it will return the data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if kind == "</a:t>
            </a: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mylidar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":		 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Check if the context is kind of Lidar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lidarPoint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= context["Points"]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Fetch the Points from the context </a:t>
            </a:r>
            <a:r>
              <a:rPr lang="en-US" sz="1600" b="1" dirty="0" err="1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jsonarray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json.loads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lidarPoint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	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Get json data to use and modify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print("json data: ", y["array"])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Print the complete data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#modify y[“array”] which have lidar point cloud data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lgsvl.LidarContext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Create the </a:t>
            </a:r>
            <a:r>
              <a:rPr lang="en-US" sz="1600" b="1" dirty="0" err="1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LidarContext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s.Points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= y["array"]	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Set modified lidar Points to the object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a.apply_lidar_context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(s)	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Apply updated object to the simulator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else: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indent="457200">
              <a:lnSpc>
                <a:spcPct val="100000"/>
              </a:lnSpc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0000"/>
              </a:lnSpc>
              <a:spcAft>
                <a:spcPts val="900"/>
              </a:spcAft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a.on_custom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UpdateLidarData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			</a:t>
            </a:r>
            <a:r>
              <a:rPr lang="en-US" sz="1600" b="1" dirty="0">
                <a:solidFill>
                  <a:srgbClr val="EC421A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# Call the API’s on custom call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1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Environment setup with LG Simulator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Write map name and provide the path of the generated environment map path, like </a:t>
            </a:r>
            <a:r>
              <a:rPr lang="en-IN" sz="1600" dirty="0" err="1">
                <a:solidFill>
                  <a:schemeClr val="tx1"/>
                </a:solidFill>
              </a:rPr>
              <a:t>AssetBundles</a:t>
            </a:r>
            <a:r>
              <a:rPr lang="en-IN" sz="1600" dirty="0">
                <a:solidFill>
                  <a:schemeClr val="tx1"/>
                </a:solidFill>
              </a:rPr>
              <a:t>/Environment/</a:t>
            </a:r>
            <a:r>
              <a:rPr lang="en-IN" sz="1600" dirty="0" err="1">
                <a:solidFill>
                  <a:schemeClr val="tx1"/>
                </a:solidFill>
              </a:rPr>
              <a:t>environment_SingleLaneRoad</a:t>
            </a:r>
            <a:r>
              <a:rPr lang="en-IN" sz="1600" dirty="0">
                <a:solidFill>
                  <a:schemeClr val="tx1"/>
                </a:solidFill>
              </a:rPr>
              <a:t>, It will successfully add environment to the simulator for 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B918E-4E7E-4439-BCBC-E692D5339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461934"/>
            <a:ext cx="10598727" cy="5713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3BF14-076B-45B2-AC19-C8FBD0630E44}"/>
              </a:ext>
            </a:extLst>
          </p:cNvPr>
          <p:cNvSpPr txBox="1"/>
          <p:nvPr/>
        </p:nvSpPr>
        <p:spPr>
          <a:xfrm>
            <a:off x="2379279" y="3643745"/>
            <a:ext cx="136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1. Enter 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7C8AB-BEC8-449C-A4D4-3D9B460159B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40727" y="3797634"/>
            <a:ext cx="651164" cy="105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D85E60-0F32-4E9E-A94B-2FEDC5A28902}"/>
              </a:ext>
            </a:extLst>
          </p:cNvPr>
          <p:cNvSpPr txBox="1"/>
          <p:nvPr/>
        </p:nvSpPr>
        <p:spPr>
          <a:xfrm>
            <a:off x="8131727" y="4387424"/>
            <a:ext cx="180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2. Enter the path of the environment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60990F-653B-4EF6-8D3F-D72D690920E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259783" y="4541314"/>
            <a:ext cx="871944" cy="10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50A4DF-5229-4E98-8A5F-6FE7794570D6}"/>
              </a:ext>
            </a:extLst>
          </p:cNvPr>
          <p:cNvSpPr txBox="1"/>
          <p:nvPr/>
        </p:nvSpPr>
        <p:spPr>
          <a:xfrm>
            <a:off x="5901145" y="5966264"/>
            <a:ext cx="156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3. Click on Submit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5CA8EB-194A-47C1-A799-4A6859412D0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317673" y="4987636"/>
            <a:ext cx="365293" cy="978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22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Environment setup with LG Simulator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i="0" dirty="0">
                <a:solidFill>
                  <a:schemeClr val="tx1"/>
                </a:solidFill>
                <a:effectLst/>
              </a:rPr>
              <a:t>Go to the Simulatio</a:t>
            </a:r>
            <a:r>
              <a:rPr lang="en-IN" sz="1600" dirty="0">
                <a:solidFill>
                  <a:schemeClr val="tx1"/>
                </a:solidFill>
              </a:rPr>
              <a:t>n tab and  click on add new, Simulations -&gt; Add new.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Enter Simulation name, click on map &amp; vehicle tab. Click on the select map dropdown where you can find added map environment over there, Select it.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It will add new Simulation, select the generated simulation and click on the play button at the bottom right corner of the screen.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BC2BD-995B-4E32-9BE7-11F5C278E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06" y="2630777"/>
            <a:ext cx="7478693" cy="4002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E24B5-1F07-4E7C-993B-A31308EBB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029"/>
            <a:ext cx="6895213" cy="3669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74FF0-F0AF-4A92-909F-24BC5AEB65A5}"/>
              </a:ext>
            </a:extLst>
          </p:cNvPr>
          <p:cNvSpPr txBox="1"/>
          <p:nvPr/>
        </p:nvSpPr>
        <p:spPr>
          <a:xfrm>
            <a:off x="-11100" y="3953994"/>
            <a:ext cx="106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1. Click on Simulation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C0D3A6-4B59-4DA2-B0C4-EBDF98FB1B9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0923" y="3588338"/>
            <a:ext cx="0" cy="365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41C76C-0BED-44F1-A15F-F14CC6A084F3}"/>
              </a:ext>
            </a:extLst>
          </p:cNvPr>
          <p:cNvSpPr txBox="1"/>
          <p:nvPr/>
        </p:nvSpPr>
        <p:spPr>
          <a:xfrm>
            <a:off x="5738541" y="3430774"/>
            <a:ext cx="106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2. Click on Add new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5124FC-4F64-4771-9C8A-54E4FA155F5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70564" y="3158848"/>
            <a:ext cx="171800" cy="271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E41535-F85A-4F6B-925F-0160E33B9C3D}"/>
              </a:ext>
            </a:extLst>
          </p:cNvPr>
          <p:cNvSpPr txBox="1"/>
          <p:nvPr/>
        </p:nvSpPr>
        <p:spPr>
          <a:xfrm>
            <a:off x="1055704" y="4477214"/>
            <a:ext cx="1064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3 On General Tab, Enter Simulation 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1087A-1D9C-4587-8E15-CB46C930980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587727" y="3430774"/>
            <a:ext cx="878382" cy="1046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588954-B025-443E-BCAF-46B3939976E8}"/>
              </a:ext>
            </a:extLst>
          </p:cNvPr>
          <p:cNvSpPr txBox="1"/>
          <p:nvPr/>
        </p:nvSpPr>
        <p:spPr>
          <a:xfrm>
            <a:off x="10072251" y="3779816"/>
            <a:ext cx="211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4. Click on Map and vehicle tab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FEDA2-B70B-49E9-A33A-49C7C920A9C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950917" y="3920836"/>
            <a:ext cx="2121334" cy="12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54CF90-88E2-4F3B-9695-32A0C2912FBE}"/>
              </a:ext>
            </a:extLst>
          </p:cNvPr>
          <p:cNvSpPr txBox="1"/>
          <p:nvPr/>
        </p:nvSpPr>
        <p:spPr>
          <a:xfrm>
            <a:off x="10072251" y="4554837"/>
            <a:ext cx="24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5. Select the Map environment which we have created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DE54D8-9DA0-4535-BB16-A4EACCDEFE88}"/>
              </a:ext>
            </a:extLst>
          </p:cNvPr>
          <p:cNvCxnSpPr>
            <a:cxnSpLocks/>
          </p:cNvCxnSpPr>
          <p:nvPr/>
        </p:nvCxnSpPr>
        <p:spPr>
          <a:xfrm flipH="1" flipV="1">
            <a:off x="9365673" y="4682836"/>
            <a:ext cx="706578" cy="72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8F312E-6D55-43E7-89D7-D0C175B3E13A}"/>
              </a:ext>
            </a:extLst>
          </p:cNvPr>
          <p:cNvSpPr txBox="1"/>
          <p:nvPr/>
        </p:nvSpPr>
        <p:spPr>
          <a:xfrm>
            <a:off x="5378319" y="5459510"/>
            <a:ext cx="151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6. Select Vehicle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A13855-A153-458B-BB1E-176F2F964AC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136766" y="5263854"/>
            <a:ext cx="1136870" cy="195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599026-2C2F-4A5E-A344-BCECA172FACC}"/>
              </a:ext>
            </a:extLst>
          </p:cNvPr>
          <p:cNvSpPr txBox="1"/>
          <p:nvPr/>
        </p:nvSpPr>
        <p:spPr>
          <a:xfrm>
            <a:off x="10379809" y="5452075"/>
            <a:ext cx="181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7. Enter Bridge string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10956F-5E66-48FA-B132-91278A4639F9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116294" y="5263853"/>
            <a:ext cx="2169610" cy="188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6D6C49-36F8-4926-9AC4-349CF09C1545}"/>
              </a:ext>
            </a:extLst>
          </p:cNvPr>
          <p:cNvSpPr txBox="1"/>
          <p:nvPr/>
        </p:nvSpPr>
        <p:spPr>
          <a:xfrm>
            <a:off x="10012663" y="6001977"/>
            <a:ext cx="181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8. Click on Submit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7AA40B-E85C-466B-9D83-8C6C7DAB1684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116295" y="6155866"/>
            <a:ext cx="896368" cy="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56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D3F9C-5CB0-4803-9491-800A1960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91" y="1885292"/>
            <a:ext cx="6103444" cy="36100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Environment setup with LG Simulator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On the Simulation tab now you can find the new added simulation with provided map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87935-22AB-4C01-80AA-8586318C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284"/>
            <a:ext cx="6492299" cy="3754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E4DE-DF98-47A1-87D8-02250F184875}"/>
              </a:ext>
            </a:extLst>
          </p:cNvPr>
          <p:cNvSpPr txBox="1"/>
          <p:nvPr/>
        </p:nvSpPr>
        <p:spPr>
          <a:xfrm>
            <a:off x="0" y="2944080"/>
            <a:ext cx="106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1. Click on Simulation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2BDD35-6B96-48FE-B67C-A4D7DAC3CF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32023" y="2578424"/>
            <a:ext cx="0" cy="365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818AE3-5A42-4B98-A531-F7348092E645}"/>
              </a:ext>
            </a:extLst>
          </p:cNvPr>
          <p:cNvSpPr txBox="1"/>
          <p:nvPr/>
        </p:nvSpPr>
        <p:spPr>
          <a:xfrm>
            <a:off x="1934085" y="3263339"/>
            <a:ext cx="23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2. Select the newly added simulation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7FA59E-51A1-4563-88AC-B441AFC1F0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117274" y="3786559"/>
            <a:ext cx="0" cy="46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D83DD4-E3BF-4D09-88A2-40AF1309C9B2}"/>
              </a:ext>
            </a:extLst>
          </p:cNvPr>
          <p:cNvSpPr txBox="1"/>
          <p:nvPr/>
        </p:nvSpPr>
        <p:spPr>
          <a:xfrm>
            <a:off x="4532136" y="3790827"/>
            <a:ext cx="144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3. Click on play Simulation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00B6C8-C7E0-4356-A7E3-A8C380DB61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52568" y="4314047"/>
            <a:ext cx="944863" cy="512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CA6BA4-1268-4C4C-906D-6F3A4EE56A73}"/>
              </a:ext>
            </a:extLst>
          </p:cNvPr>
          <p:cNvSpPr txBox="1"/>
          <p:nvPr/>
        </p:nvSpPr>
        <p:spPr>
          <a:xfrm>
            <a:off x="7172267" y="1331940"/>
            <a:ext cx="378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Simulation of Jacksonville Map in LG Simulation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2D6C3-9C25-4AB0-BBAE-8925C0E161C9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9063413" y="1639717"/>
            <a:ext cx="0" cy="24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A27904-95CC-4EC9-AB3D-A292F471D1FA}"/>
              </a:ext>
            </a:extLst>
          </p:cNvPr>
          <p:cNvSpPr txBox="1"/>
          <p:nvPr/>
        </p:nvSpPr>
        <p:spPr>
          <a:xfrm>
            <a:off x="6096000" y="5782985"/>
            <a:ext cx="6019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Link of above simulation Video : </a:t>
            </a:r>
            <a:r>
              <a:rPr lang="en-IN" sz="1600" b="0" i="0" dirty="0">
                <a:solidFill>
                  <a:srgbClr val="598FDE"/>
                </a:solidFill>
                <a:effectLst/>
                <a:latin typeface="Verdana" panose="020B0604030504040204" pitchFamily="34" charset="0"/>
                <a:hlinkClick r:id="rId4"/>
              </a:rPr>
              <a:t>https://drive.google.com/file/d/14H0hpOjVTikmqrJwyGcxcn92S6xiFrDX/view?usp=sharing</a:t>
            </a:r>
            <a:endParaRPr lang="en-IN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3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83473-9F20-46D9-BE2E-C098F66B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0" y="992115"/>
            <a:ext cx="10522085" cy="564080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Working of LG Simulation with </a:t>
            </a:r>
            <a:r>
              <a:rPr lang="en-IN" b="1" dirty="0" err="1"/>
              <a:t>Autoware</a:t>
            </a:r>
            <a:r>
              <a:rPr lang="en-IN" b="1" dirty="0"/>
              <a:t> and </a:t>
            </a:r>
            <a:r>
              <a:rPr lang="en-IN" b="1" dirty="0" err="1"/>
              <a:t>Rviz</a:t>
            </a:r>
            <a:r>
              <a:rPr lang="en-IN" b="1" dirty="0"/>
              <a:t> Simulation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9E4DE-DF98-47A1-87D8-02250F184875}"/>
              </a:ext>
            </a:extLst>
          </p:cNvPr>
          <p:cNvSpPr txBox="1"/>
          <p:nvPr/>
        </p:nvSpPr>
        <p:spPr>
          <a:xfrm>
            <a:off x="-833836" y="4346018"/>
            <a:ext cx="1381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rgbClr val="FF0000"/>
                </a:solidFill>
              </a:rPr>
              <a:t>Autoware</a:t>
            </a:r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err="1">
                <a:solidFill>
                  <a:srgbClr val="FF0000"/>
                </a:solidFill>
              </a:rPr>
              <a:t>Rviz</a:t>
            </a:r>
            <a:r>
              <a:rPr lang="en-IN" sz="1400" b="1" dirty="0">
                <a:solidFill>
                  <a:srgbClr val="FF0000"/>
                </a:solidFill>
              </a:rPr>
              <a:t> visualizer Window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2BDD35-6B96-48FE-B67C-A4D7DAC3CFC2}"/>
              </a:ext>
            </a:extLst>
          </p:cNvPr>
          <p:cNvCxnSpPr>
            <a:cxnSpLocks/>
            <a:stCxn id="6" idx="0"/>
            <a:endCxn id="18" idx="1"/>
          </p:cNvCxnSpPr>
          <p:nvPr/>
        </p:nvCxnSpPr>
        <p:spPr>
          <a:xfrm flipV="1">
            <a:off x="-143164" y="4043005"/>
            <a:ext cx="1183189" cy="303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818AE3-5A42-4B98-A531-F7348092E645}"/>
              </a:ext>
            </a:extLst>
          </p:cNvPr>
          <p:cNvSpPr txBox="1"/>
          <p:nvPr/>
        </p:nvSpPr>
        <p:spPr>
          <a:xfrm>
            <a:off x="11378287" y="4715350"/>
            <a:ext cx="1310908" cy="31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Ego 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7FA59E-51A1-4563-88AC-B441AFC1F0B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7527" y="4873232"/>
            <a:ext cx="2760760" cy="186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B4E076-0D57-4153-BB6A-1A79368844FC}"/>
              </a:ext>
            </a:extLst>
          </p:cNvPr>
          <p:cNvSpPr txBox="1"/>
          <p:nvPr/>
        </p:nvSpPr>
        <p:spPr>
          <a:xfrm>
            <a:off x="11462139" y="3109450"/>
            <a:ext cx="113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LG Simulator Window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701A5D-82C7-4789-A4A3-17A391722626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10501750" y="3371060"/>
            <a:ext cx="960389" cy="655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A211C-146C-482D-A4C8-822112E34E14}"/>
              </a:ext>
            </a:extLst>
          </p:cNvPr>
          <p:cNvSpPr/>
          <p:nvPr/>
        </p:nvSpPr>
        <p:spPr>
          <a:xfrm>
            <a:off x="1040025" y="2119745"/>
            <a:ext cx="3157947" cy="38465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8734F-6BDA-40FD-A4E5-57D6E6D7CE12}"/>
              </a:ext>
            </a:extLst>
          </p:cNvPr>
          <p:cNvSpPr/>
          <p:nvPr/>
        </p:nvSpPr>
        <p:spPr>
          <a:xfrm>
            <a:off x="5381161" y="2258292"/>
            <a:ext cx="5120589" cy="353554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54558" y="2599028"/>
            <a:ext cx="8534400" cy="1449388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kern="0" dirty="0" err="1">
                <a:solidFill>
                  <a:srgbClr val="382468"/>
                </a:solidFill>
                <a:latin typeface="+mn-lt"/>
                <a:cs typeface="Arial" charset="0"/>
              </a:rPr>
              <a:t>PolvVerif</a:t>
            </a:r>
            <a:r>
              <a:rPr lang="en-IN" sz="3200" b="1" kern="0" dirty="0">
                <a:solidFill>
                  <a:srgbClr val="382468"/>
                </a:solidFill>
                <a:latin typeface="+mn-lt"/>
                <a:cs typeface="Arial" charset="0"/>
              </a:rPr>
              <a:t> HD </a:t>
            </a:r>
            <a:r>
              <a:rPr lang="en-IN" sz="3200" b="1" kern="0">
                <a:solidFill>
                  <a:srgbClr val="382468"/>
                </a:solidFill>
                <a:latin typeface="+mn-lt"/>
                <a:cs typeface="Arial" charset="0"/>
              </a:rPr>
              <a:t>Scene creation</a:t>
            </a:r>
            <a:endParaRPr lang="en-US" sz="3200" dirty="0">
              <a:solidFill>
                <a:srgbClr val="38246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7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Steps to generate Jacksonville map and environment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IN" sz="16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2BBF00F6-BBA7-4709-93A1-EE1D7ED73910}"/>
              </a:ext>
            </a:extLst>
          </p:cNvPr>
          <p:cNvSpPr txBox="1">
            <a:spLocks/>
          </p:cNvSpPr>
          <p:nvPr/>
        </p:nvSpPr>
        <p:spPr>
          <a:xfrm>
            <a:off x="100885" y="10441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chemeClr val="tx1"/>
                </a:solidFill>
              </a:rPr>
              <a:t>Pre-requisite Software’s : Unity, Blender, Mapbox,  LG Simulator </a:t>
            </a:r>
          </a:p>
          <a:p>
            <a:pPr>
              <a:lnSpc>
                <a:spcPct val="100000"/>
              </a:lnSpc>
            </a:pPr>
            <a:r>
              <a:rPr lang="en-IN" sz="1800" b="1" dirty="0">
                <a:solidFill>
                  <a:schemeClr val="tx1"/>
                </a:solidFill>
              </a:rPr>
              <a:t>Steps for importing a particular map/route: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Setup and Open Blender in machine, create blank new project.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Download and install blender-</a:t>
            </a:r>
            <a:r>
              <a:rPr lang="en-IN" sz="1600" dirty="0" err="1">
                <a:solidFill>
                  <a:schemeClr val="tx1"/>
                </a:solidFill>
              </a:rPr>
              <a:t>osm</a:t>
            </a:r>
            <a:r>
              <a:rPr lang="en-IN" sz="1600" dirty="0">
                <a:solidFill>
                  <a:schemeClr val="tx1"/>
                </a:solidFill>
              </a:rPr>
              <a:t> plugin in Blender.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Setup and configure Mapbox account for access token for satellite view usage.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Add blender-</a:t>
            </a:r>
            <a:r>
              <a:rPr lang="en-IN" sz="1600" dirty="0" err="1">
                <a:solidFill>
                  <a:schemeClr val="tx1"/>
                </a:solidFill>
              </a:rPr>
              <a:t>osm</a:t>
            </a:r>
            <a:r>
              <a:rPr lang="en-IN" sz="1600" dirty="0">
                <a:solidFill>
                  <a:schemeClr val="tx1"/>
                </a:solidFill>
              </a:rPr>
              <a:t> and Mapbox access to the blender project for use.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In project select and import the terrain of region/map in project.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Now Import satellite image of the map using Mapbox.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Now Import the openstreetmap building and road information, It will import the 3D structure.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Now add texture and colour to the building and roads.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Once it is completed export that project in .fbx format. 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Use .fbx file in unity and annotate the Jacksonville map in unity:</a:t>
            </a:r>
          </a:p>
          <a:p>
            <a:pPr marL="148590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Add traffic signals, traffic lights, crossing, etc.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/>
              <a:t>Link texture and colours in unity project which is used in blender.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Build Environment for the Simulator.</a:t>
            </a:r>
          </a:p>
          <a:p>
            <a:pPr marL="1028701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Use that environment in simulation.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44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OpenStreetMap(.</a:t>
            </a:r>
            <a:r>
              <a:rPr lang="en-IN" b="1" dirty="0" err="1"/>
              <a:t>osm</a:t>
            </a:r>
            <a:r>
              <a:rPr lang="en-IN" b="1" dirty="0"/>
              <a:t> file)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79FF6-F796-45A8-8114-EE376DC8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046931"/>
            <a:ext cx="10141527" cy="56055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FBABBB-BA16-4FF3-A948-C72F12E06D25}"/>
              </a:ext>
            </a:extLst>
          </p:cNvPr>
          <p:cNvSpPr/>
          <p:nvPr/>
        </p:nvSpPr>
        <p:spPr>
          <a:xfrm>
            <a:off x="4087091" y="2424546"/>
            <a:ext cx="4959928" cy="32281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91B2B4-D66D-47F6-B976-500EBCA9724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F03752-470D-499F-948E-1B6D4883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1" y="1038303"/>
            <a:ext cx="10120599" cy="564551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Imported 3D model (.</a:t>
            </a:r>
            <a:r>
              <a:rPr lang="en-IN" b="1" dirty="0" err="1"/>
              <a:t>fbx</a:t>
            </a:r>
            <a:r>
              <a:rPr lang="en-IN" b="1" dirty="0"/>
              <a:t>) of the Blender in LG Project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IN" sz="16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2BBF00F6-BBA7-4709-93A1-EE1D7ED73910}"/>
              </a:ext>
            </a:extLst>
          </p:cNvPr>
          <p:cNvSpPr txBox="1">
            <a:spLocks/>
          </p:cNvSpPr>
          <p:nvPr/>
        </p:nvSpPr>
        <p:spPr>
          <a:xfrm>
            <a:off x="0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2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7617" y="2409902"/>
            <a:ext cx="618186" cy="1532586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03752-470D-499F-948E-1B6D4883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1" y="1408787"/>
            <a:ext cx="9590512" cy="53498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Layer added in Map 3D objects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IN" sz="16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2BBF00F6-BBA7-4709-93A1-EE1D7ED73910}"/>
              </a:ext>
            </a:extLst>
          </p:cNvPr>
          <p:cNvSpPr txBox="1">
            <a:spLocks/>
          </p:cNvSpPr>
          <p:nvPr/>
        </p:nvSpPr>
        <p:spPr>
          <a:xfrm>
            <a:off x="0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EC79D-0363-4900-A9D4-3FCC975F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3" y="1903964"/>
            <a:ext cx="2254008" cy="379655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B8E926-8CA5-4B36-A0B8-341AA956DDC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30221" y="1240661"/>
            <a:ext cx="855810" cy="154229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36040-2529-4AF3-A716-70AFB136BFBC}"/>
              </a:ext>
            </a:extLst>
          </p:cNvPr>
          <p:cNvSpPr/>
          <p:nvPr/>
        </p:nvSpPr>
        <p:spPr>
          <a:xfrm>
            <a:off x="2968487" y="968329"/>
            <a:ext cx="2561734" cy="544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1). Select any object from the 3D model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EF1DB-CBB0-4CE8-B54F-459E9B8E153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567866" y="1403500"/>
            <a:ext cx="212238" cy="86262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CCA35-3513-4DBD-9D54-2A844CC12C2D}"/>
              </a:ext>
            </a:extLst>
          </p:cNvPr>
          <p:cNvSpPr/>
          <p:nvPr/>
        </p:nvSpPr>
        <p:spPr>
          <a:xfrm>
            <a:off x="8378162" y="985630"/>
            <a:ext cx="2379407" cy="417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2). Click on the Layer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30F0C5-F2AE-49EA-8CFC-6CDCBB81E060}"/>
              </a:ext>
            </a:extLst>
          </p:cNvPr>
          <p:cNvCxnSpPr>
            <a:cxnSpLocks/>
          </p:cNvCxnSpPr>
          <p:nvPr/>
        </p:nvCxnSpPr>
        <p:spPr>
          <a:xfrm flipV="1">
            <a:off x="7544028" y="4764363"/>
            <a:ext cx="1301586" cy="78957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B581B5-E513-405C-9AB8-1732FD74D9EC}"/>
              </a:ext>
            </a:extLst>
          </p:cNvPr>
          <p:cNvSpPr/>
          <p:nvPr/>
        </p:nvSpPr>
        <p:spPr>
          <a:xfrm>
            <a:off x="5164621" y="5297062"/>
            <a:ext cx="2379407" cy="513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3). Add layer to the same object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F85F3-4F98-4790-B964-129B9455417C}"/>
              </a:ext>
            </a:extLst>
          </p:cNvPr>
          <p:cNvSpPr/>
          <p:nvPr/>
        </p:nvSpPr>
        <p:spPr>
          <a:xfrm>
            <a:off x="6207616" y="2320896"/>
            <a:ext cx="618186" cy="153258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4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F03752-470D-499F-948E-1B6D4883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9" y="1437509"/>
            <a:ext cx="9590512" cy="53498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Annotations of objects in 3D Map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BB41BCCA-F17D-4DB2-9DB4-0FB0F026D129}"/>
              </a:ext>
            </a:extLst>
          </p:cNvPr>
          <p:cNvSpPr txBox="1">
            <a:spLocks/>
          </p:cNvSpPr>
          <p:nvPr/>
        </p:nvSpPr>
        <p:spPr>
          <a:xfrm>
            <a:off x="1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IN" sz="16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2BBF00F6-BBA7-4709-93A1-EE1D7ED73910}"/>
              </a:ext>
            </a:extLst>
          </p:cNvPr>
          <p:cNvSpPr txBox="1">
            <a:spLocks/>
          </p:cNvSpPr>
          <p:nvPr/>
        </p:nvSpPr>
        <p:spPr>
          <a:xfrm>
            <a:off x="0" y="891736"/>
            <a:ext cx="12192000" cy="5713046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37A91-BD37-4A70-82D9-60D41210D772}"/>
              </a:ext>
            </a:extLst>
          </p:cNvPr>
          <p:cNvSpPr/>
          <p:nvPr/>
        </p:nvSpPr>
        <p:spPr>
          <a:xfrm>
            <a:off x="914399" y="2486866"/>
            <a:ext cx="3922644" cy="34793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1957E3-ABB2-4804-9A47-3DB95722A8EB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>
            <a:off x="4837043" y="1298556"/>
            <a:ext cx="2098970" cy="29280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149723-8939-484A-9415-F28AD18D8ECF}"/>
              </a:ext>
            </a:extLst>
          </p:cNvPr>
          <p:cNvSpPr/>
          <p:nvPr/>
        </p:nvSpPr>
        <p:spPr>
          <a:xfrm>
            <a:off x="6936013" y="1026224"/>
            <a:ext cx="4490928" cy="544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Annotate all the objects in Scene using the HD Map Annotation of simulator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12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D304713-0E40-4CD5-9706-8AFB1057A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0"/>
            <a:ext cx="11993214" cy="863600"/>
          </a:xfrm>
        </p:spPr>
        <p:txBody>
          <a:bodyPr/>
          <a:lstStyle/>
          <a:p>
            <a:r>
              <a:rPr lang="en-IN" b="1" dirty="0"/>
              <a:t>How to fetch the position coordinates of the annotated layered object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1964379-1D1E-4908-A3A9-A63C732E33F9}"/>
              </a:ext>
            </a:extLst>
          </p:cNvPr>
          <p:cNvSpPr txBox="1">
            <a:spLocks/>
          </p:cNvSpPr>
          <p:nvPr/>
        </p:nvSpPr>
        <p:spPr>
          <a:xfrm>
            <a:off x="246657" y="1044135"/>
            <a:ext cx="11843572" cy="4879587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We have added the functionality to fetch </a:t>
            </a:r>
            <a:r>
              <a:rPr lang="en-US" sz="1600" dirty="0">
                <a:solidFill>
                  <a:schemeClr val="tx1"/>
                </a:solidFill>
              </a:rPr>
              <a:t>the added layered object coordinates </a:t>
            </a: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of LG Simulator. For this we have provided an </a:t>
            </a:r>
            <a:r>
              <a:rPr lang="en-US" sz="1600" b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API interface</a:t>
            </a: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to get coordinates, using  </a:t>
            </a:r>
            <a:r>
              <a:rPr lang="en-US" sz="16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PythonAPI’s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On Custom call back which will helps to fetch the added layered data from the LG Simulator. 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on_custom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chemeClr val="tx1"/>
                </a:solidFill>
              </a:rPr>
              <a:t> Sample Python code to fetch the coordinates:</a:t>
            </a:r>
          </a:p>
          <a:p>
            <a:pPr marL="457201" lvl="1" indent="0">
              <a:lnSpc>
                <a:spcPct val="100000"/>
              </a:lnSpc>
              <a:buNone/>
            </a:pP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def </a:t>
            </a: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UpdateLidarData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(agent, kind, context):    </a:t>
            </a:r>
          </a:p>
          <a:p>
            <a:pPr marL="457201" lvl="1" indent="0">
              <a:lnSpc>
                <a:spcPct val="100000"/>
              </a:lnSpc>
              <a:buNone/>
            </a:pP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	if kind == "</a:t>
            </a: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mylidar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” :</a:t>
            </a:r>
          </a:p>
          <a:p>
            <a:pPr marL="457201" lvl="1" indent="0">
              <a:lnSpc>
                <a:spcPct val="100000"/>
              </a:lnSpc>
              <a:buNone/>
            </a:pP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	     </a:t>
            </a: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objectPoints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 = context[" </a:t>
            </a: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ObjectPosition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 "]		## This will return the object coordinates    </a:t>
            </a:r>
          </a:p>
          <a:p>
            <a:pPr marL="457201" lvl="1" indent="0">
              <a:lnSpc>
                <a:spcPct val="100000"/>
              </a:lnSpc>
              <a:buNone/>
            </a:pP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	else:      </a:t>
            </a:r>
          </a:p>
          <a:p>
            <a:pPr marL="457201" lvl="1" indent="0">
              <a:lnSpc>
                <a:spcPct val="100000"/>
              </a:lnSpc>
              <a:buNone/>
            </a:pP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	     pass</a:t>
            </a:r>
          </a:p>
          <a:p>
            <a:pPr marL="457201" lvl="1" indent="0">
              <a:lnSpc>
                <a:spcPct val="100000"/>
              </a:lnSpc>
              <a:buNone/>
            </a:pPr>
            <a:endParaRPr lang="en-IN" sz="16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457201" lvl="1" indent="0">
              <a:lnSpc>
                <a:spcPct val="100000"/>
              </a:lnSpc>
              <a:buNone/>
            </a:pP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a.on_custom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UpdateLidarData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)			##Register user </a:t>
            </a:r>
            <a:r>
              <a:rPr lang="en-IN" sz="1600" b="1" dirty="0" err="1">
                <a:solidFill>
                  <a:srgbClr val="002060"/>
                </a:solidFill>
                <a:cs typeface="Arial" panose="020B0604020202020204" pitchFamily="34" charset="0"/>
              </a:rPr>
              <a:t>callback</a:t>
            </a:r>
            <a:r>
              <a:rPr lang="en-IN" sz="1600" b="1" dirty="0">
                <a:solidFill>
                  <a:srgbClr val="002060"/>
                </a:solidFill>
                <a:cs typeface="Arial" panose="020B0604020202020204" pitchFamily="34" charset="0"/>
              </a:rPr>
              <a:t> with the simulator</a:t>
            </a:r>
          </a:p>
          <a:p>
            <a:pPr marL="457201" lvl="1" indent="0">
              <a:lnSpc>
                <a:spcPct val="100000"/>
              </a:lnSpc>
              <a:buNone/>
            </a:pPr>
            <a:endParaRPr lang="en-IN" sz="16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457201" lvl="1" indent="0">
              <a:lnSpc>
                <a:spcPct val="100000"/>
              </a:lnSpc>
              <a:buNone/>
            </a:pPr>
            <a:endParaRPr lang="en-IN" sz="16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457201" lvl="1" indent="0">
              <a:lnSpc>
                <a:spcPct val="100000"/>
              </a:lnSpc>
              <a:buNone/>
            </a:pPr>
            <a:endParaRPr lang="en-IN" sz="16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D304713-0E40-4CD5-9706-8AFB1057A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0"/>
            <a:ext cx="9567863" cy="863600"/>
          </a:xfrm>
        </p:spPr>
        <p:txBody>
          <a:bodyPr/>
          <a:lstStyle/>
          <a:p>
            <a:r>
              <a:rPr lang="en-IN" b="1" dirty="0"/>
              <a:t>How to fetch and modify </a:t>
            </a:r>
            <a:r>
              <a:rPr lang="en-IN" b="1" dirty="0" err="1"/>
              <a:t>PointCloudData</a:t>
            </a:r>
            <a:r>
              <a:rPr lang="en-IN" b="1" dirty="0"/>
              <a:t> from Simulator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1964379-1D1E-4908-A3A9-A63C732E33F9}"/>
              </a:ext>
            </a:extLst>
          </p:cNvPr>
          <p:cNvSpPr txBox="1">
            <a:spLocks/>
          </p:cNvSpPr>
          <p:nvPr/>
        </p:nvSpPr>
        <p:spPr>
          <a:xfrm>
            <a:off x="246657" y="1044136"/>
            <a:ext cx="11843572" cy="5290403"/>
          </a:xfrm>
          <a:prstGeom prst="rect">
            <a:avLst/>
          </a:prstGeom>
        </p:spPr>
        <p:txBody>
          <a:bodyPr anchor="t"/>
          <a:lstStyle>
            <a:lvl1pPr marL="0" indent="0" algn="l" defTabSz="91439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lang="en-US" sz="2800" b="0" i="0" kern="1200" dirty="0">
                <a:solidFill>
                  <a:srgbClr val="382468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1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We have added the functionality to fetch and modify the lidar points cloud data of LG Simulator. For this we have provided an </a:t>
            </a:r>
            <a:r>
              <a:rPr lang="en-US" sz="1600" b="1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API interface</a:t>
            </a: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to modify the lidar point cloud data frame by frame in Python and set back to the simulator which will published by the LG Simulator on ROS bridge.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API’s introduced to use and modify the lidar points cloud data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Custom call back which will helps to fetch and customize data of the LG Simulator 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on_custom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Class to interact with simulator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LidarContext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20000"/>
              </a:lnSpc>
              <a:buClr>
                <a:srgbClr val="1F4E79"/>
              </a:buClr>
              <a:buFont typeface="Wingdings" panose="05000000000000000000" pitchFamily="2" charset="2"/>
              <a:buChar char=""/>
            </a:pP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var Points 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Clr>
                <a:srgbClr val="404040"/>
              </a:buClr>
              <a:buSzPts val="900"/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Function to apply the created object to the simulator</a:t>
            </a:r>
            <a:endParaRPr lang="en-IN" sz="16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Clr>
                <a:srgbClr val="1F4E79"/>
              </a:buClr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apply_lidar_context</a:t>
            </a:r>
            <a:r>
              <a:rPr lang="en-US" sz="1600" b="1" dirty="0">
                <a:solidFill>
                  <a:srgbClr val="1F4E79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sz="16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1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50606</TotalTime>
  <Words>998</Words>
  <Application>Microsoft Office PowerPoint</Application>
  <PresentationFormat>Widescreen</PresentationFormat>
  <Paragraphs>103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Symbol</vt:lpstr>
      <vt:lpstr>Verdana</vt:lpstr>
      <vt:lpstr>Wingdings</vt:lpstr>
      <vt:lpstr>Office Theme</vt:lpstr>
      <vt:lpstr>Simple Light</vt:lpstr>
      <vt:lpstr>Public Transport System – Test and Validation framework for Autonomous Vehicles  www.avvc.net Dr. Rahul Razdan</vt:lpstr>
      <vt:lpstr>PolvVerif HD Scene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Mohan</dc:creator>
  <cp:lastModifiedBy>MyPc</cp:lastModifiedBy>
  <cp:revision>2900</cp:revision>
  <cp:lastPrinted>2016-04-20T20:18:29Z</cp:lastPrinted>
  <dcterms:created xsi:type="dcterms:W3CDTF">2016-03-02T17:43:28Z</dcterms:created>
  <dcterms:modified xsi:type="dcterms:W3CDTF">2021-04-06T14:27:03Z</dcterms:modified>
</cp:coreProperties>
</file>