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74" r:id="rId6"/>
    <p:sldId id="258" r:id="rId7"/>
    <p:sldId id="275" r:id="rId8"/>
    <p:sldId id="272" r:id="rId9"/>
    <p:sldId id="266" r:id="rId10"/>
    <p:sldId id="273" r:id="rId11"/>
    <p:sldId id="276" r:id="rId12"/>
    <p:sldId id="265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Ahire" initials="MA" lastIdx="1" clrIdx="0">
    <p:extLst>
      <p:ext uri="{19B8F6BF-5375-455C-9EA6-DF929625EA0E}">
        <p15:presenceInfo xmlns:p15="http://schemas.microsoft.com/office/powerpoint/2012/main" userId="9c7e19995e29c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587" autoAdjust="0"/>
  </p:normalViewPr>
  <p:slideViewPr>
    <p:cSldViewPr snapToGrid="0">
      <p:cViewPr varScale="1">
        <p:scale>
          <a:sx n="75" d="100"/>
          <a:sy n="75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5C2-9C45-5265-ED79-69F09CD68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6B461-8424-74BA-5826-3207AA45F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D70-3841-888A-8FA6-D751070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B9CB-1F1E-A736-A51C-E27EE5C3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CA66-1715-B3A2-07E3-3D93E22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958-4C54-F5FF-A0FE-0CCACA5C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745F2-8EA4-1E73-D06E-FE6BB927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F087-EDFB-0ED5-8724-4C38799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5AA-6FBD-717B-E659-00804A72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F78C-FFC1-29DC-205F-345662CF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C9C09-1CE2-BF83-CE90-E7D740F6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0A9DC-5683-A0DC-2A7E-E2035155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C107-D069-A3ED-C990-24862961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A054-BFFB-7BAC-621C-5A91513A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0ECF-95AE-ABF5-880D-EDBA04C6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6E3E-7E8E-1501-60AA-6140001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B3EE-DCB2-44BC-2090-DFEED4D4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6E49-0B4F-156F-D4EE-5FB690AA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ABE1-AFC7-4AE0-18D8-4A6E6309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8AD7-9836-27E5-F6A8-9A00C4CE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C091-1081-1F0D-5914-48D58F42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2493-9BF7-34D2-60E4-1A282988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8696-643F-3D3B-B713-1A3CB5F2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E163-EC44-D480-17E6-7A46039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D1F5-DA90-D885-727D-840E60D1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9380-01B4-0ADE-7062-0375313D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D237-74B3-31C0-20CB-42EA5F49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D1F6D-6178-B0C3-3535-BD5DE4BB8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014D-A95E-67EE-BC31-A838FD4A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35AD-6615-2BF4-3873-152EA35D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38A9-6502-FBE1-5CBB-CE1F074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9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54E0-92F6-2BAE-1963-03B374D4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FC84-5277-0ACF-A5BD-BF4AF24D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CC07-3C1C-EC04-115C-BDD9ABC8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FCEB-C2B7-A32B-608B-7582FD78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047E4-B13E-866F-F9F7-7957FC1AE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36FD-4A80-BD4B-83DB-2423C584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F3E9C-23E8-69CE-1186-F12F60BB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F1C26-1E0E-A0A5-9298-F2A21A74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BB0-B51C-E442-80FE-6B0D8F50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411FF-31C4-EAC4-0C40-A57B673F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91CBC-745C-12C2-86D8-BE2B9B50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515DA-018E-596B-8D36-5C366805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69329-26B3-0684-92EC-38AB967C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DED37-3572-613D-E5A4-5A5356F0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DE014-CB7E-DBB6-2627-F94FC3CA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C096-0618-644A-080E-2F6B6651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60A-EAC1-24BC-5F8E-ACF30A0B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B58D-622F-DACE-C6E0-D48C6ABA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E0A-B8F3-1460-EA52-9E1279B3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A688-FDFF-F077-D36E-339AD23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A7E3-4C4E-309C-B4BA-2B8539A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3467-B375-18A8-F9A7-8AC6419C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33FC-66C6-2953-4AD2-525F41C3B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1E7DB-ED8B-BC2D-D7D3-0C2979C9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8B56-F236-4EBB-55F1-63DBAFB4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E2DE-DD3A-2384-1257-48438835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4929-E634-F5D8-7A61-912DF45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37239-D0D6-0008-1EAD-03356BDB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4846-33B5-4CC4-53A4-6E8023AA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DCE4-10E7-5DC9-C58F-41990253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15B7-8553-4C1B-AC08-AE84AF497BB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87AB-17B3-993D-0131-052855C52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1502-64B3-F9A9-0F6C-E694C17B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C97-AA8A-4B9A-B726-D8135A525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ellbuoy/online-retail-k-means-hierarchical-clustering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29C2-3496-4EFB-A47A-086BEC66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095" y="1149608"/>
            <a:ext cx="5384948" cy="3549123"/>
          </a:xfrm>
        </p:spPr>
        <p:txBody>
          <a:bodyPr anchor="b">
            <a:noAutofit/>
          </a:bodyPr>
          <a:lstStyle/>
          <a:p>
            <a:r>
              <a:rPr lang="en-IN" sz="4600" b="1" dirty="0"/>
              <a:t>Analysis of Customer Transaction along  with Segmentation and Feedback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880842-C848-4643-B79A-6C855E4A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805" y="5598560"/>
            <a:ext cx="4998899" cy="1326402"/>
          </a:xfrm>
        </p:spPr>
        <p:txBody>
          <a:bodyPr anchor="t">
            <a:normAutofit/>
          </a:bodyPr>
          <a:lstStyle/>
          <a:p>
            <a:r>
              <a:rPr lang="en-IN" sz="1400" dirty="0"/>
              <a:t>Paper ID - 231</a:t>
            </a:r>
          </a:p>
          <a:p>
            <a:r>
              <a:rPr lang="en-IN" sz="1400" dirty="0"/>
              <a:t>   Presented  by -</a:t>
            </a:r>
          </a:p>
          <a:p>
            <a:r>
              <a:rPr lang="en-IN" sz="1400" dirty="0"/>
              <a:t>Prof. Ashwini Barbadekar, Mahesh Ahire</a:t>
            </a:r>
          </a:p>
          <a:p>
            <a:r>
              <a:rPr lang="en-IN" sz="1400" dirty="0"/>
              <a:t>Vishwakarma Institute of Technology, Pune, India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7" descr="3D Hologram from iPad">
            <a:extLst>
              <a:ext uri="{FF2B5EF4-FFF2-40B4-BE49-F238E27FC236}">
                <a16:creationId xmlns:a16="http://schemas.microsoft.com/office/drawing/2014/main" id="{CF73B3F0-8601-9381-742B-086E05807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2" r="24447" b="-1"/>
          <a:stretch/>
        </p:blipFill>
        <p:spPr>
          <a:xfrm>
            <a:off x="0" y="-1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Google Shape;239;p19" descr="Image result for vishwakarma institute of technology logo hd">
            <a:extLst>
              <a:ext uri="{FF2B5EF4-FFF2-40B4-BE49-F238E27FC236}">
                <a16:creationId xmlns:a16="http://schemas.microsoft.com/office/drawing/2014/main" id="{2FD26F73-6DCA-EA5E-961D-87238D4906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1721" y="5897207"/>
            <a:ext cx="1103326" cy="1027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9AC49-B789-D05A-8BA6-E698F1D670D4}"/>
              </a:ext>
            </a:extLst>
          </p:cNvPr>
          <p:cNvSpPr txBox="1"/>
          <p:nvPr/>
        </p:nvSpPr>
        <p:spPr>
          <a:xfrm>
            <a:off x="7119458" y="66973"/>
            <a:ext cx="5072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International Conference on Artificial- Business Analytics, Quantum and Machine Learning: Trends , Perspectives, And Prospects </a:t>
            </a:r>
          </a:p>
          <a:p>
            <a:pPr algn="ctr"/>
            <a:r>
              <a:rPr lang="en-US" sz="1400" dirty="0"/>
              <a:t>(Con-IT-Com 2023) </a:t>
            </a:r>
          </a:p>
          <a:p>
            <a:pPr algn="ctr"/>
            <a:r>
              <a:rPr lang="en-US" sz="1400" dirty="0"/>
              <a:t>Organized by – Manav Rachna International Institute of Research &amp; Studies, Faridabad, Haryana, India</a:t>
            </a:r>
          </a:p>
          <a:p>
            <a:pPr algn="ctr"/>
            <a:r>
              <a:rPr lang="en-US" sz="1400" dirty="0"/>
              <a:t>14</a:t>
            </a:r>
            <a:r>
              <a:rPr lang="en-US" sz="1400" baseline="30000" dirty="0"/>
              <a:t>th</a:t>
            </a:r>
            <a:r>
              <a:rPr lang="en-US" sz="1400" dirty="0"/>
              <a:t> July 2023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4527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B7EBC-7E0D-6036-FF6E-138A5E39053B}"/>
              </a:ext>
            </a:extLst>
          </p:cNvPr>
          <p:cNvSpPr txBox="1">
            <a:spLocks/>
          </p:cNvSpPr>
          <p:nvPr/>
        </p:nvSpPr>
        <p:spPr>
          <a:xfrm>
            <a:off x="426721" y="624568"/>
            <a:ext cx="3763236" cy="541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ysClr val="window" lastClr="FFFFFF"/>
                </a:solidFill>
                <a:latin typeface="Calibri Light" panose="020F0302020204030204"/>
              </a:rPr>
              <a:t>Classification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70B473-5E48-2DAB-B276-B6B024AEA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05680"/>
              </p:ext>
            </p:extLst>
          </p:nvPr>
        </p:nvGraphicFramePr>
        <p:xfrm>
          <a:off x="6182284" y="1712186"/>
          <a:ext cx="5146116" cy="343362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78348">
                  <a:extLst>
                    <a:ext uri="{9D8B030D-6E8A-4147-A177-3AD203B41FA5}">
                      <a16:colId xmlns:a16="http://schemas.microsoft.com/office/drawing/2014/main" val="920940016"/>
                    </a:ext>
                  </a:extLst>
                </a:gridCol>
                <a:gridCol w="2367768">
                  <a:extLst>
                    <a:ext uri="{9D8B030D-6E8A-4147-A177-3AD203B41FA5}">
                      <a16:colId xmlns:a16="http://schemas.microsoft.com/office/drawing/2014/main" val="983415860"/>
                    </a:ext>
                  </a:extLst>
                </a:gridCol>
              </a:tblGrid>
              <a:tr h="863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Classifiers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Testing Accuracy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148344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Support Vector Classifier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84.90%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507145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93.49%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180737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K-NN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83.37%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544299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XGBoost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93.90%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750325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Logistic Regression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effectLst/>
                        </a:rPr>
                        <a:t>95.01%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37138"/>
                  </a:ext>
                </a:extLst>
              </a:tr>
              <a:tr h="428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1200">
                          <a:effectLst/>
                        </a:rPr>
                        <a:t>Voting Classifier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200" dirty="0">
                          <a:effectLst/>
                        </a:rPr>
                        <a:t>92.00%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8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BA22-86D4-5276-5A32-6C49C682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14" y="1232009"/>
            <a:ext cx="6627605" cy="43939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For companies to know about different sorts of clients, it is very crucial and necessary to increase profitability in decision-making. It is not convenient to know individual clients in a certain firm, thus it might be beneficial to utilize the customer segmentation approach. 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The value of customer life involves the calculation of customer history and present values and the prediction of customers future worth. 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This study might serve as a reference for marketing tactics, the development and cross-selling of new products for each category.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0527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[1] Malhotra, Samiksha, Vaibhav Agarwal, and Amrita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Ticku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. "Customer Segmentation-A Boon for Business." Available at SSRN 4031925 (2022).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[2] Yang, Xuan, et al. "Application of clustering for customer segmentation in private banking." Seventh international conference on digital image processing (ICDIP 2015). Vol. 9631. SPIE, 2015.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[3] Li, Yue, et al. "Customer Segmentation Using K-Means Clustering and the Hybrid Particle Swarm Optimization Algorithm." The Computer Journal (2022).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[4] Katyayan, Anant, et al. "Analysis of Unsupervised Machine Learning Techniques for Customer Segmentation." Machine Learning and Autonomous Systems. Springer, Singapore, 2022. 483-498.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endParaRPr lang="en-IN" sz="1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E8D79-C309-87C3-EEA4-40315D09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  <a:latin typeface="+mn-lt"/>
              </a:rPr>
              <a:t>References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4865-3D1A-ADF3-3A5C-49AF7F89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Xiahou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Xiancheng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and Yoshio Harada. "B2C E-Commerce Customer Churn Prediction Based on K-Means and SVM." Journal of Theoretical and Applied Electronic Commerce Research 17.2 (2022): 458-475.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[6] Gupta, Rajan, and Chaitanya Pathak. "A machine learning framework for predicting purchase by online customers based on dynamic pricing." Procedia Computer Science 36 (2014): 599-605.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/>
              <a:t>[7] Manish Kumar, Online Retail K-Means &amp; Hierarchical Clustering, Feb. 1, 2020. Accessed on: Feb. 15, 2023. [Online]. Available: </a:t>
            </a:r>
            <a:r>
              <a:rPr lang="en-US" sz="1800" dirty="0">
                <a:hlinkClick r:id="rId2"/>
              </a:rPr>
              <a:t>https://www.kaggle.com/code/hellbuoy/online-retail-k-means-hierarchical-clustering/data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259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D9FF13-F8C2-4BD1-8F1B-723E6474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515" y="1265724"/>
            <a:ext cx="8115300" cy="3999868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We would like you express our gratitude and thank you for giving us an amazing opportunity to present our paper in Com-IT-Con 2023 Conference. 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IN" sz="6700" b="1" dirty="0">
                <a:solidFill>
                  <a:schemeClr val="tx2"/>
                </a:solidFill>
              </a:rPr>
              <a:t>THANK YOU!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IN" sz="40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3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203C-60DD-480A-87B7-55DB8777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43E71A2-A268-46DE-B2BE-7C570F3B1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478898"/>
              </p:ext>
            </p:extLst>
          </p:nvPr>
        </p:nvGraphicFramePr>
        <p:xfrm>
          <a:off x="5007741" y="776523"/>
          <a:ext cx="5860283" cy="530495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1253455">
                  <a:extLst>
                    <a:ext uri="{9D8B030D-6E8A-4147-A177-3AD203B41FA5}">
                      <a16:colId xmlns:a16="http://schemas.microsoft.com/office/drawing/2014/main" val="3890576963"/>
                    </a:ext>
                  </a:extLst>
                </a:gridCol>
                <a:gridCol w="4606828">
                  <a:extLst>
                    <a:ext uri="{9D8B030D-6E8A-4147-A177-3AD203B41FA5}">
                      <a16:colId xmlns:a16="http://schemas.microsoft.com/office/drawing/2014/main" val="1160941907"/>
                    </a:ext>
                  </a:extLst>
                </a:gridCol>
              </a:tblGrid>
              <a:tr h="627203">
                <a:tc>
                  <a:txBody>
                    <a:bodyPr/>
                    <a:lstStyle/>
                    <a:p>
                      <a:pPr algn="ctr"/>
                      <a:r>
                        <a:rPr lang="en-IN" sz="2200" b="0" cap="none" spc="0" dirty="0">
                          <a:solidFill>
                            <a:schemeClr val="bg1"/>
                          </a:solidFill>
                        </a:rPr>
                        <a:t>Sr. No</a:t>
                      </a:r>
                    </a:p>
                  </a:txBody>
                  <a:tcPr marL="183533" marR="141179" marT="141179" marB="1411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cap="none" spc="0" dirty="0">
                          <a:solidFill>
                            <a:schemeClr val="bg1"/>
                          </a:solidFill>
                        </a:rPr>
                        <a:t>Chapters</a:t>
                      </a:r>
                    </a:p>
                  </a:txBody>
                  <a:tcPr marL="183533" marR="141179" marT="141179" marB="1411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01392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IN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930425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Problem Statement and Objectives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30798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Literature Review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88621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10083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288754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50992"/>
                  </a:ext>
                </a:extLst>
              </a:tr>
              <a:tr h="668250"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cap="none" spc="0" dirty="0">
                          <a:solidFill>
                            <a:schemeClr val="tx1"/>
                          </a:solidFill>
                        </a:rPr>
                        <a:t>References</a:t>
                      </a:r>
                    </a:p>
                  </a:txBody>
                  <a:tcPr marL="183533" marR="141179" marT="141179" marB="1411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76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8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B7808-668B-D5F5-B37E-DFDC289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+mn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7802A-CE9A-A77D-AA3F-DD0663F3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013" y="294640"/>
            <a:ext cx="5872662" cy="62687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Customer segmentation allows for a tailored approach to meet diverse customer requirements.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Using the K-means clustering algorithm, companies can efficiently segment customers based on attributes like product purchases and order costs.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Customer feedback analysis provides a comprehensive overview of feedback for specific products, aiding retailers in understanding their market presence.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This analysis helps identify areas for improvement and optimize the most popular products for better customer satisfaction.</a:t>
            </a:r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1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White arrows going to the red target">
            <a:extLst>
              <a:ext uri="{FF2B5EF4-FFF2-40B4-BE49-F238E27FC236}">
                <a16:creationId xmlns:a16="http://schemas.microsoft.com/office/drawing/2014/main" id="{EA5689D0-A856-A74C-AD9A-41DD55112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2" r="-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714F3-84E1-2179-08F9-7E3D8CCE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191" y="64929"/>
            <a:ext cx="9995789" cy="2025491"/>
          </a:xfrm>
        </p:spPr>
        <p:txBody>
          <a:bodyPr>
            <a:normAutofit/>
          </a:bodyPr>
          <a:lstStyle/>
          <a:p>
            <a:pPr algn="r"/>
            <a:br>
              <a:rPr lang="en-IN" sz="3200" dirty="0">
                <a:latin typeface="+mn-lt"/>
                <a:cs typeface="Times New Roman" panose="02020603050405020304" pitchFamily="18" charset="0"/>
              </a:rPr>
            </a:br>
            <a:r>
              <a:rPr lang="en-IN" sz="3200" dirty="0">
                <a:latin typeface="+mn-lt"/>
                <a:cs typeface="Times New Roman" panose="02020603050405020304" pitchFamily="18" charset="0"/>
              </a:rPr>
              <a:t>Problem Statement And Objectives </a:t>
            </a:r>
            <a:br>
              <a:rPr lang="en-IN" sz="3200" dirty="0">
                <a:latin typeface="+mn-lt"/>
                <a:cs typeface="Times New Roman" panose="02020603050405020304" pitchFamily="18" charset="0"/>
              </a:rPr>
            </a:br>
            <a:endParaRPr lang="en-IN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FCE2-331B-557B-6D8D-C727C734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896" y="2090421"/>
            <a:ext cx="4819951" cy="3424553"/>
          </a:xfrm>
        </p:spPr>
        <p:txBody>
          <a:bodyPr anchor="t">
            <a:noAutofit/>
          </a:bodyPr>
          <a:lstStyle/>
          <a:p>
            <a:r>
              <a:rPr lang="en-US" sz="1800" dirty="0">
                <a:cs typeface="Times New Roman" panose="02020603050405020304" pitchFamily="18" charset="0"/>
              </a:rPr>
              <a:t>Problem statement: The goal is to produce a solution for the given questions:</a:t>
            </a:r>
          </a:p>
          <a:p>
            <a:endParaRPr lang="en-US" sz="18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Can we categorize the customers in a particular segment based on their buying patterns? (Customer Segmentation)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Can we predict which kind of items they will buy in future based on their segmentation? (Prediction)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Analyzing Customer Feedbacks and drawing conclusions</a:t>
            </a:r>
          </a:p>
          <a:p>
            <a:pPr marL="0" indent="0">
              <a:buNone/>
            </a:pPr>
            <a:endParaRPr lang="en-IN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8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Literature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Survey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D7517F-1E59-6780-0980-772DB2D3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44533"/>
              </p:ext>
            </p:extLst>
          </p:nvPr>
        </p:nvGraphicFramePr>
        <p:xfrm>
          <a:off x="4003041" y="411681"/>
          <a:ext cx="7548879" cy="60346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18230">
                  <a:extLst>
                    <a:ext uri="{9D8B030D-6E8A-4147-A177-3AD203B41FA5}">
                      <a16:colId xmlns:a16="http://schemas.microsoft.com/office/drawing/2014/main" val="173868956"/>
                    </a:ext>
                  </a:extLst>
                </a:gridCol>
                <a:gridCol w="3156774">
                  <a:extLst>
                    <a:ext uri="{9D8B030D-6E8A-4147-A177-3AD203B41FA5}">
                      <a16:colId xmlns:a16="http://schemas.microsoft.com/office/drawing/2014/main" val="1188411976"/>
                    </a:ext>
                  </a:extLst>
                </a:gridCol>
                <a:gridCol w="3273875">
                  <a:extLst>
                    <a:ext uri="{9D8B030D-6E8A-4147-A177-3AD203B41FA5}">
                      <a16:colId xmlns:a16="http://schemas.microsoft.com/office/drawing/2014/main" val="655643551"/>
                    </a:ext>
                  </a:extLst>
                </a:gridCol>
              </a:tblGrid>
              <a:tr h="436163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Research Papers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Algorithms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>
                          <a:effectLst/>
                        </a:rPr>
                        <a:t>Analysis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3655679363"/>
                  </a:ext>
                </a:extLst>
              </a:tr>
              <a:tr h="1090406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[1]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Customer Segmentation, k- means algorithm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By dividing the clients based on several factors like gender, age, the volume of purchases placed, etc., the model's primary goal is to enhance profit values.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912986118"/>
                  </a:ext>
                </a:extLst>
              </a:tr>
              <a:tr h="711006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[2]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K-means Clustering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They successfully segregated the customer base to find high-value banking clients.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2272369116"/>
                  </a:ext>
                </a:extLst>
              </a:tr>
              <a:tr h="796979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[3]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Customer relationship management (CRM) K-means Clustering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Obtained accuracy of 93% by using random forest classifier.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2033396374"/>
                  </a:ext>
                </a:extLst>
              </a:tr>
              <a:tr h="1041579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[4]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K-means Clustering and Support Vector Machine (SVM)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Obtained accuracy of 93% by using logistic regression classifier.</a:t>
                      </a:r>
                      <a:endParaRPr lang="en-IN" sz="1600" dirty="0">
                        <a:effectLst/>
                      </a:endParaRPr>
                    </a:p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Obtained accuracy of 94% by using SVM classifier.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2887922938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[5]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K-means Clustering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Instead of focusing on individual purchasers, the study concentrates on consumer categories for planning purchase.</a:t>
                      </a:r>
                      <a:endParaRPr lang="en-IN" sz="1600" dirty="0">
                        <a:effectLst/>
                      </a:endParaRPr>
                    </a:p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Obtained accuracy of 91% by using logistic regression classifier.</a:t>
                      </a:r>
                      <a:endParaRPr lang="en-IN" sz="1600" dirty="0">
                        <a:effectLst/>
                      </a:endParaRPr>
                    </a:p>
                    <a:p>
                      <a:pPr algn="just">
                        <a:spcBef>
                          <a:spcPts val="150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619" marR="24619" marT="0" marB="0"/>
                </a:tc>
                <a:extLst>
                  <a:ext uri="{0D108BD9-81ED-4DB2-BD59-A6C34878D82A}">
                    <a16:rowId xmlns:a16="http://schemas.microsoft.com/office/drawing/2014/main" val="181140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6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2AD86-B78A-B5F8-8FED-A9E40EA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6" y="-472484"/>
            <a:ext cx="8133082" cy="16510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Dataset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Description</a:t>
            </a:r>
            <a:endParaRPr lang="en-IN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FD44-ACDF-1632-57E6-C8D184AF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96" y="2088470"/>
            <a:ext cx="6720664" cy="4485050"/>
          </a:xfrm>
        </p:spPr>
        <p:txBody>
          <a:bodyPr anchor="t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Data Set Information: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This is a transnational data set which contains all the transactions occurring between 01/12/2010 and 09/12/2011 for a UK-based and registered non-store online retail. The company mainly sells unique all-occasion gifts. Many customers of the company are wholesalers.</a:t>
            </a:r>
          </a:p>
          <a:p>
            <a:pPr marL="0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8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2AD86-B78A-B5F8-8FED-A9E40EA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6" y="-543604"/>
            <a:ext cx="8133082" cy="165104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+mn-lt"/>
                <a:cs typeface="Times New Roman" panose="02020603050405020304" pitchFamily="18" charset="0"/>
              </a:rPr>
              <a:t>Attribute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FD44-ACDF-1632-57E6-C8D184AF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96" y="1107440"/>
            <a:ext cx="7513144" cy="448505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InvoiceNo</a:t>
            </a:r>
            <a:r>
              <a:rPr lang="en-US" sz="2000" dirty="0">
                <a:cs typeface="Times New Roman" panose="02020603050405020304" pitchFamily="18" charset="0"/>
              </a:rPr>
              <a:t>: Invoice number. Nominal, a 6-digit integral number uniquely assigned to each transaction. If this code starts with letter 'c', it indicates a cancellation.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StockCode</a:t>
            </a:r>
            <a:r>
              <a:rPr lang="en-US" sz="2000" dirty="0">
                <a:cs typeface="Times New Roman" panose="02020603050405020304" pitchFamily="18" charset="0"/>
              </a:rPr>
              <a:t>: Product (item) code. Nominal, a 5-digit integral number uniquely assigned to each distinct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Description: Product (item) name. Nominal.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Quantity: The quantities of each product (item) per transaction. Numeric.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InvoiceDate</a:t>
            </a:r>
            <a:r>
              <a:rPr lang="en-US" sz="2000" dirty="0"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cs typeface="Times New Roman" panose="02020603050405020304" pitchFamily="18" charset="0"/>
              </a:rPr>
              <a:t>Invice</a:t>
            </a:r>
            <a:r>
              <a:rPr lang="en-US" sz="2000" dirty="0">
                <a:cs typeface="Times New Roman" panose="02020603050405020304" pitchFamily="18" charset="0"/>
              </a:rPr>
              <a:t> Date and time. Numeric, the day and time when each transaction was generated.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UnitPrice</a:t>
            </a:r>
            <a:r>
              <a:rPr lang="en-US" sz="2000" dirty="0">
                <a:cs typeface="Times New Roman" panose="02020603050405020304" pitchFamily="18" charset="0"/>
              </a:rPr>
              <a:t>: Unit price. Numeric, Product price per unit in sterling.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cs typeface="Times New Roman" panose="02020603050405020304" pitchFamily="18" charset="0"/>
              </a:rPr>
              <a:t>CustomerID</a:t>
            </a:r>
            <a:r>
              <a:rPr lang="en-US" sz="2000" dirty="0">
                <a:cs typeface="Times New Roman" panose="02020603050405020304" pitchFamily="18" charset="0"/>
              </a:rPr>
              <a:t>: Customer number. Nominal, a 5-digit integral number uniquely assigned to each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Country: Country name. Nominal, the name of the country where each customer resides.</a:t>
            </a:r>
          </a:p>
        </p:txBody>
      </p:sp>
    </p:spTree>
    <p:extLst>
      <p:ext uri="{BB962C8B-B14F-4D97-AF65-F5344CB8AC3E}">
        <p14:creationId xmlns:p14="http://schemas.microsoft.com/office/powerpoint/2010/main" val="318653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A8906-D40C-4E82-8988-AD17FF34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Algorithms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4551-C1C2-70A0-108D-B27D43B6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680" y="624568"/>
            <a:ext cx="6548119" cy="5552395"/>
          </a:xfrm>
        </p:spPr>
        <p:txBody>
          <a:bodyPr>
            <a:normAutofit/>
          </a:bodyPr>
          <a:lstStyle/>
          <a:p>
            <a:r>
              <a:rPr lang="en-US" dirty="0"/>
              <a:t>K-means Clustering: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K-means Clustering is an unsupervised learning algorithm that is used to solve the clustering problems in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allows us to cluster the data into different groups and a convenient way to discover the categories of groups in the unlabeled dataset on its own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Silhouette score</a:t>
            </a:r>
            <a:r>
              <a:rPr lang="en-US" sz="2000" dirty="0"/>
              <a:t> is to a measure of how similar a data point is within-cluster compared to other clusters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dirty="0"/>
              <a:t>Principal Component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Principal Component Analysis is an unsupervised learning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Dimensionality reduction.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54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Flow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CFCB2-2FB4-ED4F-9308-A1EDAE28790A}"/>
              </a:ext>
            </a:extLst>
          </p:cNvPr>
          <p:cNvSpPr/>
          <p:nvPr/>
        </p:nvSpPr>
        <p:spPr>
          <a:xfrm>
            <a:off x="6763725" y="1569814"/>
            <a:ext cx="1733550" cy="6746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Preprocess Data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71D9DAB-890C-109F-8697-858CACAABD09}"/>
              </a:ext>
            </a:extLst>
          </p:cNvPr>
          <p:cNvSpPr/>
          <p:nvPr/>
        </p:nvSpPr>
        <p:spPr>
          <a:xfrm>
            <a:off x="4937760" y="288835"/>
            <a:ext cx="1320800" cy="670559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Raw Invoice Data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1A475-D89E-B9F8-CB7A-642C90CE3BCB}"/>
              </a:ext>
            </a:extLst>
          </p:cNvPr>
          <p:cNvSpPr/>
          <p:nvPr/>
        </p:nvSpPr>
        <p:spPr>
          <a:xfrm>
            <a:off x="6763728" y="172721"/>
            <a:ext cx="1733550" cy="9027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Removing Null and Duplicate Values Also Removing Cancelled Orders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D3998-A05F-5B79-F513-20DD849C88F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6174740" y="624115"/>
            <a:ext cx="588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B2224-4669-BAE4-6D67-5EBD8EF42A87}"/>
              </a:ext>
            </a:extLst>
          </p:cNvPr>
          <p:cNvSpPr/>
          <p:nvPr/>
        </p:nvSpPr>
        <p:spPr>
          <a:xfrm>
            <a:off x="6763719" y="5087594"/>
            <a:ext cx="1733551" cy="9027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Evaluate   K-Means Clustering and Customer Segmentation Train Test 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D6C336-86F6-8ABB-9A0D-355603C3DB0A}"/>
              </a:ext>
            </a:extLst>
          </p:cNvPr>
          <p:cNvSpPr/>
          <p:nvPr/>
        </p:nvSpPr>
        <p:spPr>
          <a:xfrm>
            <a:off x="8930792" y="5249257"/>
            <a:ext cx="1438275" cy="60751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Classifiers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3F9F9-8D5B-84DA-4D5F-D70018AC5F25}"/>
              </a:ext>
            </a:extLst>
          </p:cNvPr>
          <p:cNvCxnSpPr>
            <a:cxnSpLocks/>
          </p:cNvCxnSpPr>
          <p:nvPr/>
        </p:nvCxnSpPr>
        <p:spPr>
          <a:xfrm flipH="1">
            <a:off x="7630498" y="1075509"/>
            <a:ext cx="3" cy="494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F27F3E-85F2-81E4-1380-F3F060BFDE4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30498" y="2244476"/>
            <a:ext cx="0" cy="499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65C3D0-1E47-F88C-6C2D-174E8F0B07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0498" y="3376804"/>
            <a:ext cx="0" cy="53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4F1BE-84D6-3EDB-DB97-698F2A936B4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630495" y="4563149"/>
            <a:ext cx="0" cy="524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2EEDE9-295D-A6AA-9C12-E1A66067A6AD}"/>
              </a:ext>
            </a:extLst>
          </p:cNvPr>
          <p:cNvCxnSpPr>
            <a:cxnSpLocks/>
          </p:cNvCxnSpPr>
          <p:nvPr/>
        </p:nvCxnSpPr>
        <p:spPr>
          <a:xfrm>
            <a:off x="8497270" y="5553014"/>
            <a:ext cx="4335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638AE-751D-C49C-7FE0-FCD5234843E7}"/>
              </a:ext>
            </a:extLst>
          </p:cNvPr>
          <p:cNvSpPr/>
          <p:nvPr/>
        </p:nvSpPr>
        <p:spPr>
          <a:xfrm>
            <a:off x="6763723" y="2744220"/>
            <a:ext cx="1733550" cy="6746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cs typeface="Times New Roman" panose="02020603050405020304" pitchFamily="18" charset="0"/>
              </a:rPr>
              <a:t>Extract Customer Behaviour pattern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CF6728-2AAF-F21D-BBF3-C3F6BD425138}"/>
              </a:ext>
            </a:extLst>
          </p:cNvPr>
          <p:cNvSpPr/>
          <p:nvPr/>
        </p:nvSpPr>
        <p:spPr>
          <a:xfrm>
            <a:off x="6763723" y="3913336"/>
            <a:ext cx="1733550" cy="6746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Principal Component Analysis (PCA)</a:t>
            </a:r>
            <a:endParaRPr lang="en-IN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1112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Analysis of Customer Transaction along  with Segmentation and Feedback Analysis</vt:lpstr>
      <vt:lpstr>Contents</vt:lpstr>
      <vt:lpstr>Introduction</vt:lpstr>
      <vt:lpstr> Problem Statement And Objectives  </vt:lpstr>
      <vt:lpstr>Literature  Survey</vt:lpstr>
      <vt:lpstr>Dataset Description</vt:lpstr>
      <vt:lpstr>Attribute Information:</vt:lpstr>
      <vt:lpstr>Algorithms</vt:lpstr>
      <vt:lpstr>Proposed Flow Diagram</vt:lpstr>
      <vt:lpstr>PowerPoint Presentation</vt:lpstr>
      <vt:lpstr>Conclusion</vt:lpstr>
      <vt:lpstr>References</vt:lpstr>
      <vt:lpstr>References</vt:lpstr>
      <vt:lpstr>We would like you express our gratitude and thank you for giving us an amazing opportunity to present our paper in Com-IT-Con 2023 Conference. 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rahul.lalwani124@gmail.com</dc:creator>
  <cp:lastModifiedBy>Mahesh Ahire</cp:lastModifiedBy>
  <cp:revision>38</cp:revision>
  <dcterms:created xsi:type="dcterms:W3CDTF">2022-06-17T09:17:56Z</dcterms:created>
  <dcterms:modified xsi:type="dcterms:W3CDTF">2023-07-13T11:47:24Z</dcterms:modified>
</cp:coreProperties>
</file>