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8" r:id="rId6"/>
    <p:sldId id="299" r:id="rId7"/>
    <p:sldId id="304" r:id="rId8"/>
    <p:sldId id="265" r:id="rId9"/>
    <p:sldId id="290" r:id="rId10"/>
    <p:sldId id="267" r:id="rId11"/>
    <p:sldId id="292" r:id="rId12"/>
    <p:sldId id="293" r:id="rId13"/>
    <p:sldId id="294" r:id="rId14"/>
    <p:sldId id="286" r:id="rId15"/>
    <p:sldId id="283" r:id="rId16"/>
    <p:sldId id="297" r:id="rId17"/>
    <p:sldId id="285" r:id="rId18"/>
    <p:sldId id="270" r:id="rId19"/>
    <p:sldId id="287" r:id="rId20"/>
    <p:sldId id="301" r:id="rId21"/>
    <p:sldId id="296" r:id="rId22"/>
    <p:sldId id="284" r:id="rId23"/>
    <p:sldId id="289" r:id="rId24"/>
    <p:sldId id="271" r:id="rId25"/>
    <p:sldId id="300" r:id="rId26"/>
    <p:sldId id="302" r:id="rId27"/>
    <p:sldId id="26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Light" panose="000004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60"/>
  </p:normalViewPr>
  <p:slideViewPr>
    <p:cSldViewPr snapToGrid="0">
      <p:cViewPr>
        <p:scale>
          <a:sx n="75" d="100"/>
          <a:sy n="75" d="100"/>
        </p:scale>
        <p:origin x="123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6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2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36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2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16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97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89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67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8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563943" y="1378468"/>
            <a:ext cx="8016114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DETECTION OF EXERCISE AND COOKING SCENE FOR ASSISTANCE OF VISUALLY IMPAIRED PEOPLE</a:t>
            </a:r>
          </a:p>
        </p:txBody>
      </p:sp>
      <p:pic>
        <p:nvPicPr>
          <p:cNvPr id="3" name="Google Shape;239;p19" descr="Image result for vishwakarma institute of technology logo hd">
            <a:extLst>
              <a:ext uri="{FF2B5EF4-FFF2-40B4-BE49-F238E27FC236}">
                <a16:creationId xmlns:a16="http://schemas.microsoft.com/office/drawing/2014/main" id="{45C29B56-9C5E-446D-9C7D-D0E340761C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006" y="73648"/>
            <a:ext cx="1103326" cy="1027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3D43F-1F97-4395-B083-6F29FA9CE5E4}"/>
              </a:ext>
            </a:extLst>
          </p:cNvPr>
          <p:cNvSpPr txBox="1"/>
          <p:nvPr/>
        </p:nvSpPr>
        <p:spPr>
          <a:xfrm>
            <a:off x="173812" y="73648"/>
            <a:ext cx="78668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2nd International Conference on Pervasive Computing and Social Networking (ICPCSN 2022) 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Organized by - </a:t>
            </a:r>
            <a:r>
              <a:rPr lang="en-US" sz="12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Narasu's</a:t>
            </a:r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Sarathy Institute of Technology, Salem, India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r>
              <a:rPr lang="en-US" sz="1200" b="1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rd</a:t>
            </a:r>
            <a:r>
              <a:rPr lang="en-US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March 2022</a:t>
            </a:r>
            <a:endParaRPr lang="en-IN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FDB8-859E-4B66-B692-4AB2C5E76DAA}"/>
              </a:ext>
            </a:extLst>
          </p:cNvPr>
          <p:cNvSpPr txBox="1"/>
          <p:nvPr/>
        </p:nvSpPr>
        <p:spPr>
          <a:xfrm>
            <a:off x="656516" y="3059579"/>
            <a:ext cx="737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Paper ID – 40</a:t>
            </a:r>
          </a:p>
          <a:p>
            <a:pPr algn="ctr"/>
            <a:endParaRPr lang="en-IN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endParaRPr lang="en-IN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  Presented  by -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Prof. Shripad Bhatlawande, Prof. Swati Shilaskar, Prof. Jyoti Madake, Anant Abhyankar, Mahesh Ahire, Ankush </a:t>
            </a:r>
            <a:r>
              <a:rPr lang="en-IN" sz="12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Chadgal</a:t>
            </a:r>
            <a:r>
              <a:rPr lang="en-IN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ctr"/>
            <a:endParaRPr lang="en-IN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Vishwakarma Institute of Technology, Pune,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55300" y="473259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2"/>
                </a:solidFill>
                <a:latin typeface="Montserrat" panose="00000500000000000000" pitchFamily="2" charset="0"/>
              </a:rPr>
              <a:t>Block Diagram of the System</a:t>
            </a:r>
            <a:endParaRPr sz="2800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10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A378E3-A32B-452A-8F6E-5933F86779B8}"/>
              </a:ext>
            </a:extLst>
          </p:cNvPr>
          <p:cNvSpPr/>
          <p:nvPr/>
        </p:nvSpPr>
        <p:spPr>
          <a:xfrm>
            <a:off x="3320855" y="2496581"/>
            <a:ext cx="1935239" cy="72592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Detection of exercise scene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9D2A9-DD79-4F99-BECB-C403F22EF65A}"/>
              </a:ext>
            </a:extLst>
          </p:cNvPr>
          <p:cNvSpPr/>
          <p:nvPr/>
        </p:nvSpPr>
        <p:spPr>
          <a:xfrm>
            <a:off x="4572000" y="3741595"/>
            <a:ext cx="2424626" cy="72592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Image translation to an audio feedback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FA701B-933D-4A0D-B592-941247119723}"/>
              </a:ext>
            </a:extLst>
          </p:cNvPr>
          <p:cNvSpPr/>
          <p:nvPr/>
        </p:nvSpPr>
        <p:spPr>
          <a:xfrm>
            <a:off x="1764602" y="1221420"/>
            <a:ext cx="1935239" cy="72277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0F025-AD50-440B-9F86-5B6A06F4C66F}"/>
              </a:ext>
            </a:extLst>
          </p:cNvPr>
          <p:cNvSpPr/>
          <p:nvPr/>
        </p:nvSpPr>
        <p:spPr>
          <a:xfrm>
            <a:off x="4572000" y="1221420"/>
            <a:ext cx="1935239" cy="72277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Processor-based 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47A19A-F626-4F16-8A5F-2053763C4198}"/>
              </a:ext>
            </a:extLst>
          </p:cNvPr>
          <p:cNvSpPr/>
          <p:nvPr/>
        </p:nvSpPr>
        <p:spPr>
          <a:xfrm>
            <a:off x="2147373" y="3741594"/>
            <a:ext cx="1935239" cy="72592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Earphone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36C76-CFDB-4FED-920B-557F77D58F98}"/>
              </a:ext>
            </a:extLst>
          </p:cNvPr>
          <p:cNvSpPr/>
          <p:nvPr/>
        </p:nvSpPr>
        <p:spPr>
          <a:xfrm>
            <a:off x="5730866" y="2496581"/>
            <a:ext cx="1935239" cy="72592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Detection of cooking scene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00D7EB-31C2-44D0-90A8-1AE03E4272B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699841" y="1582806"/>
            <a:ext cx="87215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6C7760-EB0E-4ECD-95A4-0596D451E041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flipH="1" flipV="1">
            <a:off x="4082612" y="4104556"/>
            <a:ext cx="489388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18402D-13A5-4C0B-983B-0A71AC99B4CE}"/>
              </a:ext>
            </a:extLst>
          </p:cNvPr>
          <p:cNvCxnSpPr>
            <a:cxnSpLocks/>
          </p:cNvCxnSpPr>
          <p:nvPr/>
        </p:nvCxnSpPr>
        <p:spPr>
          <a:xfrm>
            <a:off x="5532061" y="3433262"/>
            <a:ext cx="0" cy="30833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C901045-C4A6-499A-B66F-0E6BFFB3982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539619" y="1944191"/>
            <a:ext cx="1" cy="3002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55BF40-9319-49D2-9719-5E7440BA8F7E}"/>
              </a:ext>
            </a:extLst>
          </p:cNvPr>
          <p:cNvCxnSpPr>
            <a:cxnSpLocks/>
          </p:cNvCxnSpPr>
          <p:nvPr/>
        </p:nvCxnSpPr>
        <p:spPr>
          <a:xfrm>
            <a:off x="4288474" y="2244436"/>
            <a:ext cx="24100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D01F9B0-8959-4DD0-AF97-DAAB26B5965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88475" y="2244436"/>
            <a:ext cx="0" cy="2521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A806E1-297C-4E85-AD94-3B428016EE39}"/>
              </a:ext>
            </a:extLst>
          </p:cNvPr>
          <p:cNvCxnSpPr>
            <a:cxnSpLocks/>
          </p:cNvCxnSpPr>
          <p:nvPr/>
        </p:nvCxnSpPr>
        <p:spPr>
          <a:xfrm>
            <a:off x="6698485" y="2244435"/>
            <a:ext cx="0" cy="2521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4340238-0B06-46F5-9B2D-D91F27F36AFE}"/>
              </a:ext>
            </a:extLst>
          </p:cNvPr>
          <p:cNvCxnSpPr>
            <a:cxnSpLocks/>
          </p:cNvCxnSpPr>
          <p:nvPr/>
        </p:nvCxnSpPr>
        <p:spPr>
          <a:xfrm>
            <a:off x="4288473" y="3433262"/>
            <a:ext cx="24100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EE96CA-BA68-4F61-815B-4B7BB69975F9}"/>
              </a:ext>
            </a:extLst>
          </p:cNvPr>
          <p:cNvCxnSpPr>
            <a:cxnSpLocks/>
          </p:cNvCxnSpPr>
          <p:nvPr/>
        </p:nvCxnSpPr>
        <p:spPr>
          <a:xfrm flipV="1">
            <a:off x="4288473" y="3222504"/>
            <a:ext cx="1" cy="21075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6D3BA1-0441-4736-AD0B-1F9DB27BBF8C}"/>
              </a:ext>
            </a:extLst>
          </p:cNvPr>
          <p:cNvCxnSpPr>
            <a:cxnSpLocks/>
          </p:cNvCxnSpPr>
          <p:nvPr/>
        </p:nvCxnSpPr>
        <p:spPr>
          <a:xfrm flipV="1">
            <a:off x="6698483" y="3218967"/>
            <a:ext cx="1" cy="21075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0811-F974-4468-BDCA-FC4E41B0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86" y="346626"/>
            <a:ext cx="7433400" cy="396300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3.1 Dataset and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827E-4CA2-4A17-BCDC-BA2F8D6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" y="815210"/>
            <a:ext cx="4256893" cy="136639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Dataset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Montserrat" panose="00000500000000000000" pitchFamily="2" charset="0"/>
              </a:rPr>
              <a:t>Total 8220 Images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Montserrat" panose="00000500000000000000" pitchFamily="2" charset="0"/>
              </a:rPr>
              <a:t>Two scene: </a:t>
            </a:r>
            <a:r>
              <a:rPr lang="en-US" sz="1600" dirty="0" err="1">
                <a:latin typeface="Montserrat" panose="00000500000000000000" pitchFamily="2" charset="0"/>
              </a:rPr>
              <a:t>i</a:t>
            </a:r>
            <a:r>
              <a:rPr lang="en-US" sz="1600" dirty="0">
                <a:latin typeface="Montserrat" panose="00000500000000000000" pitchFamily="2" charset="0"/>
              </a:rPr>
              <a:t>) Exercise and ii) Cooking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0FF9-9C9A-445F-BB45-D99E366761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83113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A61777-C646-44B9-BC18-043B87E16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05873"/>
              </p:ext>
            </p:extLst>
          </p:nvPr>
        </p:nvGraphicFramePr>
        <p:xfrm>
          <a:off x="654262" y="2346681"/>
          <a:ext cx="3093454" cy="1250678"/>
        </p:xfrm>
        <a:graphic>
          <a:graphicData uri="http://schemas.openxmlformats.org/drawingml/2006/table">
            <a:tbl>
              <a:tblPr>
                <a:tableStyleId>{668617F7-BD45-45D3-9494-08AB8ACE10ED}</a:tableStyleId>
              </a:tblPr>
              <a:tblGrid>
                <a:gridCol w="1546727">
                  <a:extLst>
                    <a:ext uri="{9D8B030D-6E8A-4147-A177-3AD203B41FA5}">
                      <a16:colId xmlns:a16="http://schemas.microsoft.com/office/drawing/2014/main" val="1173841471"/>
                    </a:ext>
                  </a:extLst>
                </a:gridCol>
                <a:gridCol w="1546727">
                  <a:extLst>
                    <a:ext uri="{9D8B030D-6E8A-4147-A177-3AD203B41FA5}">
                      <a16:colId xmlns:a16="http://schemas.microsoft.com/office/drawing/2014/main" val="2580219220"/>
                    </a:ext>
                  </a:extLst>
                </a:gridCol>
              </a:tblGrid>
              <a:tr h="43344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Priority Scenes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No. of Positive Images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32878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Exercise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3550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31168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Cooking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effectLst/>
                          <a:latin typeface="Montserrat" panose="00000500000000000000" pitchFamily="2" charset="0"/>
                        </a:rPr>
                        <a:t>1120</a:t>
                      </a:r>
                      <a:endParaRPr lang="en-IN" sz="1200" b="1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824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50D21A-52C6-4467-87DF-0D9DE1F4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9582"/>
              </p:ext>
            </p:extLst>
          </p:nvPr>
        </p:nvGraphicFramePr>
        <p:xfrm>
          <a:off x="654262" y="3751558"/>
          <a:ext cx="3093454" cy="1045316"/>
        </p:xfrm>
        <a:graphic>
          <a:graphicData uri="http://schemas.openxmlformats.org/drawingml/2006/table">
            <a:tbl>
              <a:tblPr firstRow="1" firstCol="1" bandRow="1">
                <a:tableStyleId>{668617F7-BD45-45D3-9494-08AB8ACE10ED}</a:tableStyleId>
              </a:tblPr>
              <a:tblGrid>
                <a:gridCol w="1509017">
                  <a:extLst>
                    <a:ext uri="{9D8B030D-6E8A-4147-A177-3AD203B41FA5}">
                      <a16:colId xmlns:a16="http://schemas.microsoft.com/office/drawing/2014/main" val="1014581941"/>
                    </a:ext>
                  </a:extLst>
                </a:gridCol>
                <a:gridCol w="1584437">
                  <a:extLst>
                    <a:ext uri="{9D8B030D-6E8A-4147-A177-3AD203B41FA5}">
                      <a16:colId xmlns:a16="http://schemas.microsoft.com/office/drawing/2014/main" val="4110405325"/>
                    </a:ext>
                  </a:extLst>
                </a:gridCol>
              </a:tblGrid>
              <a:tr h="54334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No. of Negative Images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3550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56802"/>
                  </a:ext>
                </a:extLst>
              </a:tr>
              <a:tr h="501968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No. of Total Images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1000"/>
                        </a:spcAft>
                        <a:tabLst>
                          <a:tab pos="33845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8220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89343"/>
                  </a:ext>
                </a:extLst>
              </a:tr>
            </a:tbl>
          </a:graphicData>
        </a:graphic>
      </p:graphicFrame>
      <p:pic>
        <p:nvPicPr>
          <p:cNvPr id="7" name="Picture 6" descr="A person cooking in a kitchen&#10;&#10;Description automatically generated with low confidence">
            <a:extLst>
              <a:ext uri="{FF2B5EF4-FFF2-40B4-BE49-F238E27FC236}">
                <a16:creationId xmlns:a16="http://schemas.microsoft.com/office/drawing/2014/main" id="{B9F7FF77-19CC-4885-BE43-76E5048C9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0" y="2139833"/>
            <a:ext cx="2647998" cy="2647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BA701E-22E3-47DB-9BDF-87BA3576035C}"/>
              </a:ext>
            </a:extLst>
          </p:cNvPr>
          <p:cNvSpPr txBox="1">
            <a:spLocks/>
          </p:cNvSpPr>
          <p:nvPr/>
        </p:nvSpPr>
        <p:spPr>
          <a:xfrm>
            <a:off x="4793155" y="815210"/>
            <a:ext cx="4256892" cy="13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Pre-processing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Montserrat" panose="00000500000000000000" pitchFamily="2" charset="0"/>
              </a:rPr>
              <a:t>Resizing the image in 200x200 pixels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Montserrat" panose="00000500000000000000" pitchFamily="2" charset="0"/>
              </a:rPr>
              <a:t>Gray scaling the image</a:t>
            </a:r>
          </a:p>
          <a:p>
            <a:pPr marL="76200" indent="0">
              <a:lnSpc>
                <a:spcPct val="150000"/>
              </a:lnSpc>
              <a:buNone/>
            </a:pP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9C342-B7CB-4831-8554-86B9725E31B5}"/>
              </a:ext>
            </a:extLst>
          </p:cNvPr>
          <p:cNvSpPr txBox="1"/>
          <p:nvPr/>
        </p:nvSpPr>
        <p:spPr>
          <a:xfrm>
            <a:off x="5309550" y="4799365"/>
            <a:ext cx="322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Montserrat" panose="00000500000000000000" pitchFamily="2" charset="0"/>
              </a:rPr>
              <a:t>Sample Images from the Dataset [6]-[7]</a:t>
            </a:r>
          </a:p>
        </p:txBody>
      </p:sp>
    </p:spTree>
    <p:extLst>
      <p:ext uri="{BB962C8B-B14F-4D97-AF65-F5344CB8AC3E}">
        <p14:creationId xmlns:p14="http://schemas.microsoft.com/office/powerpoint/2010/main" val="216936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3F25-398E-4FC6-A934-804C44B1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4" y="302050"/>
            <a:ext cx="7433400" cy="396300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3.2 Feature Vector 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B946-02C4-4C7B-B661-5E002356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96" y="911850"/>
            <a:ext cx="3716704" cy="392960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Scale Invariant Feature Transform (SIFT)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It is used to extract the local features of an image.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SIFT has dimensions ‘M x 128’.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The feature vector extracted by SIFT was 20,19,256 x 128.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Why SIFT?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sz="1400" dirty="0">
                <a:latin typeface="Montserrat" panose="00000500000000000000" pitchFamily="2" charset="0"/>
              </a:rPr>
              <a:t>Invariant to Scale, Rotation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Montserrat" panose="00000500000000000000" pitchFamily="2" charset="0"/>
              </a:rPr>
              <a:t>Efficient 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Montserrat" panose="00000500000000000000" pitchFamily="2" charset="0"/>
              </a:rPr>
              <a:t>Robust to occlusion and clutter</a:t>
            </a:r>
            <a:endParaRPr lang="en-IN" sz="1400" dirty="0">
              <a:latin typeface="Montserrat" panose="00000500000000000000" pitchFamily="2" charset="0"/>
            </a:endParaRPr>
          </a:p>
          <a:p>
            <a:pPr marL="101600" indent="0">
              <a:buNone/>
            </a:pPr>
            <a:endParaRPr lang="en-IN" sz="1400" dirty="0">
              <a:latin typeface="Montserrat" panose="00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8DD6-DBD2-40CB-A990-35BD29EBB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0AAE33-6AE6-4433-AC53-3990ACA4084E}"/>
              </a:ext>
            </a:extLst>
          </p:cNvPr>
          <p:cNvSpPr txBox="1">
            <a:spLocks/>
          </p:cNvSpPr>
          <p:nvPr/>
        </p:nvSpPr>
        <p:spPr>
          <a:xfrm>
            <a:off x="4967577" y="911850"/>
            <a:ext cx="3716704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K-Means Clustering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Unsupervised Machine Learning Technique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Using Elbow method K=5.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WCSS (Within Cluster Sum of Squares). 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Montserrat" panose="00000500000000000000" pitchFamily="2" charset="0"/>
              </a:rPr>
              <a:t>Feature vector size 20,19,256 x 128 reduced to 8220 x 5.</a:t>
            </a:r>
            <a:endParaRPr lang="en-IN" sz="1400" dirty="0">
              <a:latin typeface="Montserrat" panose="00000500000000000000" pitchFamily="2" charset="0"/>
            </a:endParaRPr>
          </a:p>
          <a:p>
            <a:pPr marL="101600" indent="0">
              <a:buFont typeface="Montserrat Light"/>
              <a:buNone/>
            </a:pPr>
            <a:endParaRPr lang="en-IN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8027-372E-4645-9CEA-1F713FE0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19" y="271907"/>
            <a:ext cx="4964491" cy="352933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IN" sz="1800" b="1" dirty="0">
                <a:solidFill>
                  <a:schemeClr val="accent2"/>
                </a:solidFill>
                <a:latin typeface="Montserrat" panose="00000500000000000000" pitchFamily="2" charset="0"/>
              </a:rPr>
              <a:t>Principal Component Analysis (PCA) :</a:t>
            </a:r>
          </a:p>
          <a:p>
            <a:pPr marL="76200" indent="0">
              <a:buNone/>
            </a:pPr>
            <a:endParaRPr lang="en-IN" sz="1800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15F2-8117-4993-9309-BAA0A93037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11818" cy="33060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13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DCB11-307F-4C90-B630-10E9916357F9}"/>
              </a:ext>
            </a:extLst>
          </p:cNvPr>
          <p:cNvSpPr/>
          <p:nvPr/>
        </p:nvSpPr>
        <p:spPr>
          <a:xfrm>
            <a:off x="808602" y="1199778"/>
            <a:ext cx="3107439" cy="979802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SIFT 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eature 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ector 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hape =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2019256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× 128 columns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050ECE-A8F4-4C7A-9124-45FAC3096C4F}"/>
              </a:ext>
            </a:extLst>
          </p:cNvPr>
          <p:cNvSpPr/>
          <p:nvPr/>
        </p:nvSpPr>
        <p:spPr>
          <a:xfrm>
            <a:off x="5500011" y="1199301"/>
            <a:ext cx="3107439" cy="979802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ve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ctor shape =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8220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× 5 columns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A3B56-F8B1-47E5-A4F1-A2812F433FB9}"/>
              </a:ext>
            </a:extLst>
          </p:cNvPr>
          <p:cNvSpPr/>
          <p:nvPr/>
        </p:nvSpPr>
        <p:spPr>
          <a:xfrm>
            <a:off x="5500010" y="3085858"/>
            <a:ext cx="3107439" cy="979802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ector </a:t>
            </a: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hape =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8220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× 4 columns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ABD3F2-7BE8-46A2-9586-81F596FBFF6A}"/>
              </a:ext>
            </a:extLst>
          </p:cNvPr>
          <p:cNvSpPr/>
          <p:nvPr/>
        </p:nvSpPr>
        <p:spPr>
          <a:xfrm>
            <a:off x="808601" y="3085858"/>
            <a:ext cx="3107439" cy="979802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Input f</a:t>
            </a: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eatures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to the classifiers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5A5EA-476E-4423-9843-5DDBC6510D0D}"/>
              </a:ext>
            </a:extLst>
          </p:cNvPr>
          <p:cNvSpPr txBox="1"/>
          <p:nvPr/>
        </p:nvSpPr>
        <p:spPr>
          <a:xfrm>
            <a:off x="4158546" y="1513843"/>
            <a:ext cx="114497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K-Means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3C26D-F690-4678-B28D-BD17BFE666D6}"/>
              </a:ext>
            </a:extLst>
          </p:cNvPr>
          <p:cNvCxnSpPr>
            <a:cxnSpLocks/>
            <a:stCxn id="7" idx="2"/>
            <a:endCxn id="7" idx="2"/>
          </p:cNvCxnSpPr>
          <p:nvPr/>
        </p:nvCxnSpPr>
        <p:spPr>
          <a:xfrm>
            <a:off x="7053731" y="2179103"/>
            <a:ext cx="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77753-F8C1-445C-8059-8EDB94C6FD4F}"/>
              </a:ext>
            </a:extLst>
          </p:cNvPr>
          <p:cNvSpPr txBox="1"/>
          <p:nvPr/>
        </p:nvSpPr>
        <p:spPr>
          <a:xfrm>
            <a:off x="6578084" y="2463203"/>
            <a:ext cx="9512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PCA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605AD5-87AE-4977-9297-C0EB6A48FAC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916041" y="1683120"/>
            <a:ext cx="242505" cy="65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BD8607-0C20-424A-A7B7-9E71E731A22B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303520" y="1683120"/>
            <a:ext cx="196491" cy="60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DAA4F7-E765-4DB2-B6C4-C3B5618F078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7053729" y="2179103"/>
            <a:ext cx="2" cy="284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5901B-CACF-4477-94E8-881D4604532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7053729" y="2801757"/>
            <a:ext cx="1" cy="2841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782D1-481C-4CDC-B0E8-9BB423FC284E}"/>
              </a:ext>
            </a:extLst>
          </p:cNvPr>
          <p:cNvCxnSpPr>
            <a:stCxn id="9" idx="1"/>
          </p:cNvCxnSpPr>
          <p:nvPr/>
        </p:nvCxnSpPr>
        <p:spPr>
          <a:xfrm flipH="1">
            <a:off x="3916040" y="3575759"/>
            <a:ext cx="158397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5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881F-4075-4395-8BFE-333000FF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7" y="145614"/>
            <a:ext cx="7882771" cy="396300"/>
          </a:xfrm>
        </p:spPr>
        <p:txBody>
          <a:bodyPr/>
          <a:lstStyle/>
          <a:p>
            <a:r>
              <a:rPr lang="en" sz="2800" dirty="0">
                <a:solidFill>
                  <a:schemeClr val="accent2"/>
                </a:solidFill>
              </a:rPr>
              <a:t>3.3 Classification</a:t>
            </a:r>
            <a:r>
              <a:rPr lang="en-IN" sz="2800" dirty="0">
                <a:solidFill>
                  <a:schemeClr val="accent2"/>
                </a:solidFill>
              </a:rPr>
              <a:t> and Detection of a Scene</a:t>
            </a:r>
            <a:endParaRPr lang="en-IN" sz="2800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4D1AE-2C64-4710-9005-7356071CD4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ln w="19050">
            <a:noFill/>
          </a:ln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  <a:latin typeface="Montserrat" panose="00000500000000000000" pitchFamily="2" charset="0"/>
              </a:rPr>
              <a:t>14</a:t>
            </a:fld>
            <a:endParaRPr lang="en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C0BB9-3E49-4419-ABD1-05670AB1C742}"/>
              </a:ext>
            </a:extLst>
          </p:cNvPr>
          <p:cNvSpPr/>
          <p:nvPr/>
        </p:nvSpPr>
        <p:spPr>
          <a:xfrm>
            <a:off x="4093642" y="744361"/>
            <a:ext cx="2166205" cy="69444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Optimised Feature Vector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0F941E-7200-458B-9905-6F4D208C607B}"/>
              </a:ext>
            </a:extLst>
          </p:cNvPr>
          <p:cNvSpPr/>
          <p:nvPr/>
        </p:nvSpPr>
        <p:spPr>
          <a:xfrm>
            <a:off x="4314508" y="1722561"/>
            <a:ext cx="1724473" cy="634366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9200B-0DD5-4EC1-A5A6-5E5D90037B91}"/>
              </a:ext>
            </a:extLst>
          </p:cNvPr>
          <p:cNvSpPr txBox="1"/>
          <p:nvPr/>
        </p:nvSpPr>
        <p:spPr>
          <a:xfrm>
            <a:off x="6259847" y="1878161"/>
            <a:ext cx="541940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73DB6-FC02-4DE7-884A-35E02ABFCAA0}"/>
              </a:ext>
            </a:extLst>
          </p:cNvPr>
          <p:cNvSpPr/>
          <p:nvPr/>
        </p:nvSpPr>
        <p:spPr>
          <a:xfrm>
            <a:off x="7107512" y="1709952"/>
            <a:ext cx="1647422" cy="65958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Desired scene not detected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9BE6A-1C40-4468-807F-62A78AB602A7}"/>
              </a:ext>
            </a:extLst>
          </p:cNvPr>
          <p:cNvSpPr txBox="1"/>
          <p:nvPr/>
        </p:nvSpPr>
        <p:spPr>
          <a:xfrm>
            <a:off x="3500681" y="1878161"/>
            <a:ext cx="592961" cy="3231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1F781-0547-4C55-A23C-9644FA69B84F}"/>
              </a:ext>
            </a:extLst>
          </p:cNvPr>
          <p:cNvSpPr/>
          <p:nvPr/>
        </p:nvSpPr>
        <p:spPr>
          <a:xfrm>
            <a:off x="393128" y="2529483"/>
            <a:ext cx="1821014" cy="65958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Exercise scene detected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67DFE-F4E5-426B-B14F-7E632CDCDCF7}"/>
              </a:ext>
            </a:extLst>
          </p:cNvPr>
          <p:cNvSpPr/>
          <p:nvPr/>
        </p:nvSpPr>
        <p:spPr>
          <a:xfrm>
            <a:off x="4363193" y="3238122"/>
            <a:ext cx="2208362" cy="89545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Conversion of the detected scene to audio feedback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A1B5B-0040-4E0D-9ECC-5294DC3B733D}"/>
              </a:ext>
            </a:extLst>
          </p:cNvPr>
          <p:cNvSpPr/>
          <p:nvPr/>
        </p:nvSpPr>
        <p:spPr>
          <a:xfrm>
            <a:off x="4363046" y="4419216"/>
            <a:ext cx="2204311" cy="64697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Earphone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A715E-A0EA-4C9A-BF4A-2773E5CDF8D0}"/>
              </a:ext>
            </a:extLst>
          </p:cNvPr>
          <p:cNvSpPr/>
          <p:nvPr/>
        </p:nvSpPr>
        <p:spPr>
          <a:xfrm>
            <a:off x="2460752" y="2529483"/>
            <a:ext cx="1821014" cy="65958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Cooking scene detected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08C9E9-B662-461B-B758-7EE2321875E8}"/>
              </a:ext>
            </a:extLst>
          </p:cNvPr>
          <p:cNvCxnSpPr>
            <a:stCxn id="9" idx="1"/>
            <a:endCxn id="14" idx="3"/>
          </p:cNvCxnSpPr>
          <p:nvPr/>
        </p:nvCxnSpPr>
        <p:spPr>
          <a:xfrm flipH="1">
            <a:off x="4093642" y="2039744"/>
            <a:ext cx="2208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D7E790-420F-4C13-848D-9ACCCAD06AF6}"/>
              </a:ext>
            </a:extLst>
          </p:cNvPr>
          <p:cNvCxnSpPr>
            <a:cxnSpLocks/>
            <a:stCxn id="11" idx="1"/>
            <a:endCxn id="11" idx="1"/>
          </p:cNvCxnSpPr>
          <p:nvPr/>
        </p:nvCxnSpPr>
        <p:spPr>
          <a:xfrm>
            <a:off x="6259847" y="2039744"/>
            <a:ext cx="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D553C5-8A0D-4F0F-B392-12CFA50DC4F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38981" y="2039744"/>
            <a:ext cx="2208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8057098-EE49-4385-BA10-E08D63E13EA3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801787" y="2039743"/>
            <a:ext cx="30572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70D77D-CB4A-4F9A-B510-A3FA6DBB01B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369169" y="2039742"/>
            <a:ext cx="1131512" cy="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C332B-1876-478C-966F-9AAB760B24AA}"/>
              </a:ext>
            </a:extLst>
          </p:cNvPr>
          <p:cNvCxnSpPr/>
          <p:nvPr/>
        </p:nvCxnSpPr>
        <p:spPr>
          <a:xfrm>
            <a:off x="2369169" y="2039742"/>
            <a:ext cx="0" cy="2349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806190-60E5-40F8-8A5D-BDE53F782FB0}"/>
              </a:ext>
            </a:extLst>
          </p:cNvPr>
          <p:cNvCxnSpPr>
            <a:cxnSpLocks/>
          </p:cNvCxnSpPr>
          <p:nvPr/>
        </p:nvCxnSpPr>
        <p:spPr>
          <a:xfrm>
            <a:off x="1303635" y="2274664"/>
            <a:ext cx="214236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3CFA19F-AEE8-4875-9AAB-E3DC82D2BA9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03635" y="2294561"/>
            <a:ext cx="0" cy="23492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296C71-2A5B-4A96-BB6E-ED932960DB37}"/>
              </a:ext>
            </a:extLst>
          </p:cNvPr>
          <p:cNvCxnSpPr/>
          <p:nvPr/>
        </p:nvCxnSpPr>
        <p:spPr>
          <a:xfrm>
            <a:off x="3432667" y="2274664"/>
            <a:ext cx="0" cy="2548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313934B-F2A5-4970-A34C-35C04325C29E}"/>
              </a:ext>
            </a:extLst>
          </p:cNvPr>
          <p:cNvCxnSpPr>
            <a:cxnSpLocks/>
          </p:cNvCxnSpPr>
          <p:nvPr/>
        </p:nvCxnSpPr>
        <p:spPr>
          <a:xfrm flipV="1">
            <a:off x="1303635" y="3347762"/>
            <a:ext cx="2097026" cy="210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82D7EF-372F-4C03-8701-970AB8C5951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03635" y="3189064"/>
            <a:ext cx="0" cy="15775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1389B2A-B640-4C29-937D-9DBF2BE4956F}"/>
              </a:ext>
            </a:extLst>
          </p:cNvPr>
          <p:cNvCxnSpPr>
            <a:cxnSpLocks/>
          </p:cNvCxnSpPr>
          <p:nvPr/>
        </p:nvCxnSpPr>
        <p:spPr>
          <a:xfrm flipH="1">
            <a:off x="3400661" y="3189064"/>
            <a:ext cx="1964" cy="1586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11B23E7-2C85-49D2-B6C8-EBDC1F7E81F1}"/>
              </a:ext>
            </a:extLst>
          </p:cNvPr>
          <p:cNvCxnSpPr>
            <a:cxnSpLocks/>
          </p:cNvCxnSpPr>
          <p:nvPr/>
        </p:nvCxnSpPr>
        <p:spPr>
          <a:xfrm>
            <a:off x="2418217" y="3359487"/>
            <a:ext cx="0" cy="3677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0FE307C-0FE1-49C4-9C1A-0A56C1B4D690}"/>
              </a:ext>
            </a:extLst>
          </p:cNvPr>
          <p:cNvCxnSpPr>
            <a:cxnSpLocks/>
          </p:cNvCxnSpPr>
          <p:nvPr/>
        </p:nvCxnSpPr>
        <p:spPr>
          <a:xfrm flipV="1">
            <a:off x="2433253" y="3685849"/>
            <a:ext cx="1934816" cy="210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36F830-754A-47CD-968D-B0869195268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176745" y="1438807"/>
            <a:ext cx="0" cy="2837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38BD09-E5D3-4F1F-ACAE-CB21A63BD967}"/>
              </a:ext>
            </a:extLst>
          </p:cNvPr>
          <p:cNvCxnSpPr>
            <a:cxnSpLocks/>
          </p:cNvCxnSpPr>
          <p:nvPr/>
        </p:nvCxnSpPr>
        <p:spPr>
          <a:xfrm flipH="1">
            <a:off x="5477379" y="4133575"/>
            <a:ext cx="1349" cy="2837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7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855299" y="386795"/>
            <a:ext cx="8173985" cy="4638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Classification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855299" y="1281614"/>
            <a:ext cx="473400" cy="473400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855299" y="2470535"/>
            <a:ext cx="473400" cy="473400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855299" y="3636798"/>
            <a:ext cx="473400" cy="473400"/>
            <a:chOff x="584248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 rot="10800000">
            <a:off x="924627" y="3118260"/>
            <a:ext cx="334744" cy="334744"/>
            <a:chOff x="4922067" y="3645628"/>
            <a:chExt cx="334744" cy="334744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7" name="Google Shape;417;p39"/>
            <p:cNvSpPr/>
            <p:nvPr/>
          </p:nvSpPr>
          <p:spPr>
            <a:xfrm rot="11027996"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 rot="10800000">
            <a:off x="924627" y="1936788"/>
            <a:ext cx="334744" cy="334744"/>
            <a:chOff x="2893992" y="3645628"/>
            <a:chExt cx="334744" cy="334744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0" name="Google Shape;420;p39"/>
            <p:cNvSpPr/>
            <p:nvPr/>
          </p:nvSpPr>
          <p:spPr>
            <a:xfrm rot="10618013" flipH="1">
              <a:off x="2994313" y="3741378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1" name="Google Shape;421;p39"/>
          <p:cNvSpPr txBox="1"/>
          <p:nvPr/>
        </p:nvSpPr>
        <p:spPr>
          <a:xfrm>
            <a:off x="1159049" y="1335214"/>
            <a:ext cx="1827566" cy="31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sz="1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421;p39">
            <a:extLst>
              <a:ext uri="{FF2B5EF4-FFF2-40B4-BE49-F238E27FC236}">
                <a16:creationId xmlns:a16="http://schemas.microsoft.com/office/drawing/2014/main" id="{BFBAA976-4297-4419-A7E4-B738B97E56C9}"/>
              </a:ext>
            </a:extLst>
          </p:cNvPr>
          <p:cNvSpPr txBox="1"/>
          <p:nvPr/>
        </p:nvSpPr>
        <p:spPr>
          <a:xfrm>
            <a:off x="855299" y="1912508"/>
            <a:ext cx="4250114" cy="31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 (SVM)</a:t>
            </a:r>
            <a:endParaRPr sz="1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421;p39">
            <a:extLst>
              <a:ext uri="{FF2B5EF4-FFF2-40B4-BE49-F238E27FC236}">
                <a16:creationId xmlns:a16="http://schemas.microsoft.com/office/drawing/2014/main" id="{1745C091-4DAA-45FA-8243-7C786CFC78E3}"/>
              </a:ext>
            </a:extLst>
          </p:cNvPr>
          <p:cNvSpPr txBox="1"/>
          <p:nvPr/>
        </p:nvSpPr>
        <p:spPr>
          <a:xfrm>
            <a:off x="1159049" y="2581784"/>
            <a:ext cx="3336890" cy="2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Neighbour(K-NN)</a:t>
            </a:r>
            <a:endParaRPr sz="1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421;p39">
            <a:extLst>
              <a:ext uri="{FF2B5EF4-FFF2-40B4-BE49-F238E27FC236}">
                <a16:creationId xmlns:a16="http://schemas.microsoft.com/office/drawing/2014/main" id="{A0B3A8E9-E272-45A0-AD24-8321C43652F9}"/>
              </a:ext>
            </a:extLst>
          </p:cNvPr>
          <p:cNvSpPr txBox="1"/>
          <p:nvPr/>
        </p:nvSpPr>
        <p:spPr>
          <a:xfrm>
            <a:off x="1250501" y="3142897"/>
            <a:ext cx="1866994" cy="2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1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421;p39">
            <a:extLst>
              <a:ext uri="{FF2B5EF4-FFF2-40B4-BE49-F238E27FC236}">
                <a16:creationId xmlns:a16="http://schemas.microsoft.com/office/drawing/2014/main" id="{70EE11F0-CD93-409C-961E-FE62E2B33369}"/>
              </a:ext>
            </a:extLst>
          </p:cNvPr>
          <p:cNvSpPr txBox="1"/>
          <p:nvPr/>
        </p:nvSpPr>
        <p:spPr>
          <a:xfrm>
            <a:off x="759884" y="3747344"/>
            <a:ext cx="3268011" cy="25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A1B946-02C4-4C7B-B661-5E002356F6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5600" y="467340"/>
                <a:ext cx="4132582" cy="39296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1.Decision Tree :</a:t>
                </a:r>
              </a:p>
              <a:p>
                <a:pPr>
                  <a:lnSpc>
                    <a:spcPct val="150000"/>
                  </a:lnSpc>
                  <a:buClr>
                    <a:schemeClr val="accent2"/>
                  </a:buClr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latin typeface="Montserrat" panose="00000500000000000000" pitchFamily="2" charset="0"/>
                  </a:rPr>
                  <a:t>The equation of Entropy is given by :                        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sSub>
                      <m:sSub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2.Support Vector Machine (SVM) :</a:t>
                </a:r>
              </a:p>
              <a:p>
                <a:pPr>
                  <a:lnSpc>
                    <a:spcPct val="150000"/>
                  </a:lnSpc>
                  <a:buClr>
                    <a:schemeClr val="accent2"/>
                  </a:buClr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latin typeface="Montserrat" panose="00000500000000000000" pitchFamily="2" charset="0"/>
                  </a:rPr>
                  <a:t>Two heuristic methods i.e., One vs One (OVO) and One vs Rest (OVR)</a:t>
                </a:r>
              </a:p>
              <a:p>
                <a:pPr>
                  <a:lnSpc>
                    <a:spcPct val="150000"/>
                  </a:lnSpc>
                  <a:buClr>
                    <a:schemeClr val="accent2"/>
                  </a:buClr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latin typeface="Montserrat" panose="00000500000000000000" pitchFamily="2" charset="0"/>
                  </a:rPr>
                  <a:t>Equation of the hyperplane is given as: </a:t>
                </a:r>
              </a:p>
              <a:p>
                <a:pPr marL="101600" indent="0" algn="ctr">
                  <a:lnSpc>
                    <a:spcPct val="150000"/>
                  </a:lnSpc>
                  <a:buNone/>
                </a:pPr>
                <a:r>
                  <a:rPr lang="en-US" sz="1200" dirty="0" err="1">
                    <a:latin typeface="Montserrat" panose="00000500000000000000" pitchFamily="2" charset="0"/>
                  </a:rPr>
                  <a:t>w.x</a:t>
                </a:r>
                <a:r>
                  <a:rPr lang="en-US" sz="1200" dirty="0">
                    <a:latin typeface="Montserrat" panose="00000500000000000000" pitchFamily="2" charset="0"/>
                  </a:rPr>
                  <a:t> + b = 0</a:t>
                </a:r>
                <a:endParaRPr lang="en-IN" sz="1600" dirty="0">
                  <a:latin typeface="Montserrat" panose="00000500000000000000" pitchFamily="2" charset="0"/>
                </a:endParaRPr>
              </a:p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3. K-Nearest Neighbour (K-NN):</a:t>
                </a:r>
              </a:p>
              <a:p>
                <a:pPr>
                  <a:lnSpc>
                    <a:spcPct val="150000"/>
                  </a:lnSpc>
                  <a:buClr>
                    <a:schemeClr val="accent2"/>
                  </a:buClr>
                  <a:buFont typeface="Courier New" panose="02070309020205020404" pitchFamily="49" charset="0"/>
                  <a:buChar char="o"/>
                </a:pPr>
                <a:r>
                  <a:rPr lang="en-IN" sz="12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Supervised Machine Learning Algorithm</a:t>
                </a:r>
                <a:endParaRPr lang="en-IN" sz="16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2"/>
                  </a:buClr>
                  <a:buFont typeface="Courier New" panose="02070309020205020404" pitchFamily="49" charset="0"/>
                  <a:buChar char="o"/>
                </a:pPr>
                <a:r>
                  <a:rPr lang="en-IN" sz="12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Euclidean Distance is given by :</a:t>
                </a:r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sz="14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1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12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101600" indent="0">
                  <a:lnSpc>
                    <a:spcPct val="150000"/>
                  </a:lnSpc>
                  <a:buNone/>
                </a:pPr>
                <a:endParaRPr lang="en-IN" sz="12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A1B946-02C4-4C7B-B661-5E002356F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467340"/>
                <a:ext cx="4132582" cy="3929600"/>
              </a:xfrm>
              <a:blipFill>
                <a:blip r:embed="rId2"/>
                <a:stretch>
                  <a:fillRect l="-1032" r="-11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8DD6-DBD2-40CB-A990-35BD29EBB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0E4FBEF-7696-49EC-BA0A-713E43D3D7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67579" y="436860"/>
            <a:ext cx="4373465" cy="392960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4. Random Forest: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Supervised Machine Learning Algorithm Based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Number of trees used were 1000.</a:t>
            </a:r>
          </a:p>
          <a:p>
            <a:pPr marL="101600" indent="0">
              <a:lnSpc>
                <a:spcPct val="150000"/>
              </a:lnSpc>
              <a:buNone/>
            </a:pPr>
            <a:endParaRPr lang="en-US" sz="1200" dirty="0">
              <a:latin typeface="Montserrat" panose="00000500000000000000" pitchFamily="2" charset="0"/>
            </a:endParaRPr>
          </a:p>
          <a:p>
            <a:pPr marL="101600" indent="0">
              <a:lnSpc>
                <a:spcPct val="150000"/>
              </a:lnSpc>
              <a:buFont typeface="Montserrat Light"/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5. Logistic Regression: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tx1"/>
                </a:solidFill>
                <a:latin typeface="Montserrat" panose="00000500000000000000" pitchFamily="2" charset="0"/>
              </a:rPr>
              <a:t>Supervised Machine Learning Algorithm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It gives the probabilistic values which lie between 0 and 1.</a:t>
            </a: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01600" indent="0">
              <a:lnSpc>
                <a:spcPct val="150000"/>
              </a:lnSpc>
              <a:buNone/>
            </a:pPr>
            <a:endParaRPr lang="en-US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2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58CD-7D69-4E5A-BF02-20C5A163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430750"/>
            <a:ext cx="7495212" cy="747466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Algorithm: Classification and Detection of a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945B7-A3A1-4974-9548-01A769E5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8320" y="1360264"/>
            <a:ext cx="6552192" cy="3718056"/>
          </a:xfrm>
        </p:spPr>
        <p:txBody>
          <a:bodyPr/>
          <a:lstStyle/>
          <a:p>
            <a:pPr marL="76200" indent="0">
              <a:buNone/>
            </a:pPr>
            <a:r>
              <a:rPr lang="en-US" sz="1300" b="1" dirty="0">
                <a:latin typeface="Montserrat" panose="00000500000000000000" pitchFamily="2" charset="0"/>
              </a:rPr>
              <a:t>Input: </a:t>
            </a:r>
            <a:r>
              <a:rPr lang="en-US" sz="1300" dirty="0">
                <a:latin typeface="Montserrat" panose="00000500000000000000" pitchFamily="2" charset="0"/>
              </a:rPr>
              <a:t>Optimized feature vector (8220 rows × 4 columns)</a:t>
            </a:r>
          </a:p>
          <a:p>
            <a:pPr marL="76200" indent="0">
              <a:buNone/>
            </a:pPr>
            <a:endParaRPr lang="en-US" sz="1300" dirty="0">
              <a:latin typeface="Montserrat" panose="00000500000000000000" pitchFamily="2" charset="0"/>
            </a:endParaRPr>
          </a:p>
          <a:p>
            <a:pPr marL="76200" indent="0">
              <a:buNone/>
            </a:pPr>
            <a:r>
              <a:rPr lang="en-US" sz="1300" b="1" dirty="0">
                <a:latin typeface="Montserrat" panose="00000500000000000000" pitchFamily="2" charset="0"/>
              </a:rPr>
              <a:t>Output: </a:t>
            </a:r>
            <a:r>
              <a:rPr lang="en-US" sz="1300" dirty="0">
                <a:latin typeface="Montserrat" panose="00000500000000000000" pitchFamily="2" charset="0"/>
              </a:rPr>
              <a:t>Classified Exercise and Cooking Scene</a:t>
            </a:r>
          </a:p>
          <a:p>
            <a:pPr marL="76200" indent="0">
              <a:buNone/>
            </a:pPr>
            <a:endParaRPr lang="en-US" sz="1300" dirty="0">
              <a:latin typeface="Montserrat" panose="00000500000000000000" pitchFamily="2" charset="0"/>
            </a:endParaRPr>
          </a:p>
          <a:p>
            <a:pPr marL="76200" indent="0">
              <a:buNone/>
            </a:pPr>
            <a:r>
              <a:rPr lang="en-US" sz="1300" b="1" dirty="0">
                <a:latin typeface="Montserrat" panose="00000500000000000000" pitchFamily="2" charset="0"/>
              </a:rPr>
              <a:t>Initialize: </a:t>
            </a:r>
            <a:r>
              <a:rPr lang="en-US" sz="1300" dirty="0">
                <a:latin typeface="Montserrat" panose="00000500000000000000" pitchFamily="2" charset="0"/>
              </a:rPr>
              <a:t>min_accuracy = 75.91%</a:t>
            </a:r>
          </a:p>
          <a:p>
            <a:pPr marL="76200" indent="0">
              <a:buNone/>
            </a:pPr>
            <a:endParaRPr lang="en-US" sz="1300" dirty="0">
              <a:latin typeface="Montserrat" panose="00000500000000000000" pitchFamily="2" charset="0"/>
            </a:endParaRPr>
          </a:p>
          <a:p>
            <a:pPr marL="76200" indent="0">
              <a:buNone/>
            </a:pPr>
            <a:r>
              <a:rPr lang="en-US" sz="1300" b="1" dirty="0">
                <a:latin typeface="Montserrat" panose="00000500000000000000" pitchFamily="2" charset="0"/>
              </a:rPr>
              <a:t>Procedure: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1: Fit the model with training data for the Random Forest classifier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2: Predict the test data using this pre-trained model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3: </a:t>
            </a:r>
            <a:r>
              <a:rPr lang="en-US" sz="1300" b="1" dirty="0">
                <a:latin typeface="Montserrat" panose="00000500000000000000" pitchFamily="2" charset="0"/>
              </a:rPr>
              <a:t>if </a:t>
            </a:r>
            <a:r>
              <a:rPr lang="en-US" sz="1300" dirty="0">
                <a:latin typeface="Montserrat" panose="00000500000000000000" pitchFamily="2" charset="0"/>
              </a:rPr>
              <a:t>(predicted class label ==0 &amp;&amp; accuracy &gt;= min_accuracy)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4: </a:t>
            </a:r>
            <a:r>
              <a:rPr lang="en-US" sz="1300" b="1" dirty="0">
                <a:latin typeface="Montserrat" panose="00000500000000000000" pitchFamily="2" charset="0"/>
              </a:rPr>
              <a:t>return</a:t>
            </a:r>
            <a:r>
              <a:rPr lang="en-US" sz="1300" dirty="0">
                <a:latin typeface="Montserrat" panose="00000500000000000000" pitchFamily="2" charset="0"/>
              </a:rPr>
              <a:t> Exercise Scene Detected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5: </a:t>
            </a:r>
            <a:r>
              <a:rPr lang="en-US" sz="1300" b="1" dirty="0">
                <a:latin typeface="Montserrat" panose="00000500000000000000" pitchFamily="2" charset="0"/>
              </a:rPr>
              <a:t>else if </a:t>
            </a:r>
            <a:r>
              <a:rPr lang="en-US" sz="1300" dirty="0">
                <a:latin typeface="Montserrat" panose="00000500000000000000" pitchFamily="2" charset="0"/>
              </a:rPr>
              <a:t>(predicted class label ==1 &amp;&amp; accuracy &gt;= min_accuracy)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6: </a:t>
            </a:r>
            <a:r>
              <a:rPr lang="en-US" sz="1300" b="1" dirty="0">
                <a:latin typeface="Montserrat" panose="00000500000000000000" pitchFamily="2" charset="0"/>
              </a:rPr>
              <a:t>return</a:t>
            </a:r>
            <a:r>
              <a:rPr lang="en-US" sz="1300" dirty="0">
                <a:latin typeface="Montserrat" panose="00000500000000000000" pitchFamily="2" charset="0"/>
              </a:rPr>
              <a:t> Cooking Scene Detected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7: </a:t>
            </a:r>
            <a:r>
              <a:rPr lang="en-US" sz="1300" b="1" dirty="0">
                <a:latin typeface="Montserrat" panose="00000500000000000000" pitchFamily="2" charset="0"/>
              </a:rPr>
              <a:t>else if </a:t>
            </a:r>
            <a:r>
              <a:rPr lang="en-US" sz="1300" dirty="0">
                <a:latin typeface="Montserrat" panose="00000500000000000000" pitchFamily="2" charset="0"/>
              </a:rPr>
              <a:t>(predicted class label ==2 &amp;&amp; accuracy &gt;= min_accuracy)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8: </a:t>
            </a:r>
            <a:r>
              <a:rPr lang="en-US" sz="1300" b="1" dirty="0">
                <a:latin typeface="Montserrat" panose="00000500000000000000" pitchFamily="2" charset="0"/>
              </a:rPr>
              <a:t>return</a:t>
            </a:r>
            <a:r>
              <a:rPr lang="en-US" sz="1300" dirty="0">
                <a:latin typeface="Montserrat" panose="00000500000000000000" pitchFamily="2" charset="0"/>
              </a:rPr>
              <a:t> Neither Exercise nor Cooking Scene 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9: </a:t>
            </a:r>
            <a:r>
              <a:rPr lang="en-US" sz="1300" b="1" dirty="0">
                <a:latin typeface="Montserrat" panose="00000500000000000000" pitchFamily="2" charset="0"/>
              </a:rPr>
              <a:t>else</a:t>
            </a:r>
          </a:p>
          <a:p>
            <a:pPr marL="76200" indent="0">
              <a:buNone/>
            </a:pPr>
            <a:r>
              <a:rPr lang="en-US" sz="1300" dirty="0">
                <a:latin typeface="Montserrat" panose="00000500000000000000" pitchFamily="2" charset="0"/>
              </a:rPr>
              <a:t>10: </a:t>
            </a:r>
            <a:r>
              <a:rPr lang="en-US" sz="1300" b="1" dirty="0">
                <a:latin typeface="Montserrat" panose="00000500000000000000" pitchFamily="2" charset="0"/>
              </a:rPr>
              <a:t>return</a:t>
            </a:r>
            <a:r>
              <a:rPr lang="en-US" sz="1300" dirty="0">
                <a:latin typeface="Montserrat" panose="00000500000000000000" pitchFamily="2" charset="0"/>
              </a:rPr>
              <a:t> Not able to classify the scene</a:t>
            </a:r>
          </a:p>
          <a:p>
            <a:pPr marL="76200" indent="0">
              <a:buNone/>
            </a:pP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2D72D-E1C6-494E-B25D-DEFC0DF17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8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093817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4.</a:t>
            </a:r>
            <a:br>
              <a:rPr lang="en" sz="4400" dirty="0"/>
            </a:br>
            <a:r>
              <a:rPr lang="en" sz="4400" dirty="0"/>
              <a:t>RESULT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0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673D-C9B8-4423-9F64-C5D28E1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310269"/>
            <a:ext cx="5920740" cy="3963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Data Visualisation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99A7-C72C-4322-B185-A6615A1659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65344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961DCE-9010-4658-80B3-56095696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3178"/>
              </p:ext>
            </p:extLst>
          </p:nvPr>
        </p:nvGraphicFramePr>
        <p:xfrm>
          <a:off x="2351722" y="1057331"/>
          <a:ext cx="4440555" cy="359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883458434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1676620991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972227030"/>
                    </a:ext>
                  </a:extLst>
                </a:gridCol>
              </a:tblGrid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Priority Classifiers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Training 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Testing 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24780"/>
                  </a:ext>
                </a:extLst>
              </a:tr>
              <a:tr h="29840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75.71%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75.91%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13289"/>
                  </a:ext>
                </a:extLst>
              </a:tr>
              <a:tr h="39746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Linear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78.68%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79.50%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66745"/>
                  </a:ext>
                </a:extLst>
              </a:tr>
              <a:tr h="38984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Polynomial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76.58%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77.98%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40942"/>
                  </a:ext>
                </a:extLst>
              </a:tr>
              <a:tr h="271891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RBF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79.80%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80.17%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60447"/>
                  </a:ext>
                </a:extLst>
              </a:tr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Linear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78.68%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79.50%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46795"/>
                  </a:ext>
                </a:extLst>
              </a:tr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Polynomial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76.58%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77.98%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7728"/>
                  </a:ext>
                </a:extLst>
              </a:tr>
              <a:tr h="28834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RBF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79.80%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80.17%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636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K-NN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84.48%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79.31%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398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92.92%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80.83%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11884"/>
                  </a:ext>
                </a:extLst>
              </a:tr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78.90%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79.68%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2"/>
                </a:solidFill>
              </a:rPr>
              <a:t>INDEX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370;p38">
            <a:extLst>
              <a:ext uri="{FF2B5EF4-FFF2-40B4-BE49-F238E27FC236}">
                <a16:creationId xmlns:a16="http://schemas.microsoft.com/office/drawing/2014/main" id="{ABFE5678-CE5A-4D0C-BAF7-0A57548AE03B}"/>
              </a:ext>
            </a:extLst>
          </p:cNvPr>
          <p:cNvSpPr/>
          <p:nvPr/>
        </p:nvSpPr>
        <p:spPr>
          <a:xfrm>
            <a:off x="855294" y="1578955"/>
            <a:ext cx="3784713" cy="396299"/>
          </a:xfrm>
          <a:prstGeom prst="homePlate">
            <a:avLst>
              <a:gd name="adj" fmla="val 3203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  INTRODUCTION</a:t>
            </a:r>
            <a:endParaRPr sz="2400" b="1" dirty="0">
              <a:solidFill>
                <a:schemeClr val="accent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Google Shape;369;p38">
            <a:extLst>
              <a:ext uri="{FF2B5EF4-FFF2-40B4-BE49-F238E27FC236}">
                <a16:creationId xmlns:a16="http://schemas.microsoft.com/office/drawing/2014/main" id="{60AFB911-1755-4483-B2A6-5A98B5CE4A4D}"/>
              </a:ext>
            </a:extLst>
          </p:cNvPr>
          <p:cNvSpPr/>
          <p:nvPr/>
        </p:nvSpPr>
        <p:spPr>
          <a:xfrm>
            <a:off x="855299" y="2113602"/>
            <a:ext cx="3784714" cy="396299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</a:p>
        </p:txBody>
      </p:sp>
      <p:sp>
        <p:nvSpPr>
          <p:cNvPr id="15" name="Google Shape;366;p38">
            <a:extLst>
              <a:ext uri="{FF2B5EF4-FFF2-40B4-BE49-F238E27FC236}">
                <a16:creationId xmlns:a16="http://schemas.microsoft.com/office/drawing/2014/main" id="{61112619-4F85-49B3-8958-87FFE89BACA8}"/>
              </a:ext>
            </a:extLst>
          </p:cNvPr>
          <p:cNvSpPr/>
          <p:nvPr/>
        </p:nvSpPr>
        <p:spPr>
          <a:xfrm>
            <a:off x="855297" y="2648250"/>
            <a:ext cx="3784713" cy="396298"/>
          </a:xfrm>
          <a:prstGeom prst="homePlate">
            <a:avLst>
              <a:gd name="adj" fmla="val 3203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</a:p>
        </p:txBody>
      </p:sp>
      <p:sp>
        <p:nvSpPr>
          <p:cNvPr id="16" name="Google Shape;363;p38">
            <a:extLst>
              <a:ext uri="{FF2B5EF4-FFF2-40B4-BE49-F238E27FC236}">
                <a16:creationId xmlns:a16="http://schemas.microsoft.com/office/drawing/2014/main" id="{E73E7E7C-2902-42CD-8F0D-062B47092ABA}"/>
              </a:ext>
            </a:extLst>
          </p:cNvPr>
          <p:cNvSpPr/>
          <p:nvPr/>
        </p:nvSpPr>
        <p:spPr>
          <a:xfrm>
            <a:off x="855297" y="3182897"/>
            <a:ext cx="378471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</a:p>
        </p:txBody>
      </p:sp>
      <p:sp>
        <p:nvSpPr>
          <p:cNvPr id="17" name="Google Shape;360;p38">
            <a:extLst>
              <a:ext uri="{FF2B5EF4-FFF2-40B4-BE49-F238E27FC236}">
                <a16:creationId xmlns:a16="http://schemas.microsoft.com/office/drawing/2014/main" id="{61BB702C-F38F-4D6C-B0EA-A9933AC4FCA1}"/>
              </a:ext>
            </a:extLst>
          </p:cNvPr>
          <p:cNvSpPr/>
          <p:nvPr/>
        </p:nvSpPr>
        <p:spPr>
          <a:xfrm>
            <a:off x="855296" y="3714846"/>
            <a:ext cx="3784709" cy="393600"/>
          </a:xfrm>
          <a:prstGeom prst="homePlate">
            <a:avLst>
              <a:gd name="adj" fmla="val 320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18" name="Google Shape;360;p38">
            <a:extLst>
              <a:ext uri="{FF2B5EF4-FFF2-40B4-BE49-F238E27FC236}">
                <a16:creationId xmlns:a16="http://schemas.microsoft.com/office/drawing/2014/main" id="{79F3E62C-270C-44F3-ACF9-03014C4ABBE4}"/>
              </a:ext>
            </a:extLst>
          </p:cNvPr>
          <p:cNvSpPr/>
          <p:nvPr/>
        </p:nvSpPr>
        <p:spPr>
          <a:xfrm>
            <a:off x="855294" y="4246795"/>
            <a:ext cx="3784709" cy="393600"/>
          </a:xfrm>
          <a:prstGeom prst="homePlate">
            <a:avLst>
              <a:gd name="adj" fmla="val 320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673D-C9B8-4423-9F64-C5D28E1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310269"/>
            <a:ext cx="5920740" cy="3963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Performance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99A7-C72C-4322-B185-A6615A1659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65344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961DCE-9010-4658-80B3-56095696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16961"/>
              </p:ext>
            </p:extLst>
          </p:nvPr>
        </p:nvGraphicFramePr>
        <p:xfrm>
          <a:off x="1394460" y="981760"/>
          <a:ext cx="5920740" cy="35067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883458434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1676620991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972227030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3630787538"/>
                    </a:ext>
                  </a:extLst>
                </a:gridCol>
              </a:tblGrid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Priority Classifiers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Precision 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324780"/>
                  </a:ext>
                </a:extLst>
              </a:tr>
              <a:tr h="29840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50.71%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58.29%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>
                          <a:effectLst/>
                        </a:rPr>
                        <a:t>54.22%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13289"/>
                  </a:ext>
                </a:extLst>
              </a:tr>
              <a:tr h="303792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Linear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74.64%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67.13%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68.22%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66745"/>
                  </a:ext>
                </a:extLst>
              </a:tr>
              <a:tr h="400523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Polynomial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76.09%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63.85%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64.25%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4094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OVR RBF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75.25%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68.18%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69.40%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60447"/>
                  </a:ext>
                </a:extLst>
              </a:tr>
              <a:tr h="294724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Linear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74.50%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67.13%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68.22%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46795"/>
                  </a:ext>
                </a:extLst>
              </a:tr>
              <a:tr h="349926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Polynomial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76.09%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63.85%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64.25%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7728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SVM – OVO RBF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75.25%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68.18%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69.14%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636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K-NN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72.43%</a:t>
                      </a:r>
                      <a:endParaRPr lang="en-IN" sz="120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70.09%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70.88%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398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75.36%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71.58%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</a:rPr>
                        <a:t>72.80%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11884"/>
                  </a:ext>
                </a:extLst>
              </a:tr>
              <a:tr h="352949">
                <a:tc>
                  <a:txBody>
                    <a:bodyPr/>
                    <a:lstStyle/>
                    <a:p>
                      <a:pPr marL="3810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73.86%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68.34%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070" algn="ctr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69.50%</a:t>
                      </a:r>
                      <a:endParaRPr lang="en-IN" sz="1200" dirty="0"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3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3F25-398E-4FC6-A934-804C44B1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4" y="302050"/>
            <a:ext cx="7433400" cy="396300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Advantages and Limitation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B946-02C4-4C7B-B661-5E002356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96" y="911850"/>
            <a:ext cx="3716704" cy="39296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Advantages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Detection of Exercise and Cooking Scene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Simplified Audio Feedback 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Wearable System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Good Accuracy – 80% 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Cost Effective System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98DA-AACA-4A07-8408-4037E97A68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5604" y="911850"/>
            <a:ext cx="3932155" cy="33198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Limitation 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 panose="00000500000000000000" pitchFamily="2" charset="0"/>
              </a:rPr>
              <a:t>Non-Uniform Illumination may be a Concern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800" dirty="0">
              <a:latin typeface="Montserrat" panose="00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8DD6-DBD2-40CB-A990-35BD29EBB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34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071146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5.</a:t>
            </a:r>
            <a:br>
              <a:rPr lang="en" sz="4400" dirty="0"/>
            </a:br>
            <a:r>
              <a:rPr lang="en" sz="4400" dirty="0"/>
              <a:t>CONCLUSION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9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E87-229B-4842-B2D4-352ED041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34293"/>
            <a:ext cx="7433400" cy="3963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7DBCB-5BC4-44E1-A925-E8CECA51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054800"/>
            <a:ext cx="7433400" cy="30339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/>
              <a:t>Accurate Classification and Detection of Exercise and Cooking Scene (Accuracy = 80%)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/>
              <a:t>A Novel Method (Blend of K-Means Classifier + PCA) for Dimensionality Reduction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/>
              <a:t>Multi-Class Classification with Array of Classifiers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/>
              <a:t>Helpful for visually disabled people to sense Exercise and Cooking Scene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/>
              <a:t>Possible inclusion of activities such as swimming, playing cricket, and many other things if trained accordingly</a:t>
            </a:r>
            <a:endParaRPr lang="en-IN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9DC2A-0541-493C-8CFD-A1F0436FA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57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109010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6.</a:t>
            </a:r>
            <a:br>
              <a:rPr lang="en" sz="4400" dirty="0"/>
            </a:br>
            <a:r>
              <a:rPr lang="en" sz="4400" dirty="0"/>
              <a:t>REFERENCES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46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E87-229B-4842-B2D4-352ED041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34293"/>
            <a:ext cx="7433400" cy="3963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7DBCB-5BC4-44E1-A925-E8CECA51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560" y="1026160"/>
            <a:ext cx="8612724" cy="3545840"/>
          </a:xfrm>
        </p:spPr>
        <p:txBody>
          <a:bodyPr/>
          <a:lstStyle/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Munoz, Rai;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Xuejian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 Rong, ; Tian,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Yingli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 (2016). [IEEE 2016 IEEE International Conference on Multimedia &amp; Expo Workshops (ICMEW) - Seattle, WA, USA (2016.7.11-2016.7.15)] 2016 IEEE International Conference on Multimedia &amp; Expo Workshops (ICMEW) - Depth-aware indoor staircase detection and recognition for the visually impaired.</a:t>
            </a: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Montserrat" panose="00000500000000000000" pitchFamily="2" charset="0"/>
              </a:rPr>
              <a:t>R. Munoz, </a:t>
            </a:r>
            <a:r>
              <a:rPr lang="en-US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Xuejian</a:t>
            </a:r>
            <a:r>
              <a:rPr lang="en-US" sz="1050" dirty="0">
                <a:solidFill>
                  <a:schemeClr val="tx1"/>
                </a:solidFill>
                <a:latin typeface="Montserrat" panose="00000500000000000000" pitchFamily="2" charset="0"/>
              </a:rPr>
              <a:t> Rong and Y. Tian, "Depth-aware indoor staircase detection and recognition for the visually impaired," 2016 IEEE International Conference on Multimedia &amp; Expo Workshops (ICMEW), 2016, pp. 1-6,</a:t>
            </a:r>
            <a:endParaRPr lang="en-IN" sz="105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Y. Akbari, H. Hassen, N. Subramanian, J.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Kunhoth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, S. Al-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Maadeed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 and W.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Alhajyaseen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, "A vision-based zebra crossing detection method for people with visual impairments," 2020 IEEE International Conference on Informatics, IoT, and Enabling Technologies (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ICIoT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), 2020, pp. 118-123</a:t>
            </a: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/>
            </a:pPr>
            <a:r>
              <a:rPr lang="en-US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Arvitha</a:t>
            </a:r>
            <a:r>
              <a:rPr lang="en-US" sz="1050" dirty="0">
                <a:solidFill>
                  <a:schemeClr val="tx1"/>
                </a:solidFill>
                <a:latin typeface="Montserrat" panose="00000500000000000000" pitchFamily="2" charset="0"/>
              </a:rPr>
              <a:t>, M. V. S., </a:t>
            </a:r>
            <a:r>
              <a:rPr lang="en-US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Biradar</a:t>
            </a:r>
            <a:r>
              <a:rPr lang="en-US" sz="1050" dirty="0">
                <a:solidFill>
                  <a:schemeClr val="tx1"/>
                </a:solidFill>
                <a:latin typeface="Montserrat" panose="00000500000000000000" pitchFamily="2" charset="0"/>
              </a:rPr>
              <a:t>, A. G., &amp; Chandana, M. (2021). Third Eye for Visually Challenged Using Echolocation Technology. 2021 International Conference on Emerging Smart Computing and Informatics (ESCI).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9DC2A-0541-493C-8CFD-A1F0436FA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471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E87-229B-4842-B2D4-352ED041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34293"/>
            <a:ext cx="7433400" cy="3963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7DBCB-5BC4-44E1-A925-E8CECA51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60" y="1054800"/>
            <a:ext cx="8158480" cy="3293680"/>
          </a:xfrm>
        </p:spPr>
        <p:txBody>
          <a:bodyPr/>
          <a:lstStyle/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 startAt="5"/>
            </a:pP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Jain,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Sambhav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; Varsha,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Sushanth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 D; Bhat,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Vijetha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 N; </a:t>
            </a:r>
            <a:r>
              <a:rPr lang="en-IN" sz="1050" dirty="0" err="1">
                <a:solidFill>
                  <a:schemeClr val="tx1"/>
                </a:solidFill>
                <a:latin typeface="Montserrat" panose="00000500000000000000" pitchFamily="2" charset="0"/>
              </a:rPr>
              <a:t>Alamelu</a:t>
            </a:r>
            <a:r>
              <a:rPr lang="en-IN" sz="1050" dirty="0">
                <a:solidFill>
                  <a:schemeClr val="tx1"/>
                </a:solidFill>
                <a:latin typeface="Montserrat" panose="00000500000000000000" pitchFamily="2" charset="0"/>
              </a:rPr>
              <a:t>, J V (2019). [IEEE 2019 International Conference on Communication and Signal Processing (ICCSP) - Chennai, India (2019.4.4-2019.4.6)] 2019 International Conference on Communication and Signal Processing (ICCSP) - Design and Implementation of the Smart Glove to Aid the Visually Impaired.</a:t>
            </a:r>
            <a:endParaRPr lang="en-IN" sz="1050" dirty="0">
              <a:latin typeface="Montserrat" panose="00000500000000000000" pitchFamily="2" charset="0"/>
            </a:endParaRP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 startAt="5"/>
            </a:pPr>
            <a:r>
              <a:rPr lang="en-IN" sz="1050" dirty="0">
                <a:latin typeface="Montserrat" panose="00000500000000000000" pitchFamily="2" charset="0"/>
              </a:rPr>
              <a:t>Shruti Saxena, Yoga Pose Image Classification Dataset, Apr. 3, 2021. Accessed on: Nov. 25, 2021. [Online]. Available: https://www.kaggle.com/shrutisaxena/yoga-pose-image-classification-dataset</a:t>
            </a: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 startAt="5"/>
            </a:pPr>
            <a:r>
              <a:rPr lang="en-IN" sz="1050" dirty="0">
                <a:latin typeface="Montserrat" panose="00000500000000000000" pitchFamily="2" charset="0"/>
              </a:rPr>
              <a:t>“Cooking using pan,” Oct. 20,2021. Accessed on: Nov. 25, 2021.[Online].Available:   https://www.google.co.in/search?q=cooking+using+pan&amp;hl=en&amp;tbm=isch&amp;source</a:t>
            </a:r>
          </a:p>
          <a:p>
            <a:pPr marL="304800" indent="-228600">
              <a:lnSpc>
                <a:spcPct val="200000"/>
              </a:lnSpc>
              <a:buClr>
                <a:schemeClr val="accent2"/>
              </a:buClr>
              <a:buSzPct val="120000"/>
              <a:buFont typeface="+mj-lt"/>
              <a:buAutoNum type="arabicPeriod" startAt="5"/>
            </a:pPr>
            <a:r>
              <a:rPr lang="en-IN" sz="1050" dirty="0">
                <a:latin typeface="Montserrat" panose="00000500000000000000" pitchFamily="2" charset="0"/>
              </a:rPr>
              <a:t>A. A. Rafique, A. Jalal and A. Ahmed, "Scene Understanding and Recognition: Statistical Segmented Model using Geometrical Features and Gaussian Naïve Bayes," 2019 International Conference on Applied and Engineering Mathematics (ICAEM), 2019, pp. 225-230</a:t>
            </a:r>
          </a:p>
          <a:p>
            <a:pPr marL="76200" indent="0">
              <a:lnSpc>
                <a:spcPct val="150000"/>
              </a:lnSpc>
              <a:buSzPct val="150000"/>
              <a:buNone/>
            </a:pPr>
            <a:endParaRPr lang="en-IN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9DC2A-0541-493C-8CFD-A1F0436FA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68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F2EBCCEC-CC2F-4C60-ADF2-53CFC24EC839}"/>
              </a:ext>
            </a:extLst>
          </p:cNvPr>
          <p:cNvSpPr txBox="1">
            <a:spLocks/>
          </p:cNvSpPr>
          <p:nvPr/>
        </p:nvSpPr>
        <p:spPr>
          <a:xfrm>
            <a:off x="2598823" y="2964066"/>
            <a:ext cx="3946354" cy="75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4000" dirty="0"/>
              <a:t>THANK YOU!</a:t>
            </a:r>
          </a:p>
        </p:txBody>
      </p:sp>
      <p:sp>
        <p:nvSpPr>
          <p:cNvPr id="5" name="Google Shape;115;p16">
            <a:extLst>
              <a:ext uri="{FF2B5EF4-FFF2-40B4-BE49-F238E27FC236}">
                <a16:creationId xmlns:a16="http://schemas.microsoft.com/office/drawing/2014/main" id="{913F366F-38BA-4DDE-9CDC-775CD4634005}"/>
              </a:ext>
            </a:extLst>
          </p:cNvPr>
          <p:cNvSpPr txBox="1">
            <a:spLocks/>
          </p:cNvSpPr>
          <p:nvPr/>
        </p:nvSpPr>
        <p:spPr>
          <a:xfrm>
            <a:off x="902352" y="1637127"/>
            <a:ext cx="7516174" cy="170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●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○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■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●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○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■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●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Light"/>
              <a:buChar char="○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Montserrat Light"/>
              <a:buChar char="■"/>
              <a:defRPr sz="32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  <a:buFont typeface="Montserrat Light"/>
              <a:buNone/>
            </a:pPr>
            <a:r>
              <a:rPr lang="en-US" sz="2400" dirty="0"/>
              <a:t>We would like you express our gratitude and thank you for giving us an amazing opportunity to present our paper in ICPCSN 2022 Conference.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108932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</a:t>
            </a:r>
            <a:br>
              <a:rPr lang="en" sz="4400" dirty="0"/>
            </a:b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08000" y="445395"/>
            <a:ext cx="7780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2"/>
                </a:solidFill>
              </a:rPr>
              <a:t>Introduction to the Problem Statement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45440" y="1148080"/>
            <a:ext cx="8269568" cy="3331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-US" b="1" dirty="0"/>
              <a:t>Globally, 2.2 billion people have Vision impairment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-US" b="1" dirty="0"/>
              <a:t>Need assessment and requirement analysis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-US" b="1" dirty="0"/>
              <a:t>Difficulty in  gaining knowledge about the surroundings.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-US" b="1" dirty="0"/>
              <a:t>Recognition of exercise and cooking scene based on computer vision technique.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45A66-5113-48BA-8CE5-32D961487924}"/>
              </a:ext>
            </a:extLst>
          </p:cNvPr>
          <p:cNvCxnSpPr>
            <a:cxnSpLocks/>
          </p:cNvCxnSpPr>
          <p:nvPr/>
        </p:nvCxnSpPr>
        <p:spPr>
          <a:xfrm flipV="1">
            <a:off x="3320853" y="3230061"/>
            <a:ext cx="1" cy="2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063667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</a:t>
            </a:r>
            <a:br>
              <a:rPr lang="en" sz="4400" dirty="0"/>
            </a:br>
            <a:r>
              <a:rPr lang="en" sz="4400" dirty="0"/>
              <a:t>LITERATURE REVIEW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9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FA19-F60F-4FA9-86C6-FF7B49D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443034"/>
            <a:ext cx="7433400" cy="3963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D261-AD38-4BDB-8983-C98D316B16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1653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7B17F-7CE6-4BD6-86C2-D652BAD7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" b="57554"/>
          <a:stretch/>
        </p:blipFill>
        <p:spPr>
          <a:xfrm>
            <a:off x="360466" y="1164314"/>
            <a:ext cx="2914493" cy="1255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07CD5-655A-4BF4-8321-D2ECCBE6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150" y="1153281"/>
            <a:ext cx="2206650" cy="125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50861-0881-4250-B012-305FF8E2B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061" y="1147012"/>
            <a:ext cx="2833363" cy="1255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9E6F48-F999-4529-8FD6-007EC7C6C9B4}"/>
              </a:ext>
            </a:extLst>
          </p:cNvPr>
          <p:cNvSpPr txBox="1"/>
          <p:nvPr/>
        </p:nvSpPr>
        <p:spPr>
          <a:xfrm>
            <a:off x="3451837" y="2493745"/>
            <a:ext cx="2480428" cy="159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Obstacle Detection</a:t>
            </a:r>
          </a:p>
          <a:p>
            <a:endParaRPr lang="en-IN" sz="12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Indoor and outdoor obstacle can be detected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obstacle information is transformed into voice</a:t>
            </a: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442EF-330D-4321-9F64-D3E7AC6B9DFD}"/>
              </a:ext>
            </a:extLst>
          </p:cNvPr>
          <p:cNvSpPr txBox="1"/>
          <p:nvPr/>
        </p:nvSpPr>
        <p:spPr>
          <a:xfrm>
            <a:off x="649904" y="2493745"/>
            <a:ext cx="2625055" cy="243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Staircase  Detection</a:t>
            </a:r>
          </a:p>
          <a:p>
            <a:endParaRPr lang="en-IN" sz="1100" dirty="0"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latin typeface="Montserrat" panose="00000500000000000000" pitchFamily="2" charset="0"/>
              </a:rPr>
              <a:t>Real Time Detection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SVM based multi-classifier is trained and tested for the staircase recognition</a:t>
            </a:r>
          </a:p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Recognition accuracies of 88.89% for upstairs, 95.56% for downstairs</a:t>
            </a:r>
            <a:endParaRPr lang="en-IN" sz="1200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C4D98-12AB-4053-8B5C-FAEAB6038271}"/>
              </a:ext>
            </a:extLst>
          </p:cNvPr>
          <p:cNvSpPr txBox="1"/>
          <p:nvPr/>
        </p:nvSpPr>
        <p:spPr>
          <a:xfrm>
            <a:off x="6000061" y="2493745"/>
            <a:ext cx="3143939" cy="1584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Zebra-Crossing Detection</a:t>
            </a:r>
          </a:p>
          <a:p>
            <a:endParaRPr lang="en-IN" sz="11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tx1"/>
                </a:solidFill>
                <a:latin typeface="Montserrat" panose="00000500000000000000" pitchFamily="2" charset="0"/>
              </a:rPr>
              <a:t>Convolutional neural networks (CNN) algorithm is used.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Safe navigation for visually impaired</a:t>
            </a: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4B37-9532-48E6-86DC-F60ABD70AB29}"/>
              </a:ext>
            </a:extLst>
          </p:cNvPr>
          <p:cNvSpPr txBox="1"/>
          <p:nvPr/>
        </p:nvSpPr>
        <p:spPr>
          <a:xfrm>
            <a:off x="6438476" y="4855750"/>
            <a:ext cx="226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Montserrat" panose="00000500000000000000" pitchFamily="2" charset="0"/>
              </a:rPr>
              <a:t>References : [1], [2], [3].</a:t>
            </a:r>
          </a:p>
        </p:txBody>
      </p:sp>
    </p:spTree>
    <p:extLst>
      <p:ext uri="{BB962C8B-B14F-4D97-AF65-F5344CB8AC3E}">
        <p14:creationId xmlns:p14="http://schemas.microsoft.com/office/powerpoint/2010/main" val="22017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B946-02C4-4C7B-B661-5E002356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96" y="1351512"/>
            <a:ext cx="3975786" cy="2268303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Third eye for Visually Challenged: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Ultrasonic Sensors and IR sensors are used for obstacle detection and water detection.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All the sensors are interfaced with Arduino UNO for processing purposes.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pitchFamily="2" charset="0"/>
              </a:rPr>
              <a:t>The audio instructions will be invoked when any obstacles or water is detected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01600" indent="0">
              <a:lnSpc>
                <a:spcPct val="150000"/>
              </a:lnSpc>
              <a:buNone/>
            </a:pP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8DD6-DBD2-40CB-A990-35BD29EBB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0E4FBEF-7696-49EC-BA0A-713E43D3D7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55820" y="1351512"/>
            <a:ext cx="4488180" cy="2268303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Montserrat" panose="00000500000000000000" pitchFamily="2" charset="0"/>
              </a:rPr>
              <a:t>Smart Glove to Aid the Visually Impaired: 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A prototype of smart glove is designed which is effective in guiding the blind to the object that is desired in an indoor environment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For object detection Deep Neural Networks (DNN) algorithm is used.</a:t>
            </a:r>
            <a:endParaRPr lang="en-IN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52E7AA-578A-4379-9C84-2CCDDEBA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443034"/>
            <a:ext cx="7433400" cy="3963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Literature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85EE8-BC7D-4AF3-93A0-0B55C7858081}"/>
              </a:ext>
            </a:extLst>
          </p:cNvPr>
          <p:cNvSpPr txBox="1"/>
          <p:nvPr/>
        </p:nvSpPr>
        <p:spPr>
          <a:xfrm>
            <a:off x="6438476" y="4855750"/>
            <a:ext cx="226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Montserrat" panose="00000500000000000000" pitchFamily="2" charset="0"/>
              </a:rPr>
              <a:t>References : [4], [5].</a:t>
            </a:r>
          </a:p>
        </p:txBody>
      </p:sp>
    </p:spTree>
    <p:extLst>
      <p:ext uri="{BB962C8B-B14F-4D97-AF65-F5344CB8AC3E}">
        <p14:creationId xmlns:p14="http://schemas.microsoft.com/office/powerpoint/2010/main" val="8046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C4E80F65-1985-4361-A000-B51EE51461DC}"/>
              </a:ext>
            </a:extLst>
          </p:cNvPr>
          <p:cNvSpPr txBox="1">
            <a:spLocks/>
          </p:cNvSpPr>
          <p:nvPr/>
        </p:nvSpPr>
        <p:spPr>
          <a:xfrm>
            <a:off x="674227" y="76369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>
                <a:solidFill>
                  <a:schemeClr val="accent2"/>
                </a:solidFill>
              </a:rPr>
              <a:t>3.</a:t>
            </a:r>
            <a:br>
              <a:rPr lang="en-IN" sz="4400" dirty="0">
                <a:solidFill>
                  <a:schemeClr val="accent2"/>
                </a:solidFill>
              </a:rPr>
            </a:br>
            <a:r>
              <a:rPr lang="en-IN" sz="4400" dirty="0">
                <a:solidFill>
                  <a:schemeClr val="accent2"/>
                </a:solidFill>
              </a:rPr>
              <a:t>METHEDOLOGY</a:t>
            </a:r>
          </a:p>
        </p:txBody>
      </p:sp>
      <p:grpSp>
        <p:nvGrpSpPr>
          <p:cNvPr id="11" name="Google Shape;252;p28">
            <a:extLst>
              <a:ext uri="{FF2B5EF4-FFF2-40B4-BE49-F238E27FC236}">
                <a16:creationId xmlns:a16="http://schemas.microsoft.com/office/drawing/2014/main" id="{F518FD06-8135-4131-B8D3-A1F5ACD31A35}"/>
              </a:ext>
            </a:extLst>
          </p:cNvPr>
          <p:cNvGrpSpPr/>
          <p:nvPr/>
        </p:nvGrpSpPr>
        <p:grpSpPr>
          <a:xfrm rot="19640549">
            <a:off x="3152359" y="2134233"/>
            <a:ext cx="2514937" cy="2434252"/>
            <a:chOff x="3125310" y="1080288"/>
            <a:chExt cx="2843967" cy="2878486"/>
          </a:xfrm>
        </p:grpSpPr>
        <p:sp>
          <p:nvSpPr>
            <p:cNvPr id="12" name="Google Shape;253;p28">
              <a:extLst>
                <a:ext uri="{FF2B5EF4-FFF2-40B4-BE49-F238E27FC236}">
                  <a16:creationId xmlns:a16="http://schemas.microsoft.com/office/drawing/2014/main" id="{A831F512-F988-433C-A68E-1B7616860CB0}"/>
                </a:ext>
              </a:extLst>
            </p:cNvPr>
            <p:cNvSpPr/>
            <p:nvPr/>
          </p:nvSpPr>
          <p:spPr>
            <a:xfrm rot="3600185">
              <a:off x="3125310" y="1184115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54;p28">
              <a:extLst>
                <a:ext uri="{FF2B5EF4-FFF2-40B4-BE49-F238E27FC236}">
                  <a16:creationId xmlns:a16="http://schemas.microsoft.com/office/drawing/2014/main" id="{F5E9BF65-AA5F-49DD-BCF4-D5D075309A2C}"/>
                </a:ext>
              </a:extLst>
            </p:cNvPr>
            <p:cNvSpPr/>
            <p:nvPr/>
          </p:nvSpPr>
          <p:spPr>
            <a:xfrm rot="10800000">
              <a:off x="3164429" y="1080288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55;p28">
              <a:extLst>
                <a:ext uri="{FF2B5EF4-FFF2-40B4-BE49-F238E27FC236}">
                  <a16:creationId xmlns:a16="http://schemas.microsoft.com/office/drawing/2014/main" id="{5688FB1D-6184-4F76-B4F9-908FAC97AF69}"/>
                </a:ext>
              </a:extLst>
            </p:cNvPr>
            <p:cNvSpPr/>
            <p:nvPr/>
          </p:nvSpPr>
          <p:spPr>
            <a:xfrm rot="1799981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grpSp>
          <p:nvGrpSpPr>
            <p:cNvPr id="15" name="Google Shape;256;p28">
              <a:extLst>
                <a:ext uri="{FF2B5EF4-FFF2-40B4-BE49-F238E27FC236}">
                  <a16:creationId xmlns:a16="http://schemas.microsoft.com/office/drawing/2014/main" id="{23093D0A-9C35-401B-955C-CC424E8463BB}"/>
                </a:ext>
              </a:extLst>
            </p:cNvPr>
            <p:cNvGrpSpPr/>
            <p:nvPr/>
          </p:nvGrpSpPr>
          <p:grpSpPr>
            <a:xfrm rot="-7200165">
              <a:off x="4287376" y="1168861"/>
              <a:ext cx="593172" cy="584169"/>
              <a:chOff x="2927858" y="2475207"/>
              <a:chExt cx="596203" cy="586627"/>
            </a:xfrm>
          </p:grpSpPr>
          <p:sp>
            <p:nvSpPr>
              <p:cNvPr id="25" name="Google Shape;257;p28">
                <a:extLst>
                  <a:ext uri="{FF2B5EF4-FFF2-40B4-BE49-F238E27FC236}">
                    <a16:creationId xmlns:a16="http://schemas.microsoft.com/office/drawing/2014/main" id="{1FCCA92C-B5F0-41C8-ACC7-9703C28A909E}"/>
                  </a:ext>
                </a:extLst>
              </p:cNvPr>
              <p:cNvSpPr/>
              <p:nvPr/>
            </p:nvSpPr>
            <p:spPr>
              <a:xfrm rot="39023">
                <a:off x="2942624" y="2480397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58;p28">
                <a:extLst>
                  <a:ext uri="{FF2B5EF4-FFF2-40B4-BE49-F238E27FC236}">
                    <a16:creationId xmlns:a16="http://schemas.microsoft.com/office/drawing/2014/main" id="{EAB0ADCE-B8A0-4955-920E-C4AF0E04F38A}"/>
                  </a:ext>
                </a:extLst>
              </p:cNvPr>
              <p:cNvSpPr/>
              <p:nvPr/>
            </p:nvSpPr>
            <p:spPr>
              <a:xfrm rot="10800000">
                <a:off x="2927858" y="247520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259;p28">
              <a:extLst>
                <a:ext uri="{FF2B5EF4-FFF2-40B4-BE49-F238E27FC236}">
                  <a16:creationId xmlns:a16="http://schemas.microsoft.com/office/drawing/2014/main" id="{0E0EBB1F-552B-4F76-88F4-B678083ADF8B}"/>
                </a:ext>
              </a:extLst>
            </p:cNvPr>
            <p:cNvGrpSpPr/>
            <p:nvPr/>
          </p:nvGrpSpPr>
          <p:grpSpPr>
            <a:xfrm>
              <a:off x="5198665" y="2742334"/>
              <a:ext cx="598697" cy="581464"/>
              <a:chOff x="2909411" y="2380202"/>
              <a:chExt cx="601767" cy="583916"/>
            </a:xfrm>
          </p:grpSpPr>
          <p:sp>
            <p:nvSpPr>
              <p:cNvPr id="23" name="Google Shape;260;p28">
                <a:extLst>
                  <a:ext uri="{FF2B5EF4-FFF2-40B4-BE49-F238E27FC236}">
                    <a16:creationId xmlns:a16="http://schemas.microsoft.com/office/drawing/2014/main" id="{C33E206C-A997-4790-B418-4B657721895E}"/>
                  </a:ext>
                </a:extLst>
              </p:cNvPr>
              <p:cNvSpPr/>
              <p:nvPr/>
            </p:nvSpPr>
            <p:spPr>
              <a:xfrm rot="39023">
                <a:off x="2929741" y="2382681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1;p28">
                <a:extLst>
                  <a:ext uri="{FF2B5EF4-FFF2-40B4-BE49-F238E27FC236}">
                    <a16:creationId xmlns:a16="http://schemas.microsoft.com/office/drawing/2014/main" id="{5D690D60-90CA-469F-9E34-890D34B97B64}"/>
                  </a:ext>
                </a:extLst>
              </p:cNvPr>
              <p:cNvSpPr/>
              <p:nvPr/>
            </p:nvSpPr>
            <p:spPr>
              <a:xfrm rot="10800000">
                <a:off x="2909411" y="2380202"/>
                <a:ext cx="581400" cy="581401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" name="Google Shape;262;p28">
              <a:extLst>
                <a:ext uri="{FF2B5EF4-FFF2-40B4-BE49-F238E27FC236}">
                  <a16:creationId xmlns:a16="http://schemas.microsoft.com/office/drawing/2014/main" id="{40205A3A-18E3-4C94-A771-14C1827A006D}"/>
                </a:ext>
              </a:extLst>
            </p:cNvPr>
            <p:cNvGrpSpPr/>
            <p:nvPr/>
          </p:nvGrpSpPr>
          <p:grpSpPr>
            <a:xfrm rot="7200165">
              <a:off x="3444691" y="2901111"/>
              <a:ext cx="581808" cy="580235"/>
              <a:chOff x="2958355" y="2321153"/>
              <a:chExt cx="584781" cy="582676"/>
            </a:xfrm>
          </p:grpSpPr>
          <p:sp>
            <p:nvSpPr>
              <p:cNvPr id="21" name="Google Shape;263;p28">
                <a:extLst>
                  <a:ext uri="{FF2B5EF4-FFF2-40B4-BE49-F238E27FC236}">
                    <a16:creationId xmlns:a16="http://schemas.microsoft.com/office/drawing/2014/main" id="{FD37DECD-CE08-48B7-834B-24D48862B969}"/>
                  </a:ext>
                </a:extLst>
              </p:cNvPr>
              <p:cNvSpPr/>
              <p:nvPr/>
            </p:nvSpPr>
            <p:spPr>
              <a:xfrm rot="39023">
                <a:off x="2961699" y="2321153"/>
                <a:ext cx="581437" cy="581436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64;p28">
                <a:extLst>
                  <a:ext uri="{FF2B5EF4-FFF2-40B4-BE49-F238E27FC236}">
                    <a16:creationId xmlns:a16="http://schemas.microsoft.com/office/drawing/2014/main" id="{A1F39A45-D484-4FC7-A85D-07DD765AF7E3}"/>
                  </a:ext>
                </a:extLst>
              </p:cNvPr>
              <p:cNvSpPr/>
              <p:nvPr/>
            </p:nvSpPr>
            <p:spPr>
              <a:xfrm rot="10800000">
                <a:off x="2958355" y="2322429"/>
                <a:ext cx="581401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" name="Google Shape;265;p28">
              <a:extLst>
                <a:ext uri="{FF2B5EF4-FFF2-40B4-BE49-F238E27FC236}">
                  <a16:creationId xmlns:a16="http://schemas.microsoft.com/office/drawing/2014/main" id="{C54B3401-BB67-41FF-9A04-F5748110DCB4}"/>
                </a:ext>
              </a:extLst>
            </p:cNvPr>
            <p:cNvSpPr txBox="1"/>
            <p:nvPr/>
          </p:nvSpPr>
          <p:spPr>
            <a:xfrm rot="1959451">
              <a:off x="5292575" y="2837174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" name="Google Shape;266;p28">
              <a:extLst>
                <a:ext uri="{FF2B5EF4-FFF2-40B4-BE49-F238E27FC236}">
                  <a16:creationId xmlns:a16="http://schemas.microsoft.com/office/drawing/2014/main" id="{3E929136-A859-4E29-9AAB-A0BFEFE85E1B}"/>
                </a:ext>
              </a:extLst>
            </p:cNvPr>
            <p:cNvSpPr txBox="1"/>
            <p:nvPr/>
          </p:nvSpPr>
          <p:spPr>
            <a:xfrm rot="1959451">
              <a:off x="4327397" y="1211439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Google Shape;267;p28">
              <a:extLst>
                <a:ext uri="{FF2B5EF4-FFF2-40B4-BE49-F238E27FC236}">
                  <a16:creationId xmlns:a16="http://schemas.microsoft.com/office/drawing/2014/main" id="{B7D246D4-0762-4DCF-BF3D-2EC231C34BE3}"/>
                </a:ext>
              </a:extLst>
            </p:cNvPr>
            <p:cNvSpPr txBox="1"/>
            <p:nvPr/>
          </p:nvSpPr>
          <p:spPr>
            <a:xfrm rot="1959451">
              <a:off x="3550191" y="2943544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 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7" name="Google Shape;245;p28">
            <a:extLst>
              <a:ext uri="{FF2B5EF4-FFF2-40B4-BE49-F238E27FC236}">
                <a16:creationId xmlns:a16="http://schemas.microsoft.com/office/drawing/2014/main" id="{B7A0EF6B-DAEC-4F36-9410-9C4929A96520}"/>
              </a:ext>
            </a:extLst>
          </p:cNvPr>
          <p:cNvCxnSpPr/>
          <p:nvPr/>
        </p:nvCxnSpPr>
        <p:spPr>
          <a:xfrm rot="10800000">
            <a:off x="2763683" y="3644443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8" name="Google Shape;251;p28">
            <a:extLst>
              <a:ext uri="{FF2B5EF4-FFF2-40B4-BE49-F238E27FC236}">
                <a16:creationId xmlns:a16="http://schemas.microsoft.com/office/drawing/2014/main" id="{E5434BFD-77CB-4E27-BF0C-E2B1E42C1F7B}"/>
              </a:ext>
            </a:extLst>
          </p:cNvPr>
          <p:cNvCxnSpPr/>
          <p:nvPr/>
        </p:nvCxnSpPr>
        <p:spPr>
          <a:xfrm>
            <a:off x="5201843" y="4218226"/>
            <a:ext cx="128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9" name="Google Shape;248;p28">
            <a:extLst>
              <a:ext uri="{FF2B5EF4-FFF2-40B4-BE49-F238E27FC236}">
                <a16:creationId xmlns:a16="http://schemas.microsoft.com/office/drawing/2014/main" id="{0C6F7B88-5B1C-4BA0-ADA6-822117A9F31E}"/>
              </a:ext>
            </a:extLst>
          </p:cNvPr>
          <p:cNvCxnSpPr/>
          <p:nvPr/>
        </p:nvCxnSpPr>
        <p:spPr>
          <a:xfrm>
            <a:off x="5201843" y="2579768"/>
            <a:ext cx="1286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DAFE30-0690-4AA1-AE3D-5C4057260FFB}"/>
              </a:ext>
            </a:extLst>
          </p:cNvPr>
          <p:cNvSpPr txBox="1"/>
          <p:nvPr/>
        </p:nvSpPr>
        <p:spPr>
          <a:xfrm>
            <a:off x="411029" y="3164733"/>
            <a:ext cx="224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Dataset and Pre-processing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1B0AA-B163-4081-A2E2-E856102CC855}"/>
              </a:ext>
            </a:extLst>
          </p:cNvPr>
          <p:cNvSpPr txBox="1"/>
          <p:nvPr/>
        </p:nvSpPr>
        <p:spPr>
          <a:xfrm>
            <a:off x="6615214" y="2075291"/>
            <a:ext cx="220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Feature Vector </a:t>
            </a:r>
          </a:p>
          <a:p>
            <a:pPr algn="ctr"/>
            <a:r>
              <a:rPr lang="en-IN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Compilation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4EED6-F162-49FF-9B3A-07F3C1A892DB}"/>
              </a:ext>
            </a:extLst>
          </p:cNvPr>
          <p:cNvSpPr txBox="1"/>
          <p:nvPr/>
        </p:nvSpPr>
        <p:spPr>
          <a:xfrm>
            <a:off x="6615214" y="3707697"/>
            <a:ext cx="2237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Classification and Detection of a Scene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0811-F974-4468-BDCA-FC4E41B0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481303"/>
            <a:ext cx="7433400" cy="396300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Novelty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827E-4CA2-4A17-BCDC-BA2F8D608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Wearable System Approach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Simplified Audio Feedback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Real-Time Detection of  Exercise Scene and Cooking Scene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Good Accuracy – Using Random Forest 80%</a:t>
            </a:r>
          </a:p>
          <a:p>
            <a:pPr marL="76200" indent="0">
              <a:lnSpc>
                <a:spcPct val="150000"/>
              </a:lnSpc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0FF9-9C9A-445F-BB45-D99E36676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099954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1638</Words>
  <Application>Microsoft Office PowerPoint</Application>
  <PresentationFormat>On-screen Show (16:9)</PresentationFormat>
  <Paragraphs>303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Montserrat</vt:lpstr>
      <vt:lpstr>Cambria Math</vt:lpstr>
      <vt:lpstr>Montserrat Light</vt:lpstr>
      <vt:lpstr>Nicholas template</vt:lpstr>
      <vt:lpstr>DETECTION OF EXERCISE AND COOKING SCENE FOR ASSISTANCE OF VISUALLY IMPAIRED PEOPLE</vt:lpstr>
      <vt:lpstr>INDEX</vt:lpstr>
      <vt:lpstr>1. INTRODUCTION</vt:lpstr>
      <vt:lpstr>Introduction to the Problem Statement</vt:lpstr>
      <vt:lpstr>2. LITERATURE REVIEW</vt:lpstr>
      <vt:lpstr>Literature Review</vt:lpstr>
      <vt:lpstr>Literature Review</vt:lpstr>
      <vt:lpstr>PowerPoint Presentation</vt:lpstr>
      <vt:lpstr>Novelty</vt:lpstr>
      <vt:lpstr>Block Diagram of the System</vt:lpstr>
      <vt:lpstr>3.1 Dataset and Pre-processing</vt:lpstr>
      <vt:lpstr>3.2 Feature Vector Compilation</vt:lpstr>
      <vt:lpstr>PowerPoint Presentation</vt:lpstr>
      <vt:lpstr>3.3 Classification and Detection of a Scene</vt:lpstr>
      <vt:lpstr>Classification</vt:lpstr>
      <vt:lpstr>PowerPoint Presentation</vt:lpstr>
      <vt:lpstr>Algorithm: Classification and Detection of a Scene</vt:lpstr>
      <vt:lpstr>4. RESULT</vt:lpstr>
      <vt:lpstr>Data Visualisation</vt:lpstr>
      <vt:lpstr>Performance Metrics</vt:lpstr>
      <vt:lpstr>Advantages and Limitation </vt:lpstr>
      <vt:lpstr>5. CONCLUSION</vt:lpstr>
      <vt:lpstr>Conclusion</vt:lpstr>
      <vt:lpstr>6. 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Detection of Exercise and Cooking for Visually Impaired People</dc:title>
  <cp:lastModifiedBy>Jyoti Madake</cp:lastModifiedBy>
  <cp:revision>39</cp:revision>
  <dcterms:modified xsi:type="dcterms:W3CDTF">2022-02-24T05:34:46Z</dcterms:modified>
</cp:coreProperties>
</file>