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5" r:id="rId7"/>
    <p:sldId id="266" r:id="rId8"/>
    <p:sldId id="267" r:id="rId9"/>
    <p:sldId id="261" r:id="rId10"/>
    <p:sldId id="262"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sh Ahire" initials="MA" lastIdx="1" clrIdx="0">
    <p:extLst>
      <p:ext uri="{19B8F6BF-5375-455C-9EA6-DF929625EA0E}">
        <p15:presenceInfo xmlns:p15="http://schemas.microsoft.com/office/powerpoint/2012/main" userId="9c7e19995e29c1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95516D7-1BE4-42FF-915C-DF82BCB40BA1}"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406013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73569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2194788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9130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33208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5516D7-1BE4-42FF-915C-DF82BCB40BA1}"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1318520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5516D7-1BE4-42FF-915C-DF82BCB40BA1}"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714389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516D7-1BE4-42FF-915C-DF82BCB40BA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1554675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516D7-1BE4-42FF-915C-DF82BCB40BA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00703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516D7-1BE4-42FF-915C-DF82BCB40BA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285687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5516D7-1BE4-42FF-915C-DF82BCB40BA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75293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272235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5516D7-1BE4-42FF-915C-DF82BCB40BA1}"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127142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5516D7-1BE4-42FF-915C-DF82BCB40BA1}"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78101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516D7-1BE4-42FF-915C-DF82BCB40BA1}" type="datetimeFigureOut">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173386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218566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4537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95516D7-1BE4-42FF-915C-DF82BCB40BA1}" type="datetimeFigureOut">
              <a:rPr lang="en-US" smtClean="0"/>
              <a:t>2/23/2024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1F4498D-634D-45F6-B65F-DB7A81CF5FF8}" type="slidenum">
              <a:rPr lang="en-US" smtClean="0"/>
              <a:t>‹#›</a:t>
            </a:fld>
            <a:endParaRPr lang="en-US"/>
          </a:p>
        </p:txBody>
      </p:sp>
    </p:spTree>
    <p:extLst>
      <p:ext uri="{BB962C8B-B14F-4D97-AF65-F5344CB8AC3E}">
        <p14:creationId xmlns:p14="http://schemas.microsoft.com/office/powerpoint/2010/main" val="98862058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17843" y="1448594"/>
            <a:ext cx="7503498" cy="1980406"/>
          </a:xfrm>
        </p:spPr>
        <p:txBody>
          <a:bodyPr>
            <a:normAutofit lnSpcReduction="10000"/>
          </a:bodyPr>
          <a:lstStyle/>
          <a:p>
            <a:pPr algn="ctr"/>
            <a:r>
              <a:rPr lang="en-GB" sz="5400" b="1" spc="-1" dirty="0">
                <a:latin typeface="Arial"/>
              </a:rPr>
              <a:t>Medicine Management System</a:t>
            </a:r>
            <a:br>
              <a:rPr lang="en-GB" dirty="0"/>
            </a:br>
            <a:endParaRPr lang="en-GB" dirty="0"/>
          </a:p>
          <a:p>
            <a:endParaRPr lang="en-US" dirty="0"/>
          </a:p>
        </p:txBody>
      </p:sp>
      <p:sp>
        <p:nvSpPr>
          <p:cNvPr id="8" name="TextBox 7">
            <a:extLst>
              <a:ext uri="{FF2B5EF4-FFF2-40B4-BE49-F238E27FC236}">
                <a16:creationId xmlns:a16="http://schemas.microsoft.com/office/drawing/2014/main" id="{993D61AA-F3A4-1E2B-B7CD-9674AD22AF72}"/>
              </a:ext>
            </a:extLst>
          </p:cNvPr>
          <p:cNvSpPr txBox="1"/>
          <p:nvPr/>
        </p:nvSpPr>
        <p:spPr>
          <a:xfrm>
            <a:off x="1223060" y="4677582"/>
            <a:ext cx="3654287" cy="830997"/>
          </a:xfrm>
          <a:prstGeom prst="rect">
            <a:avLst/>
          </a:prstGeom>
          <a:noFill/>
        </p:spPr>
        <p:txBody>
          <a:bodyPr wrap="square" rtlCol="0">
            <a:spAutoFit/>
          </a:bodyPr>
          <a:lstStyle/>
          <a:p>
            <a:r>
              <a:rPr lang="en-GB" sz="2400" b="1" spc="-1" dirty="0">
                <a:solidFill>
                  <a:schemeClr val="tx2">
                    <a:lumMod val="60000"/>
                    <a:lumOff val="40000"/>
                  </a:schemeClr>
                </a:solidFill>
              </a:rPr>
              <a:t>DBMS Minor Project:</a:t>
            </a:r>
          </a:p>
          <a:p>
            <a:r>
              <a:rPr lang="en-GB" sz="2400" b="1" spc="-1" dirty="0">
                <a:solidFill>
                  <a:schemeClr val="tx2">
                    <a:lumMod val="60000"/>
                    <a:lumOff val="40000"/>
                  </a:schemeClr>
                </a:solidFill>
              </a:rPr>
              <a:t>Guide: </a:t>
            </a:r>
            <a:r>
              <a:rPr lang="en-GB" sz="2400" b="1" spc="-1" dirty="0" err="1">
                <a:solidFill>
                  <a:schemeClr val="tx2">
                    <a:lumMod val="60000"/>
                    <a:lumOff val="40000"/>
                  </a:schemeClr>
                </a:solidFill>
              </a:rPr>
              <a:t>Dr.Abhay</a:t>
            </a:r>
            <a:r>
              <a:rPr lang="en-GB" sz="2400" b="1" spc="-1" dirty="0">
                <a:solidFill>
                  <a:schemeClr val="tx2">
                    <a:lumMod val="60000"/>
                    <a:lumOff val="40000"/>
                  </a:schemeClr>
                </a:solidFill>
              </a:rPr>
              <a:t> </a:t>
            </a:r>
            <a:r>
              <a:rPr lang="en-GB" sz="2400" b="1" spc="-1" dirty="0" err="1">
                <a:solidFill>
                  <a:schemeClr val="tx2">
                    <a:lumMod val="60000"/>
                    <a:lumOff val="40000"/>
                  </a:schemeClr>
                </a:solidFill>
              </a:rPr>
              <a:t>Chopde</a:t>
            </a:r>
            <a:endParaRPr lang="en-GB" sz="2400" b="1" spc="-1" dirty="0">
              <a:solidFill>
                <a:schemeClr val="tx2">
                  <a:lumMod val="60000"/>
                  <a:lumOff val="40000"/>
                </a:schemeClr>
              </a:solidFill>
            </a:endParaRPr>
          </a:p>
        </p:txBody>
      </p:sp>
      <p:sp>
        <p:nvSpPr>
          <p:cNvPr id="4" name="TextBox 3">
            <a:extLst>
              <a:ext uri="{FF2B5EF4-FFF2-40B4-BE49-F238E27FC236}">
                <a16:creationId xmlns:a16="http://schemas.microsoft.com/office/drawing/2014/main" id="{2D6C404E-52E5-4BBD-879A-BBD615962027}"/>
              </a:ext>
            </a:extLst>
          </p:cNvPr>
          <p:cNvSpPr txBox="1"/>
          <p:nvPr/>
        </p:nvSpPr>
        <p:spPr>
          <a:xfrm>
            <a:off x="7728239" y="3808343"/>
            <a:ext cx="3538876" cy="2308324"/>
          </a:xfrm>
          <a:prstGeom prst="rect">
            <a:avLst/>
          </a:prstGeom>
          <a:noFill/>
        </p:spPr>
        <p:txBody>
          <a:bodyPr wrap="square" rtlCol="0">
            <a:spAutoFit/>
          </a:bodyPr>
          <a:lstStyle/>
          <a:p>
            <a:endParaRPr lang="en-GB" sz="2400" b="1" spc="-1" dirty="0">
              <a:solidFill>
                <a:schemeClr val="tx2">
                  <a:lumMod val="60000"/>
                  <a:lumOff val="40000"/>
                </a:schemeClr>
              </a:solidFill>
            </a:endParaRPr>
          </a:p>
          <a:p>
            <a:r>
              <a:rPr lang="en-GB" sz="2400" b="1" spc="-1" dirty="0">
                <a:solidFill>
                  <a:schemeClr val="tx2">
                    <a:lumMod val="60000"/>
                    <a:lumOff val="40000"/>
                  </a:schemeClr>
                </a:solidFill>
              </a:rPr>
              <a:t>TY_A_Batch_1_Group_3</a:t>
            </a:r>
          </a:p>
          <a:p>
            <a:r>
              <a:rPr lang="en-GB" sz="2400" b="1" spc="-1" dirty="0" err="1">
                <a:solidFill>
                  <a:schemeClr val="tx2">
                    <a:lumMod val="60000"/>
                    <a:lumOff val="40000"/>
                  </a:schemeClr>
                </a:solidFill>
              </a:rPr>
              <a:t>Adhiraj</a:t>
            </a:r>
            <a:r>
              <a:rPr lang="en-GB" sz="2400" b="1" spc="-1" dirty="0">
                <a:solidFill>
                  <a:schemeClr val="tx2">
                    <a:lumMod val="60000"/>
                    <a:lumOff val="40000"/>
                  </a:schemeClr>
                </a:solidFill>
              </a:rPr>
              <a:t> </a:t>
            </a:r>
            <a:r>
              <a:rPr lang="en-GB" sz="2400" b="1" spc="-1" dirty="0" err="1">
                <a:solidFill>
                  <a:schemeClr val="tx2">
                    <a:lumMod val="60000"/>
                    <a:lumOff val="40000"/>
                  </a:schemeClr>
                </a:solidFill>
              </a:rPr>
              <a:t>Jagdale</a:t>
            </a:r>
            <a:r>
              <a:rPr lang="en-GB" sz="2400" b="1" spc="-1" dirty="0">
                <a:solidFill>
                  <a:schemeClr val="tx2">
                    <a:lumMod val="60000"/>
                    <a:lumOff val="40000"/>
                  </a:schemeClr>
                </a:solidFill>
              </a:rPr>
              <a:t> (04)</a:t>
            </a:r>
          </a:p>
          <a:p>
            <a:r>
              <a:rPr lang="en-GB" sz="2400" b="1" spc="-1" dirty="0">
                <a:solidFill>
                  <a:schemeClr val="tx2">
                    <a:lumMod val="60000"/>
                    <a:lumOff val="40000"/>
                  </a:schemeClr>
                </a:solidFill>
              </a:rPr>
              <a:t>Anusha Agrawal (11)</a:t>
            </a:r>
          </a:p>
          <a:p>
            <a:r>
              <a:rPr lang="en-GB" sz="2400" b="1" spc="-1" dirty="0">
                <a:solidFill>
                  <a:schemeClr val="tx2">
                    <a:lumMod val="60000"/>
                    <a:lumOff val="40000"/>
                  </a:schemeClr>
                </a:solidFill>
              </a:rPr>
              <a:t>Harshita Agrawal (12)</a:t>
            </a:r>
          </a:p>
          <a:p>
            <a:r>
              <a:rPr lang="en-GB" sz="2400" b="1" spc="-1" dirty="0">
                <a:solidFill>
                  <a:schemeClr val="tx2">
                    <a:lumMod val="60000"/>
                    <a:lumOff val="40000"/>
                  </a:schemeClr>
                </a:solidFill>
              </a:rPr>
              <a:t>Mahesh </a:t>
            </a:r>
            <a:r>
              <a:rPr lang="en-GB" sz="2400" b="1" spc="-1" dirty="0" err="1">
                <a:solidFill>
                  <a:schemeClr val="tx2">
                    <a:lumMod val="60000"/>
                    <a:lumOff val="40000"/>
                  </a:schemeClr>
                </a:solidFill>
              </a:rPr>
              <a:t>Ahire</a:t>
            </a:r>
            <a:r>
              <a:rPr lang="en-GB" sz="2400" b="1" spc="-1" dirty="0">
                <a:solidFill>
                  <a:schemeClr val="tx2">
                    <a:lumMod val="60000"/>
                    <a:lumOff val="40000"/>
                  </a:schemeClr>
                </a:solidFill>
              </a:rPr>
              <a:t> (14)</a:t>
            </a:r>
          </a:p>
        </p:txBody>
      </p:sp>
      <p:pic>
        <p:nvPicPr>
          <p:cNvPr id="5" name="Picture 4">
            <a:extLst>
              <a:ext uri="{FF2B5EF4-FFF2-40B4-BE49-F238E27FC236}">
                <a16:creationId xmlns:a16="http://schemas.microsoft.com/office/drawing/2014/main" id="{F27E0063-17BA-4A02-8C7A-925CF418C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847" y="1125441"/>
            <a:ext cx="1258144" cy="125814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9894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a:normAutofit/>
          </a:bodyPr>
          <a:lstStyle/>
          <a:p>
            <a:r>
              <a:rPr lang="en-US" sz="2400" dirty="0"/>
              <a:t>This system provides us with a user-friendly interface to manage the medicine details.</a:t>
            </a:r>
          </a:p>
          <a:p>
            <a:r>
              <a:rPr lang="en-US" sz="2400" dirty="0"/>
              <a:t>This work will be able to help in the pharmaceutical area where pharmacy/medicine shop managers can make use of this system to store medicine-based information.</a:t>
            </a:r>
          </a:p>
          <a:p>
            <a:r>
              <a:rPr lang="en-US" sz="2400" dirty="0"/>
              <a:t>In future, with this system we can merge medicine related transaction system for pharmacy/medicine shop. </a:t>
            </a:r>
          </a:p>
        </p:txBody>
      </p:sp>
    </p:spTree>
    <p:extLst>
      <p:ext uri="{BB962C8B-B14F-4D97-AF65-F5344CB8AC3E}">
        <p14:creationId xmlns:p14="http://schemas.microsoft.com/office/powerpoint/2010/main" val="287807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550"/>
            <a:ext cx="10515600" cy="1325563"/>
          </a:xfrm>
        </p:spPr>
        <p:txBody>
          <a:bodyPr/>
          <a:lstStyle/>
          <a:p>
            <a:pPr algn="ctr"/>
            <a:r>
              <a:rPr lang="en-US" b="1" dirty="0"/>
              <a:t>References</a:t>
            </a:r>
          </a:p>
        </p:txBody>
      </p:sp>
      <p:sp>
        <p:nvSpPr>
          <p:cNvPr id="3" name="Content Placeholder 2"/>
          <p:cNvSpPr>
            <a:spLocks noGrp="1"/>
          </p:cNvSpPr>
          <p:nvPr>
            <p:ph idx="1"/>
          </p:nvPr>
        </p:nvSpPr>
        <p:spPr/>
        <p:txBody>
          <a:bodyPr>
            <a:normAutofit/>
          </a:bodyPr>
          <a:lstStyle/>
          <a:p>
            <a:pPr marL="0" indent="0">
              <a:buNone/>
            </a:pPr>
            <a:r>
              <a:rPr lang="en-US" sz="2300" dirty="0"/>
              <a:t>[1] </a:t>
            </a:r>
            <a:r>
              <a:rPr lang="en-US" sz="2300" dirty="0" err="1"/>
              <a:t>Zangana</a:t>
            </a:r>
            <a:r>
              <a:rPr lang="en-US" sz="2300" dirty="0"/>
              <a:t>, </a:t>
            </a:r>
            <a:r>
              <a:rPr lang="en-US" sz="2300" dirty="0" err="1"/>
              <a:t>Hewa</a:t>
            </a:r>
            <a:r>
              <a:rPr lang="en-US" sz="2300" dirty="0"/>
              <a:t> Majeed. “Design an Information Management System for a Pharmacy.” IJARCCE (2018) doi:10.17148/IJARCCE.2018.71012</a:t>
            </a:r>
          </a:p>
          <a:p>
            <a:pPr marL="0" indent="0">
              <a:buNone/>
            </a:pPr>
            <a:r>
              <a:rPr lang="en-US" sz="2300" dirty="0"/>
              <a:t>[2] Baker, Asan. (2018). Designing a Computerized Pharmacy Management System with Inventory Stock Alert System. International Journal of Emerging Trends &amp; Technology in Computer Science. 5. 68-71.</a:t>
            </a:r>
          </a:p>
          <a:p>
            <a:pPr marL="0" indent="0">
              <a:buNone/>
            </a:pPr>
            <a:r>
              <a:rPr lang="en-US" sz="2300" dirty="0"/>
              <a:t>[3] Y. </a:t>
            </a:r>
            <a:r>
              <a:rPr lang="en-US" sz="2300" dirty="0" err="1"/>
              <a:t>Shuxun</a:t>
            </a:r>
            <a:r>
              <a:rPr lang="en-US" sz="2300" dirty="0"/>
              <a:t>, W. Ying, L. Huan and L. Yun, "Application to Medicine Management Based on Computer Network Aided System," 2013 Fourth International Conference on Intelligent Systems Design and Engineering Applications, 2013, pp. 161-165.</a:t>
            </a:r>
          </a:p>
          <a:p>
            <a:pPr marL="0" indent="0">
              <a:buNone/>
            </a:pPr>
            <a:r>
              <a:rPr lang="en-US" sz="2300" dirty="0"/>
              <a:t>[4] </a:t>
            </a:r>
            <a:r>
              <a:rPr lang="en-US" sz="2300" dirty="0" err="1"/>
              <a:t>Dridi</a:t>
            </a:r>
            <a:r>
              <a:rPr lang="en-US" sz="2300" dirty="0"/>
              <a:t>, Ahmed &amp; </a:t>
            </a:r>
            <a:r>
              <a:rPr lang="en-US" sz="2300" dirty="0" err="1"/>
              <a:t>Tissaoui</a:t>
            </a:r>
            <a:r>
              <a:rPr lang="en-US" sz="2300" dirty="0"/>
              <a:t>, Anis &amp; Sassi, Salma. (2015). The medical project management (MPM) system. 10.1109/GSCIT.2015.7353336a</a:t>
            </a:r>
          </a:p>
          <a:p>
            <a:pPr marL="0" indent="0">
              <a:buNone/>
            </a:pPr>
            <a:endParaRPr lang="en-US" sz="2300" dirty="0"/>
          </a:p>
          <a:p>
            <a:pPr marL="0" indent="0">
              <a:buNone/>
            </a:pPr>
            <a:endParaRPr lang="en-US" sz="2300" dirty="0"/>
          </a:p>
        </p:txBody>
      </p:sp>
    </p:spTree>
    <p:extLst>
      <p:ext uri="{BB962C8B-B14F-4D97-AF65-F5344CB8AC3E}">
        <p14:creationId xmlns:p14="http://schemas.microsoft.com/office/powerpoint/2010/main" val="63379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normAutofit/>
          </a:bodyPr>
          <a:lstStyle/>
          <a:p>
            <a:pPr algn="ctr"/>
            <a:r>
              <a:rPr lang="en-US" sz="6000" b="1" dirty="0"/>
              <a:t>Thank You!</a:t>
            </a:r>
          </a:p>
        </p:txBody>
      </p:sp>
    </p:spTree>
    <p:extLst>
      <p:ext uri="{BB962C8B-B14F-4D97-AF65-F5344CB8AC3E}">
        <p14:creationId xmlns:p14="http://schemas.microsoft.com/office/powerpoint/2010/main" val="243898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Contents</a:t>
            </a:r>
            <a:r>
              <a:rPr lang="en-US" dirty="0"/>
              <a:t> </a:t>
            </a:r>
          </a:p>
        </p:txBody>
      </p:sp>
      <p:sp>
        <p:nvSpPr>
          <p:cNvPr id="3" name="Content Placeholder 2"/>
          <p:cNvSpPr>
            <a:spLocks noGrp="1"/>
          </p:cNvSpPr>
          <p:nvPr>
            <p:ph idx="1"/>
          </p:nvPr>
        </p:nvSpPr>
        <p:spPr/>
        <p:txBody>
          <a:bodyPr/>
          <a:lstStyle/>
          <a:p>
            <a:r>
              <a:rPr lang="en-US" dirty="0"/>
              <a:t>Introduction</a:t>
            </a:r>
          </a:p>
          <a:p>
            <a:r>
              <a:rPr lang="en-US" dirty="0"/>
              <a:t>Literature Review</a:t>
            </a:r>
          </a:p>
          <a:p>
            <a:r>
              <a:rPr lang="en-US" dirty="0"/>
              <a:t>Methodology</a:t>
            </a:r>
          </a:p>
          <a:p>
            <a:r>
              <a:rPr lang="en-US" dirty="0"/>
              <a:t>Result</a:t>
            </a:r>
          </a:p>
          <a:p>
            <a:r>
              <a:rPr lang="en-US" dirty="0"/>
              <a:t>Conclusion</a:t>
            </a:r>
          </a:p>
          <a:p>
            <a:r>
              <a:rPr lang="en-US" dirty="0"/>
              <a:t>References</a:t>
            </a:r>
          </a:p>
          <a:p>
            <a:pPr marL="0" indent="0">
              <a:buNone/>
            </a:pPr>
            <a:endParaRPr lang="en-US" dirty="0"/>
          </a:p>
        </p:txBody>
      </p:sp>
    </p:spTree>
    <p:extLst>
      <p:ext uri="{BB962C8B-B14F-4D97-AF65-F5344CB8AC3E}">
        <p14:creationId xmlns:p14="http://schemas.microsoft.com/office/powerpoint/2010/main" val="77891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normAutofit/>
          </a:bodyPr>
          <a:lstStyle/>
          <a:p>
            <a:r>
              <a:rPr lang="en-US" sz="2400" dirty="0">
                <a:effectLst/>
                <a:ea typeface="SimSun" panose="02010600030101010101" pitchFamily="2" charset="-122"/>
              </a:rPr>
              <a:t>Medicine Management System is a python database-management system that manages all medicine necessary details. </a:t>
            </a:r>
          </a:p>
          <a:p>
            <a:r>
              <a:rPr lang="en-US" sz="2400" dirty="0"/>
              <a:t>The main purpose of this system is to manage the medicine operation that includes medicine name, type of medicine, reference number, company name, lot number, issue date, expiry date, uses, side effects, precautions and warning, dosage, tablet price, and product quantity. </a:t>
            </a:r>
          </a:p>
          <a:p>
            <a:r>
              <a:rPr lang="en-US" sz="2400" dirty="0"/>
              <a:t>The proposed software helped to reduce the errors and paperwork.</a:t>
            </a:r>
          </a:p>
          <a:p>
            <a:endParaRPr lang="en-US" sz="2400" dirty="0"/>
          </a:p>
        </p:txBody>
      </p:sp>
    </p:spTree>
    <p:extLst>
      <p:ext uri="{BB962C8B-B14F-4D97-AF65-F5344CB8AC3E}">
        <p14:creationId xmlns:p14="http://schemas.microsoft.com/office/powerpoint/2010/main" val="356122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Literature Review</a:t>
            </a:r>
          </a:p>
        </p:txBody>
      </p:sp>
      <p:sp>
        <p:nvSpPr>
          <p:cNvPr id="3" name="Content Placeholder 2"/>
          <p:cNvSpPr>
            <a:spLocks noGrp="1"/>
          </p:cNvSpPr>
          <p:nvPr>
            <p:ph idx="1"/>
          </p:nvPr>
        </p:nvSpPr>
        <p:spPr>
          <a:xfrm>
            <a:off x="6757676" y="4672283"/>
            <a:ext cx="3648075" cy="1432924"/>
          </a:xfrm>
        </p:spPr>
        <p:txBody>
          <a:bodyPr>
            <a:normAutofit/>
          </a:bodyPr>
          <a:lstStyle/>
          <a:p>
            <a:pPr marL="0" indent="0" algn="ctr">
              <a:buNone/>
            </a:pPr>
            <a:r>
              <a:rPr lang="en-US" sz="1800" dirty="0"/>
              <a:t>[2] Designing a Computerized Pharmacy Management System with Inventory Stock Alert System</a:t>
            </a:r>
          </a:p>
        </p:txBody>
      </p:sp>
      <p:pic>
        <p:nvPicPr>
          <p:cNvPr id="6" name="Picture 5">
            <a:extLst>
              <a:ext uri="{FF2B5EF4-FFF2-40B4-BE49-F238E27FC236}">
                <a16:creationId xmlns:a16="http://schemas.microsoft.com/office/drawing/2014/main" id="{EDBB4B7E-926C-045C-937D-954EB057E425}"/>
              </a:ext>
            </a:extLst>
          </p:cNvPr>
          <p:cNvPicPr>
            <a:picLocks noChangeAspect="1"/>
          </p:cNvPicPr>
          <p:nvPr/>
        </p:nvPicPr>
        <p:blipFill>
          <a:blip r:embed="rId2"/>
          <a:stretch>
            <a:fillRect/>
          </a:stretch>
        </p:blipFill>
        <p:spPr>
          <a:xfrm>
            <a:off x="1349548" y="1858219"/>
            <a:ext cx="4172570" cy="25706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9">
            <a:extLst>
              <a:ext uri="{FF2B5EF4-FFF2-40B4-BE49-F238E27FC236}">
                <a16:creationId xmlns:a16="http://schemas.microsoft.com/office/drawing/2014/main" id="{B07BCD35-6908-B9F7-66CB-6C2F5003FE3A}"/>
              </a:ext>
            </a:extLst>
          </p:cNvPr>
          <p:cNvPicPr>
            <a:picLocks noChangeAspect="1"/>
          </p:cNvPicPr>
          <p:nvPr/>
        </p:nvPicPr>
        <p:blipFill>
          <a:blip r:embed="rId3"/>
          <a:stretch>
            <a:fillRect/>
          </a:stretch>
        </p:blipFill>
        <p:spPr>
          <a:xfrm>
            <a:off x="6495430" y="1858219"/>
            <a:ext cx="4172568" cy="25706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Content Placeholder 2">
            <a:extLst>
              <a:ext uri="{FF2B5EF4-FFF2-40B4-BE49-F238E27FC236}">
                <a16:creationId xmlns:a16="http://schemas.microsoft.com/office/drawing/2014/main" id="{66DB6C1C-706C-CDBE-1715-A020E5BD61C8}"/>
              </a:ext>
            </a:extLst>
          </p:cNvPr>
          <p:cNvSpPr txBox="1">
            <a:spLocks/>
          </p:cNvSpPr>
          <p:nvPr/>
        </p:nvSpPr>
        <p:spPr>
          <a:xfrm>
            <a:off x="1611795" y="4672283"/>
            <a:ext cx="3648075" cy="1432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[1] Design an Information Management System for a Pharmacy</a:t>
            </a:r>
          </a:p>
        </p:txBody>
      </p:sp>
      <p:sp>
        <p:nvSpPr>
          <p:cNvPr id="5" name="TextBox 4">
            <a:extLst>
              <a:ext uri="{FF2B5EF4-FFF2-40B4-BE49-F238E27FC236}">
                <a16:creationId xmlns:a16="http://schemas.microsoft.com/office/drawing/2014/main" id="{B2F31EB5-F994-4E14-8D0B-C2E451FA4BA5}"/>
              </a:ext>
            </a:extLst>
          </p:cNvPr>
          <p:cNvSpPr txBox="1"/>
          <p:nvPr/>
        </p:nvSpPr>
        <p:spPr>
          <a:xfrm>
            <a:off x="8337947" y="5388745"/>
            <a:ext cx="1019175" cy="369332"/>
          </a:xfrm>
          <a:prstGeom prst="rect">
            <a:avLst/>
          </a:prstGeom>
          <a:noFill/>
        </p:spPr>
        <p:txBody>
          <a:bodyPr wrap="square" rtlCol="0">
            <a:spAutoFit/>
          </a:bodyPr>
          <a:lstStyle/>
          <a:p>
            <a:r>
              <a:rPr lang="en-IN" dirty="0"/>
              <a:t>2018</a:t>
            </a:r>
          </a:p>
        </p:txBody>
      </p:sp>
      <p:sp>
        <p:nvSpPr>
          <p:cNvPr id="9" name="TextBox 8">
            <a:extLst>
              <a:ext uri="{FF2B5EF4-FFF2-40B4-BE49-F238E27FC236}">
                <a16:creationId xmlns:a16="http://schemas.microsoft.com/office/drawing/2014/main" id="{DCCB3270-82B1-3AFC-ADB6-80A9E4AB0C47}"/>
              </a:ext>
            </a:extLst>
          </p:cNvPr>
          <p:cNvSpPr txBox="1"/>
          <p:nvPr/>
        </p:nvSpPr>
        <p:spPr>
          <a:xfrm>
            <a:off x="3088016" y="5388745"/>
            <a:ext cx="1019175" cy="369332"/>
          </a:xfrm>
          <a:prstGeom prst="rect">
            <a:avLst/>
          </a:prstGeom>
          <a:noFill/>
        </p:spPr>
        <p:txBody>
          <a:bodyPr wrap="square" rtlCol="0">
            <a:spAutoFit/>
          </a:bodyPr>
          <a:lstStyle/>
          <a:p>
            <a:r>
              <a:rPr lang="en-IN" dirty="0"/>
              <a:t>2018</a:t>
            </a:r>
          </a:p>
        </p:txBody>
      </p:sp>
    </p:spTree>
    <p:extLst>
      <p:ext uri="{BB962C8B-B14F-4D97-AF65-F5344CB8AC3E}">
        <p14:creationId xmlns:p14="http://schemas.microsoft.com/office/powerpoint/2010/main" val="209567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a:xfrm>
            <a:off x="838200" y="1825625"/>
            <a:ext cx="7318057" cy="4351338"/>
          </a:xfrm>
        </p:spPr>
        <p:txBody>
          <a:bodyPr>
            <a:normAutofit lnSpcReduction="10000"/>
          </a:bodyPr>
          <a:lstStyle/>
          <a:p>
            <a:r>
              <a:rPr lang="en-US" sz="1800" dirty="0">
                <a:effectLst/>
                <a:ea typeface="SimSun" panose="02010600030101010101" pitchFamily="2" charset="-122"/>
              </a:rPr>
              <a:t>Software Requirement:</a:t>
            </a:r>
          </a:p>
          <a:p>
            <a:pPr marL="342900" indent="-342900">
              <a:buFont typeface="+mj-lt"/>
              <a:buAutoNum type="arabicParenR"/>
            </a:pPr>
            <a:r>
              <a:rPr lang="en-US" sz="1800" dirty="0">
                <a:ea typeface="SimSun" panose="02010600030101010101" pitchFamily="2" charset="-122"/>
              </a:rPr>
              <a:t>Visual Studio Code</a:t>
            </a:r>
          </a:p>
          <a:p>
            <a:pPr marL="342900" indent="-342900">
              <a:buFont typeface="+mj-lt"/>
              <a:buAutoNum type="arabicParenR"/>
            </a:pPr>
            <a:r>
              <a:rPr lang="en-US" sz="1800" dirty="0">
                <a:effectLst/>
                <a:ea typeface="SimSun" panose="02010600030101010101" pitchFamily="2" charset="-122"/>
              </a:rPr>
              <a:t>MySQL Workbench</a:t>
            </a:r>
          </a:p>
          <a:p>
            <a:r>
              <a:rPr lang="en-US" sz="1800" dirty="0">
                <a:effectLst/>
                <a:ea typeface="SimSun" panose="02010600030101010101" pitchFamily="2" charset="-122"/>
              </a:rPr>
              <a:t>Language Requirement:</a:t>
            </a:r>
          </a:p>
          <a:p>
            <a:pPr marL="342900" indent="-342900">
              <a:buFont typeface="+mj-lt"/>
              <a:buAutoNum type="arabicParenR"/>
            </a:pPr>
            <a:r>
              <a:rPr lang="en-US" sz="1800" dirty="0">
                <a:effectLst/>
                <a:ea typeface="SimSun" panose="02010600030101010101" pitchFamily="2" charset="-122"/>
              </a:rPr>
              <a:t>Python </a:t>
            </a:r>
          </a:p>
          <a:p>
            <a:pPr marL="342900" indent="-342900">
              <a:buFont typeface="+mj-lt"/>
              <a:buAutoNum type="arabicParenR"/>
            </a:pPr>
            <a:r>
              <a:rPr lang="en-US" sz="1800" dirty="0">
                <a:effectLst/>
                <a:ea typeface="SimSun" panose="02010600030101010101" pitchFamily="2" charset="-122"/>
              </a:rPr>
              <a:t>MySQL</a:t>
            </a:r>
          </a:p>
          <a:p>
            <a:endParaRPr lang="en-US" sz="1800" dirty="0">
              <a:effectLst/>
              <a:ea typeface="SimSun" panose="02010600030101010101" pitchFamily="2" charset="-122"/>
            </a:endParaRPr>
          </a:p>
          <a:p>
            <a:pPr marL="0" indent="0">
              <a:buNone/>
            </a:pPr>
            <a:r>
              <a:rPr lang="en-US" sz="1800" b="1" dirty="0">
                <a:ea typeface="SimSun" panose="02010600030101010101" pitchFamily="2" charset="-122"/>
              </a:rPr>
              <a:t>1. DATAFRAMES:</a:t>
            </a:r>
            <a:endParaRPr lang="en-US" sz="1800" b="1" dirty="0">
              <a:effectLst/>
              <a:ea typeface="SimSun" panose="02010600030101010101" pitchFamily="2" charset="-122"/>
            </a:endParaRPr>
          </a:p>
          <a:p>
            <a:r>
              <a:rPr lang="en-US" sz="1800" dirty="0">
                <a:effectLst/>
                <a:ea typeface="SimSun" panose="02010600030101010101" pitchFamily="2" charset="-122"/>
              </a:rPr>
              <a:t>In this system it consists of 3 main data frames that are: </a:t>
            </a:r>
          </a:p>
          <a:p>
            <a:pPr marL="342900" indent="-342900">
              <a:buAutoNum type="arabicParenR"/>
            </a:pPr>
            <a:r>
              <a:rPr lang="en-US" sz="1800" dirty="0">
                <a:ea typeface="SimSun" panose="02010600030101010101" pitchFamily="2" charset="-122"/>
              </a:rPr>
              <a:t>Data frame</a:t>
            </a:r>
            <a:r>
              <a:rPr lang="en-US" sz="1800" dirty="0">
                <a:effectLst/>
                <a:ea typeface="SimSun" panose="02010600030101010101" pitchFamily="2" charset="-122"/>
              </a:rPr>
              <a:t> Right  </a:t>
            </a:r>
          </a:p>
          <a:p>
            <a:pPr marL="342900" indent="-342900">
              <a:buAutoNum type="arabicParenR"/>
            </a:pPr>
            <a:r>
              <a:rPr lang="en-US" sz="1800" dirty="0">
                <a:ea typeface="SimSun" panose="02010600030101010101" pitchFamily="2" charset="-122"/>
              </a:rPr>
              <a:t>Data frame</a:t>
            </a:r>
            <a:r>
              <a:rPr lang="en-US" sz="1800" dirty="0">
                <a:effectLst/>
                <a:ea typeface="SimSun" panose="02010600030101010101" pitchFamily="2" charset="-122"/>
              </a:rPr>
              <a:t> Left </a:t>
            </a:r>
          </a:p>
          <a:p>
            <a:pPr marL="342900" indent="-342900">
              <a:buAutoNum type="arabicParenR"/>
            </a:pPr>
            <a:r>
              <a:rPr lang="en-US" sz="1800" dirty="0">
                <a:ea typeface="SimSun" panose="02010600030101010101" pitchFamily="2" charset="-122"/>
              </a:rPr>
              <a:t>D</a:t>
            </a:r>
            <a:r>
              <a:rPr lang="en-US" sz="1800" dirty="0">
                <a:effectLst/>
                <a:ea typeface="SimSun" panose="02010600030101010101" pitchFamily="2" charset="-122"/>
              </a:rPr>
              <a:t>atabase sheet frame </a:t>
            </a:r>
          </a:p>
          <a:p>
            <a:pPr marL="0" indent="0">
              <a:buNone/>
            </a:pPr>
            <a:endParaRPr lang="en-US" sz="2400" dirty="0"/>
          </a:p>
        </p:txBody>
      </p:sp>
      <p:pic>
        <p:nvPicPr>
          <p:cNvPr id="6" name="Picture 5" descr="Diagram&#10;&#10;Description automatically generated">
            <a:extLst>
              <a:ext uri="{FF2B5EF4-FFF2-40B4-BE49-F238E27FC236}">
                <a16:creationId xmlns:a16="http://schemas.microsoft.com/office/drawing/2014/main" id="{D43CBF36-093F-35E2-BF96-C197E7E4ED0D}"/>
              </a:ext>
            </a:extLst>
          </p:cNvPr>
          <p:cNvPicPr>
            <a:picLocks noChangeAspect="1"/>
          </p:cNvPicPr>
          <p:nvPr/>
        </p:nvPicPr>
        <p:blipFill rotWithShape="1">
          <a:blip r:embed="rId2">
            <a:extLst>
              <a:ext uri="{28A0092B-C50C-407E-A947-70E740481C1C}">
                <a14:useLocalDpi xmlns:a14="http://schemas.microsoft.com/office/drawing/2010/main" val="0"/>
              </a:ext>
            </a:extLst>
          </a:blip>
          <a:srcRect l="9617" t="10732" r="14426" b="12899"/>
          <a:stretch/>
        </p:blipFill>
        <p:spPr bwMode="auto">
          <a:xfrm>
            <a:off x="7675714" y="2517365"/>
            <a:ext cx="3435869" cy="20637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67CD1B49-D322-513A-D3B7-64B89FC8B373}"/>
              </a:ext>
            </a:extLst>
          </p:cNvPr>
          <p:cNvSpPr txBox="1"/>
          <p:nvPr/>
        </p:nvSpPr>
        <p:spPr>
          <a:xfrm>
            <a:off x="8075817" y="4677153"/>
            <a:ext cx="3041240" cy="307777"/>
          </a:xfrm>
          <a:prstGeom prst="rect">
            <a:avLst/>
          </a:prstGeom>
          <a:noFill/>
        </p:spPr>
        <p:txBody>
          <a:bodyPr wrap="square" rtlCol="0">
            <a:spAutoFit/>
          </a:bodyPr>
          <a:lstStyle/>
          <a:p>
            <a:r>
              <a:rPr lang="en-US" sz="1400" dirty="0"/>
              <a:t>Fig.1. Block Diagram of Data frames</a:t>
            </a:r>
            <a:endParaRPr lang="en-IN" sz="1400" dirty="0"/>
          </a:p>
        </p:txBody>
      </p:sp>
    </p:spTree>
    <p:extLst>
      <p:ext uri="{BB962C8B-B14F-4D97-AF65-F5344CB8AC3E}">
        <p14:creationId xmlns:p14="http://schemas.microsoft.com/office/powerpoint/2010/main" val="401486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a:xfrm>
            <a:off x="838201" y="1825625"/>
            <a:ext cx="6514138" cy="4351338"/>
          </a:xfrm>
        </p:spPr>
        <p:txBody>
          <a:bodyPr>
            <a:normAutofit/>
          </a:bodyPr>
          <a:lstStyle/>
          <a:p>
            <a:pPr marL="0" indent="0">
              <a:buNone/>
            </a:pPr>
            <a:r>
              <a:rPr lang="en-US" sz="1800" b="1" dirty="0">
                <a:ea typeface="SimSun" panose="02010600030101010101" pitchFamily="2" charset="-122"/>
              </a:rPr>
              <a:t>2. Main Modules of the System:</a:t>
            </a:r>
          </a:p>
          <a:p>
            <a:pPr marL="0" indent="0">
              <a:buNone/>
            </a:pPr>
            <a:endParaRPr lang="en-US" sz="1800" b="1" dirty="0">
              <a:ea typeface="SimSun" panose="02010600030101010101" pitchFamily="2" charset="-122"/>
            </a:endParaRPr>
          </a:p>
          <a:p>
            <a:pPr marL="0" indent="0">
              <a:buNone/>
            </a:pPr>
            <a:r>
              <a:rPr lang="en-US" sz="1800" b="1" dirty="0">
                <a:effectLst/>
                <a:ea typeface="SimSun" panose="02010600030101010101" pitchFamily="2" charset="-122"/>
              </a:rPr>
              <a:t>2.1.</a:t>
            </a:r>
            <a:r>
              <a:rPr lang="en-US" sz="1800" b="1" dirty="0">
                <a:ea typeface="SimSun" panose="02010600030101010101" pitchFamily="2" charset="-122"/>
              </a:rPr>
              <a:t> </a:t>
            </a:r>
            <a:r>
              <a:rPr lang="en-US" sz="1800" b="1" dirty="0">
                <a:effectLst/>
                <a:ea typeface="SimSun" panose="02010600030101010101" pitchFamily="2" charset="-122"/>
              </a:rPr>
              <a:t>Medicine Information Frame Module:</a:t>
            </a:r>
          </a:p>
          <a:p>
            <a:r>
              <a:rPr lang="en-US" sz="1800" dirty="0">
                <a:effectLst/>
                <a:ea typeface="SimSun" panose="02010600030101010101" pitchFamily="2" charset="-122"/>
              </a:rPr>
              <a:t>This module is used to fill detail about medicine details about reference number, company name, lot number, issue date, expiry date, uses, side effect, precautions and warning, dosage, tablet price, and product quantity.</a:t>
            </a:r>
          </a:p>
          <a:p>
            <a:r>
              <a:rPr lang="en-US" sz="1800" dirty="0">
                <a:effectLst/>
                <a:ea typeface="SimSun" panose="02010600030101010101" pitchFamily="2" charset="-122"/>
              </a:rPr>
              <a:t>In system reference number, type of medicine, medicine name these are combo boxes, in which we just have to select one option out of multiple. </a:t>
            </a:r>
            <a:endParaRPr lang="en-US" sz="1800" b="1" dirty="0">
              <a:ea typeface="SimSun" panose="02010600030101010101" pitchFamily="2" charset="-122"/>
            </a:endParaRPr>
          </a:p>
        </p:txBody>
      </p:sp>
      <p:sp>
        <p:nvSpPr>
          <p:cNvPr id="7" name="TextBox 6">
            <a:extLst>
              <a:ext uri="{FF2B5EF4-FFF2-40B4-BE49-F238E27FC236}">
                <a16:creationId xmlns:a16="http://schemas.microsoft.com/office/drawing/2014/main" id="{67CD1B49-D322-513A-D3B7-64B89FC8B373}"/>
              </a:ext>
            </a:extLst>
          </p:cNvPr>
          <p:cNvSpPr txBox="1"/>
          <p:nvPr/>
        </p:nvSpPr>
        <p:spPr>
          <a:xfrm>
            <a:off x="8085342" y="4505703"/>
            <a:ext cx="3344658" cy="307777"/>
          </a:xfrm>
          <a:prstGeom prst="rect">
            <a:avLst/>
          </a:prstGeom>
          <a:noFill/>
        </p:spPr>
        <p:txBody>
          <a:bodyPr wrap="square" rtlCol="0">
            <a:spAutoFit/>
          </a:bodyPr>
          <a:lstStyle/>
          <a:p>
            <a:r>
              <a:rPr lang="en-US" sz="1400" dirty="0"/>
              <a:t>Fig.2. </a:t>
            </a:r>
            <a:r>
              <a:rPr lang="en-US" sz="1400" dirty="0">
                <a:effectLst/>
                <a:ea typeface="SimSun" panose="02010600030101010101" pitchFamily="2" charset="-122"/>
              </a:rPr>
              <a:t>Medicine Information Frame Module</a:t>
            </a:r>
            <a:endParaRPr lang="en-IN" sz="1400" dirty="0"/>
          </a:p>
        </p:txBody>
      </p:sp>
      <p:pic>
        <p:nvPicPr>
          <p:cNvPr id="8" name="Picture 7" descr="Graphical user interface&#10;&#10;Description automatically generated">
            <a:extLst>
              <a:ext uri="{FF2B5EF4-FFF2-40B4-BE49-F238E27FC236}">
                <a16:creationId xmlns:a16="http://schemas.microsoft.com/office/drawing/2014/main" id="{4456FD91-1D90-A82B-5B81-44FB1A52C6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 t="17305" r="38345" b="37742"/>
          <a:stretch/>
        </p:blipFill>
        <p:spPr bwMode="auto">
          <a:xfrm>
            <a:off x="7218295" y="2479462"/>
            <a:ext cx="4600574" cy="18990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9153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a:xfrm>
            <a:off x="838201" y="1825625"/>
            <a:ext cx="6514138" cy="4351338"/>
          </a:xfrm>
        </p:spPr>
        <p:txBody>
          <a:bodyPr>
            <a:normAutofit/>
          </a:bodyPr>
          <a:lstStyle/>
          <a:p>
            <a:pPr marL="0" indent="0">
              <a:buNone/>
            </a:pPr>
            <a:r>
              <a:rPr lang="en-US" sz="1800" b="1" dirty="0">
                <a:ea typeface="SimSun" panose="02010600030101010101" pitchFamily="2" charset="-122"/>
              </a:rPr>
              <a:t>2.2.</a:t>
            </a:r>
            <a:r>
              <a:rPr lang="en-US" sz="1800" b="1" dirty="0">
                <a:effectLst/>
                <a:ea typeface="SimSun" panose="02010600030101010101" pitchFamily="2" charset="-122"/>
              </a:rPr>
              <a:t> New Medicine add department Frame Module: </a:t>
            </a:r>
          </a:p>
          <a:p>
            <a:r>
              <a:rPr lang="en-US" sz="1800" dirty="0">
                <a:effectLst/>
                <a:ea typeface="SimSun" panose="02010600030101010101" pitchFamily="2" charset="-122"/>
              </a:rPr>
              <a:t>This module includes a reference number, medicine name, and four buttons namely add, update, delete, and clear.</a:t>
            </a:r>
          </a:p>
          <a:p>
            <a:r>
              <a:rPr lang="en-US" sz="1800" dirty="0">
                <a:ea typeface="SimSun" panose="02010600030101010101" pitchFamily="2" charset="-122"/>
              </a:rPr>
              <a:t>Where we have to fill in new references number and medicine names, then just clicking on add button will directly add those new reference numbers and medicine names to the medicine information frame module’s combo box respectively. </a:t>
            </a:r>
          </a:p>
          <a:p>
            <a:r>
              <a:rPr lang="en-US" sz="1800" dirty="0">
                <a:ea typeface="SimSun" panose="02010600030101010101" pitchFamily="2" charset="-122"/>
              </a:rPr>
              <a:t>There is also one table included in this frame to see all reference numbers and medicine names available in the system, and we can update, delete them by selecting reference number and medicine name then click on update or delete, the system will act respectively. </a:t>
            </a:r>
          </a:p>
          <a:p>
            <a:endParaRPr lang="en-US" sz="1800" dirty="0">
              <a:ea typeface="SimSun" panose="02010600030101010101" pitchFamily="2" charset="-122"/>
            </a:endParaRPr>
          </a:p>
        </p:txBody>
      </p:sp>
      <p:sp>
        <p:nvSpPr>
          <p:cNvPr id="7" name="TextBox 6">
            <a:extLst>
              <a:ext uri="{FF2B5EF4-FFF2-40B4-BE49-F238E27FC236}">
                <a16:creationId xmlns:a16="http://schemas.microsoft.com/office/drawing/2014/main" id="{67CD1B49-D322-513A-D3B7-64B89FC8B373}"/>
              </a:ext>
            </a:extLst>
          </p:cNvPr>
          <p:cNvSpPr txBox="1"/>
          <p:nvPr/>
        </p:nvSpPr>
        <p:spPr>
          <a:xfrm>
            <a:off x="8075817" y="4537606"/>
            <a:ext cx="3344658" cy="523220"/>
          </a:xfrm>
          <a:prstGeom prst="rect">
            <a:avLst/>
          </a:prstGeom>
          <a:noFill/>
        </p:spPr>
        <p:txBody>
          <a:bodyPr wrap="square" rtlCol="0">
            <a:spAutoFit/>
          </a:bodyPr>
          <a:lstStyle/>
          <a:p>
            <a:pPr algn="ctr"/>
            <a:r>
              <a:rPr lang="en-US" sz="1400" dirty="0"/>
              <a:t>Fig.3. </a:t>
            </a:r>
            <a:r>
              <a:rPr lang="en-US" sz="1400" dirty="0">
                <a:effectLst/>
                <a:ea typeface="SimSun" panose="02010600030101010101" pitchFamily="2" charset="-122"/>
              </a:rPr>
              <a:t>New Medicine add department Frame Module</a:t>
            </a:r>
            <a:endParaRPr lang="en-IN" sz="1400" dirty="0"/>
          </a:p>
        </p:txBody>
      </p:sp>
      <p:pic>
        <p:nvPicPr>
          <p:cNvPr id="9" name="Picture 8" descr="Graphical user interface, text&#10;&#10;Description automatically generated">
            <a:extLst>
              <a:ext uri="{FF2B5EF4-FFF2-40B4-BE49-F238E27FC236}">
                <a16:creationId xmlns:a16="http://schemas.microsoft.com/office/drawing/2014/main" id="{7A219A64-D524-8CBA-23AC-5C95BCC766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1140" t="18559" r="2623" b="38436"/>
          <a:stretch/>
        </p:blipFill>
        <p:spPr bwMode="auto">
          <a:xfrm>
            <a:off x="7986280" y="2098878"/>
            <a:ext cx="3434195" cy="2292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70402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a:xfrm>
            <a:off x="838200" y="1825625"/>
            <a:ext cx="10306049" cy="1517650"/>
          </a:xfrm>
        </p:spPr>
        <p:txBody>
          <a:bodyPr>
            <a:normAutofit/>
          </a:bodyPr>
          <a:lstStyle/>
          <a:p>
            <a:pPr marL="0" indent="0">
              <a:buNone/>
            </a:pPr>
            <a:r>
              <a:rPr lang="en-US" sz="1800" b="1" dirty="0">
                <a:ea typeface="SimSun" panose="02010600030101010101" pitchFamily="2" charset="-122"/>
              </a:rPr>
              <a:t>2.3.</a:t>
            </a:r>
            <a:r>
              <a:rPr lang="en-US" sz="1800" b="1" dirty="0">
                <a:effectLst/>
                <a:ea typeface="SimSun" panose="02010600030101010101" pitchFamily="2" charset="-122"/>
              </a:rPr>
              <a:t> Database Frame Module:</a:t>
            </a:r>
          </a:p>
          <a:p>
            <a:r>
              <a:rPr lang="en-US" sz="1800" dirty="0">
                <a:effectLst/>
                <a:ea typeface="SimSun" panose="02010600030101010101" pitchFamily="2" charset="-122"/>
              </a:rPr>
              <a:t>It stores all information about medicine and will be represented in the sheet which is presented in this module.</a:t>
            </a:r>
          </a:p>
          <a:p>
            <a:r>
              <a:rPr lang="en-US" sz="1800" dirty="0">
                <a:effectLst/>
                <a:latin typeface="Times New Roman" panose="02020603050405020304" pitchFamily="18" charset="0"/>
                <a:ea typeface="SimSun" panose="02010600030101010101" pitchFamily="2" charset="-122"/>
              </a:rPr>
              <a:t>It also includes buttons as follow:</a:t>
            </a:r>
            <a:endParaRPr lang="en-IN" sz="1800" dirty="0">
              <a:effectLst/>
              <a:latin typeface="Times New Roman" panose="02020603050405020304" pitchFamily="18" charset="0"/>
              <a:ea typeface="SimSun" panose="02010600030101010101" pitchFamily="2" charset="-122"/>
            </a:endParaRPr>
          </a:p>
          <a:p>
            <a:pPr marL="0" indent="0">
              <a:buNone/>
            </a:pPr>
            <a:endParaRPr lang="en-US" sz="1800" dirty="0">
              <a:effectLst/>
              <a:ea typeface="SimSun" panose="02010600030101010101" pitchFamily="2" charset="-122"/>
            </a:endParaRPr>
          </a:p>
          <a:p>
            <a:endParaRPr lang="en-US" sz="1800" b="1" dirty="0">
              <a:effectLst/>
              <a:ea typeface="SimSun" panose="02010600030101010101" pitchFamily="2" charset="-122"/>
            </a:endParaRPr>
          </a:p>
          <a:p>
            <a:endParaRPr lang="en-US" sz="1800" dirty="0">
              <a:ea typeface="SimSun" panose="02010600030101010101" pitchFamily="2" charset="-122"/>
            </a:endParaRPr>
          </a:p>
        </p:txBody>
      </p:sp>
      <p:sp>
        <p:nvSpPr>
          <p:cNvPr id="7" name="TextBox 6">
            <a:extLst>
              <a:ext uri="{FF2B5EF4-FFF2-40B4-BE49-F238E27FC236}">
                <a16:creationId xmlns:a16="http://schemas.microsoft.com/office/drawing/2014/main" id="{67CD1B49-D322-513A-D3B7-64B89FC8B373}"/>
              </a:ext>
            </a:extLst>
          </p:cNvPr>
          <p:cNvSpPr txBox="1"/>
          <p:nvPr/>
        </p:nvSpPr>
        <p:spPr>
          <a:xfrm>
            <a:off x="4423671" y="5639829"/>
            <a:ext cx="3344658" cy="307777"/>
          </a:xfrm>
          <a:prstGeom prst="rect">
            <a:avLst/>
          </a:prstGeom>
          <a:noFill/>
        </p:spPr>
        <p:txBody>
          <a:bodyPr wrap="square" rtlCol="0">
            <a:spAutoFit/>
          </a:bodyPr>
          <a:lstStyle/>
          <a:p>
            <a:pPr algn="ctr"/>
            <a:r>
              <a:rPr lang="en-US" sz="1400" dirty="0"/>
              <a:t>Fig.4. </a:t>
            </a:r>
            <a:r>
              <a:rPr lang="en-US" sz="1400" dirty="0">
                <a:effectLst/>
                <a:ea typeface="SimSun" panose="02010600030101010101" pitchFamily="2" charset="-122"/>
              </a:rPr>
              <a:t>Database frame module</a:t>
            </a:r>
            <a:endParaRPr lang="en-IN" sz="1400" dirty="0"/>
          </a:p>
        </p:txBody>
      </p:sp>
      <p:pic>
        <p:nvPicPr>
          <p:cNvPr id="8" name="Picture 7" descr="Graphical user interface, text&#10;&#10;Description automatically generated">
            <a:extLst>
              <a:ext uri="{FF2B5EF4-FFF2-40B4-BE49-F238E27FC236}">
                <a16:creationId xmlns:a16="http://schemas.microsoft.com/office/drawing/2014/main" id="{82CEE36F-DF7C-FD18-6FFF-3A7483587A8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74" t="62178" r="218" b="5235"/>
          <a:stretch/>
        </p:blipFill>
        <p:spPr bwMode="auto">
          <a:xfrm>
            <a:off x="2901158" y="4472265"/>
            <a:ext cx="6389684" cy="11675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B938A8D-DB75-B7C3-5281-F6CC7ACB7D45}"/>
              </a:ext>
            </a:extLst>
          </p:cNvPr>
          <p:cNvSpPr txBox="1"/>
          <p:nvPr/>
        </p:nvSpPr>
        <p:spPr>
          <a:xfrm>
            <a:off x="1371599" y="3296525"/>
            <a:ext cx="1981201" cy="646331"/>
          </a:xfrm>
          <a:prstGeom prst="rect">
            <a:avLst/>
          </a:prstGeom>
          <a:noFill/>
        </p:spPr>
        <p:txBody>
          <a:bodyPr wrap="square" rtlCol="0">
            <a:spAutoFit/>
          </a:bodyPr>
          <a:lstStyle/>
          <a:p>
            <a:pPr marL="342900" indent="-342900">
              <a:buFont typeface="+mj-lt"/>
              <a:buAutoNum type="arabicParenR"/>
            </a:pPr>
            <a:r>
              <a:rPr lang="en-US" dirty="0"/>
              <a:t>Add Medicine</a:t>
            </a:r>
          </a:p>
          <a:p>
            <a:pPr marL="342900" indent="-342900">
              <a:buFont typeface="+mj-lt"/>
              <a:buAutoNum type="arabicParenR"/>
            </a:pPr>
            <a:r>
              <a:rPr lang="en-US" dirty="0"/>
              <a:t>Update</a:t>
            </a:r>
            <a:endParaRPr lang="en-IN" dirty="0"/>
          </a:p>
        </p:txBody>
      </p:sp>
      <p:sp>
        <p:nvSpPr>
          <p:cNvPr id="10" name="TextBox 9">
            <a:extLst>
              <a:ext uri="{FF2B5EF4-FFF2-40B4-BE49-F238E27FC236}">
                <a16:creationId xmlns:a16="http://schemas.microsoft.com/office/drawing/2014/main" id="{D43D7771-09AB-4680-8F90-F82D54BA283F}"/>
              </a:ext>
            </a:extLst>
          </p:cNvPr>
          <p:cNvSpPr txBox="1"/>
          <p:nvPr/>
        </p:nvSpPr>
        <p:spPr>
          <a:xfrm>
            <a:off x="4010023" y="3296525"/>
            <a:ext cx="1981201" cy="646331"/>
          </a:xfrm>
          <a:prstGeom prst="rect">
            <a:avLst/>
          </a:prstGeom>
          <a:noFill/>
        </p:spPr>
        <p:txBody>
          <a:bodyPr wrap="square" rtlCol="0">
            <a:spAutoFit/>
          </a:bodyPr>
          <a:lstStyle/>
          <a:p>
            <a:pPr marL="342900" indent="-342900">
              <a:buFont typeface="+mj-lt"/>
              <a:buAutoNum type="arabicParenR" startAt="3"/>
            </a:pPr>
            <a:r>
              <a:rPr lang="en-US" dirty="0"/>
              <a:t>Delete</a:t>
            </a:r>
          </a:p>
          <a:p>
            <a:pPr marL="342900" indent="-342900">
              <a:buFont typeface="+mj-lt"/>
              <a:buAutoNum type="arabicParenR" startAt="3"/>
            </a:pPr>
            <a:r>
              <a:rPr lang="en-US" dirty="0"/>
              <a:t>Reset</a:t>
            </a:r>
            <a:endParaRPr lang="en-IN" dirty="0"/>
          </a:p>
        </p:txBody>
      </p:sp>
      <p:sp>
        <p:nvSpPr>
          <p:cNvPr id="11" name="TextBox 10">
            <a:extLst>
              <a:ext uri="{FF2B5EF4-FFF2-40B4-BE49-F238E27FC236}">
                <a16:creationId xmlns:a16="http://schemas.microsoft.com/office/drawing/2014/main" id="{B71B0231-5A5B-E908-1DB0-7D98396B09AD}"/>
              </a:ext>
            </a:extLst>
          </p:cNvPr>
          <p:cNvSpPr txBox="1"/>
          <p:nvPr/>
        </p:nvSpPr>
        <p:spPr>
          <a:xfrm>
            <a:off x="6257924" y="3300870"/>
            <a:ext cx="1981201" cy="923330"/>
          </a:xfrm>
          <a:prstGeom prst="rect">
            <a:avLst/>
          </a:prstGeom>
          <a:noFill/>
        </p:spPr>
        <p:txBody>
          <a:bodyPr wrap="square" rtlCol="0">
            <a:spAutoFit/>
          </a:bodyPr>
          <a:lstStyle/>
          <a:p>
            <a:pPr marL="342900" indent="-342900">
              <a:buFont typeface="+mj-lt"/>
              <a:buAutoNum type="arabicParenR" startAt="5"/>
            </a:pPr>
            <a:r>
              <a:rPr lang="en-US" dirty="0"/>
              <a:t>Search </a:t>
            </a:r>
          </a:p>
          <a:p>
            <a:pPr marL="342900" indent="-342900">
              <a:buFont typeface="+mj-lt"/>
              <a:buAutoNum type="arabicParenR" startAt="5"/>
            </a:pPr>
            <a:r>
              <a:rPr lang="en-US" dirty="0"/>
              <a:t>Show All </a:t>
            </a:r>
            <a:endParaRPr lang="en-IN" dirty="0"/>
          </a:p>
          <a:p>
            <a:pPr marL="342900" indent="-342900">
              <a:buFont typeface="+mj-lt"/>
              <a:buAutoNum type="arabicParenR" startAt="5"/>
            </a:pPr>
            <a:endParaRPr lang="en-IN" dirty="0"/>
          </a:p>
        </p:txBody>
      </p:sp>
      <p:sp>
        <p:nvSpPr>
          <p:cNvPr id="12" name="TextBox 11">
            <a:extLst>
              <a:ext uri="{FF2B5EF4-FFF2-40B4-BE49-F238E27FC236}">
                <a16:creationId xmlns:a16="http://schemas.microsoft.com/office/drawing/2014/main" id="{79599429-04F4-D543-6F6C-80330567C476}"/>
              </a:ext>
            </a:extLst>
          </p:cNvPr>
          <p:cNvSpPr txBox="1"/>
          <p:nvPr/>
        </p:nvSpPr>
        <p:spPr>
          <a:xfrm>
            <a:off x="8285158" y="3319881"/>
            <a:ext cx="1981201" cy="369332"/>
          </a:xfrm>
          <a:prstGeom prst="rect">
            <a:avLst/>
          </a:prstGeom>
          <a:noFill/>
        </p:spPr>
        <p:txBody>
          <a:bodyPr wrap="square" rtlCol="0">
            <a:spAutoFit/>
          </a:bodyPr>
          <a:lstStyle/>
          <a:p>
            <a:pPr marL="342900" indent="-342900">
              <a:buFont typeface="+mj-lt"/>
              <a:buAutoNum type="arabicParenR" startAt="7"/>
            </a:pPr>
            <a:r>
              <a:rPr lang="en-IN" dirty="0"/>
              <a:t>Exit</a:t>
            </a:r>
          </a:p>
        </p:txBody>
      </p:sp>
    </p:spTree>
    <p:extLst>
      <p:ext uri="{BB962C8B-B14F-4D97-AF65-F5344CB8AC3E}">
        <p14:creationId xmlns:p14="http://schemas.microsoft.com/office/powerpoint/2010/main" val="94954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a:t>
            </a:r>
          </a:p>
        </p:txBody>
      </p:sp>
      <p:sp>
        <p:nvSpPr>
          <p:cNvPr id="3" name="Content Placeholder 2"/>
          <p:cNvSpPr>
            <a:spLocks noGrp="1"/>
          </p:cNvSpPr>
          <p:nvPr>
            <p:ph idx="1"/>
          </p:nvPr>
        </p:nvSpPr>
        <p:spPr>
          <a:xfrm>
            <a:off x="451114" y="2492234"/>
            <a:ext cx="5257800" cy="3289300"/>
          </a:xfrm>
        </p:spPr>
        <p:txBody>
          <a:bodyPr>
            <a:normAutofit/>
          </a:bodyPr>
          <a:lstStyle/>
          <a:p>
            <a:r>
              <a:rPr lang="en-US" sz="2000" dirty="0"/>
              <a:t>This system contains only a single Medicine management system frame. </a:t>
            </a:r>
          </a:p>
          <a:p>
            <a:r>
              <a:rPr lang="en-US" sz="2000" dirty="0"/>
              <a:t>In short medicine, the manager will be able to fulfill his/her requirement related to medicine.</a:t>
            </a:r>
          </a:p>
          <a:p>
            <a:r>
              <a:rPr lang="en-US" sz="2000" dirty="0"/>
              <a:t>The system easy to understand, reduces chances of human error, is less time consuming, and will give accurate results.</a:t>
            </a:r>
          </a:p>
        </p:txBody>
      </p:sp>
      <p:pic>
        <p:nvPicPr>
          <p:cNvPr id="8" name="Picture 7">
            <a:extLst>
              <a:ext uri="{FF2B5EF4-FFF2-40B4-BE49-F238E27FC236}">
                <a16:creationId xmlns:a16="http://schemas.microsoft.com/office/drawing/2014/main" id="{1D6E5A13-DFE1-44DD-B092-24804A05326B}"/>
              </a:ext>
            </a:extLst>
          </p:cNvPr>
          <p:cNvPicPr>
            <a:picLocks noChangeAspect="1"/>
          </p:cNvPicPr>
          <p:nvPr/>
        </p:nvPicPr>
        <p:blipFill>
          <a:blip r:embed="rId2"/>
          <a:stretch>
            <a:fillRect/>
          </a:stretch>
        </p:blipFill>
        <p:spPr>
          <a:xfrm>
            <a:off x="5708914" y="2006876"/>
            <a:ext cx="6264218" cy="3492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2929373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543</TotalTime>
  <Words>757</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Times New Roman</vt:lpstr>
      <vt:lpstr>Depth</vt:lpstr>
      <vt:lpstr>PowerPoint Presentation</vt:lpstr>
      <vt:lpstr>Contents </vt:lpstr>
      <vt:lpstr>Introduction</vt:lpstr>
      <vt:lpstr>Literature Review</vt:lpstr>
      <vt:lpstr>Methodology</vt:lpstr>
      <vt:lpstr>Methodology</vt:lpstr>
      <vt:lpstr>Methodology</vt:lpstr>
      <vt:lpstr>Methodology</vt:lpstr>
      <vt:lpstr>Result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23</cp:revision>
  <dcterms:created xsi:type="dcterms:W3CDTF">2021-06-10T05:32:34Z</dcterms:created>
  <dcterms:modified xsi:type="dcterms:W3CDTF">2024-02-23T17:41:51Z</dcterms:modified>
</cp:coreProperties>
</file>