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36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D711B-215B-4FFD-A75E-C452A1471239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DE86-48A4-43F3-8363-8498D56A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4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9144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535915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3429001"/>
            <a:ext cx="8154884" cy="1753090"/>
          </a:xfrm>
        </p:spPr>
        <p:txBody>
          <a:bodyPr anchor="b">
            <a:no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440531" y="3429001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535915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4513263" y="2312909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8959" y="209085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9385" y="2024817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593363"/>
            <a:ext cx="8703469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959" y="678194"/>
            <a:ext cx="8024510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70908" y="678194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8959" y="292142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89385" y="2855385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8959" y="375199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89385" y="3685953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8959" y="458256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89385" y="4516521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8959" y="5413129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9385" y="5347089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0531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130326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820120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09915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9710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160264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2850059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4539854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6229649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7919443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2001" y="145208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3998118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1" y="2703930"/>
            <a:ext cx="3319463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3897666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88233" y="132651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8233" y="172203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2001" y="260927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88233" y="248370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8233" y="287922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72001" y="376646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88233" y="3640895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88233" y="403641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1" y="492365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88233" y="479808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88233" y="519360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857750" y="1326515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3998118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1" y="2703930"/>
            <a:ext cx="3319463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3897666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857750" y="2520907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857750" y="3715299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7750" y="4909691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9319" y="1373137"/>
            <a:ext cx="38536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69178" y="2540400"/>
            <a:ext cx="405645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69433" y="3788794"/>
            <a:ext cx="40488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65864" y="4983356"/>
            <a:ext cx="212270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2777944"/>
            <a:ext cx="8703469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959" y="2881468"/>
            <a:ext cx="8024510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70908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78959" y="4334413"/>
            <a:ext cx="80245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2589122"/>
            <a:ext cx="8703469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4763" y="2881468"/>
            <a:ext cx="4717733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8703469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14763" y="4523235"/>
            <a:ext cx="4717733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1" y="844550"/>
            <a:ext cx="3059906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29718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2589122"/>
            <a:ext cx="8262938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45" y="2881468"/>
            <a:ext cx="794385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11504" y="4334413"/>
            <a:ext cx="792099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440531" y="0"/>
            <a:ext cx="8262938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8582" y="3821175"/>
            <a:ext cx="815488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4216694"/>
            <a:ext cx="8154883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2659380"/>
            <a:ext cx="8154887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1"/>
            <a:ext cx="8086725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4513263" y="1679735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4800599" y="844550"/>
            <a:ext cx="43434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8582" y="2573973"/>
            <a:ext cx="402341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3256378"/>
            <a:ext cx="4023419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88705" y="962026"/>
            <a:ext cx="4255295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4800599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1" y="844550"/>
            <a:ext cx="3059906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751363" y="2573973"/>
            <a:ext cx="4952105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51363" y="3256378"/>
            <a:ext cx="4952105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63" y="844965"/>
            <a:ext cx="4952106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29718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3643312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9144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461494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1628776"/>
            <a:ext cx="8154884" cy="2468025"/>
          </a:xfrm>
        </p:spPr>
        <p:txBody>
          <a:bodyPr anchor="ctr">
            <a:noAutofit/>
          </a:bodyPr>
          <a:lstStyle>
            <a:lvl1pPr algn="l">
              <a:defRPr sz="405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461494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440531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440532" y="1394875"/>
            <a:ext cx="3418518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7" y="1515531"/>
            <a:ext cx="3242306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440532" y="2476293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3770944" y="2476293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2573973"/>
            <a:ext cx="402341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0050" y="3256379"/>
            <a:ext cx="4023419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1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867392" y="2445723"/>
            <a:ext cx="2922586" cy="4657370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1"/>
            <a:ext cx="4572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329238" y="-1"/>
            <a:ext cx="3814762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61114" y="1558925"/>
            <a:ext cx="3142355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61114" y="2506539"/>
            <a:ext cx="3142355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5356955" y="-870321"/>
            <a:ext cx="2922586" cy="4663227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3814762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1877" y="584200"/>
            <a:ext cx="3142355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31877" y="1531815"/>
            <a:ext cx="3142355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4320670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1784" y="-4761"/>
            <a:ext cx="3860006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3766184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2812098"/>
            <a:ext cx="4023419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0050" y="3208595"/>
            <a:ext cx="4023419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584200"/>
            <a:ext cx="4023418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1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3022595" y="3534763"/>
            <a:ext cx="954001" cy="717254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5642" y="4528281"/>
            <a:ext cx="8257826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642" y="4924778"/>
            <a:ext cx="8257826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1485900"/>
            <a:ext cx="3266180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72000" y="818485"/>
            <a:ext cx="413146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72000" y="1500890"/>
            <a:ext cx="4131469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2000" y="3663285"/>
            <a:ext cx="413146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2000" y="4345690"/>
            <a:ext cx="4131469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1" y="0"/>
            <a:ext cx="9143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84200"/>
            <a:ext cx="8154885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433528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33528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28906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28906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1" y="1"/>
            <a:ext cx="9143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84200"/>
            <a:ext cx="8154885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2432050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44605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8150" y="4392615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8150" y="5005170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329241" y="2432050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329241" y="3044605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329241" y="4392615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41" y="5005170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0531" y="2793172"/>
            <a:ext cx="8262938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1689638"/>
            <a:ext cx="8154887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3979015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79015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99814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16339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16339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6954823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54823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75622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147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92147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3086179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6804"/>
            <a:ext cx="2998073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2998073" y="2717566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3979015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79015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99814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16339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16339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6954823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54823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75622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147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92147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03208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3208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24008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3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3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9144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461494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584204"/>
            <a:ext cx="8154884" cy="3064462"/>
          </a:xfrm>
        </p:spPr>
        <p:txBody>
          <a:bodyPr anchor="b">
            <a:no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461494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4513263" y="3534906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8167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67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7515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3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3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29249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249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457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487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5487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5033117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33117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539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6569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569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71413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413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2621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7651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7651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440531" y="1636714"/>
            <a:ext cx="3474244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000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29225" y="1636713"/>
            <a:ext cx="347424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229225" y="2261813"/>
            <a:ext cx="3474244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231607" y="1636714"/>
            <a:ext cx="3474244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000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531" y="1636713"/>
            <a:ext cx="347424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0531" y="2261813"/>
            <a:ext cx="3474244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485887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39504" y="404382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07668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461285" y="404382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461285" y="466892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461285" y="316371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9504" y="171824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639504" y="234334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34350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7968" y="404382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04595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958212" y="404382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958212" y="466892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958212" y="316371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874838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028456" y="404382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7968" y="171824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7968" y="234334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028456" y="171824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028456" y="234334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305561" y="1699192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459178" y="1718666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459178" y="2343765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459178" y="4042676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94701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100634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0634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00634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88471" y="1699192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2089" y="1718666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2089" y="2343765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742089" y="4042676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229927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383544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383544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83544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008948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162565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162565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162565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53790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507407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507407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07407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698632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852250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852250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852250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043475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97092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197092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97092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88317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541934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541934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541934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3102767" y="3111644"/>
            <a:ext cx="2942576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2077955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2703055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2069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10155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084095" y="2077955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084095" y="2703055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82413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450908" y="4640444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450908" y="5265544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2567819" y="3111644"/>
            <a:ext cx="3923433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70605" y="2946491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70605" y="3571591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072427" y="1441696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072427" y="2066797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093011" y="4596926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93011" y="5222026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676035" y="2946491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676035" y="3571591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5747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56771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4967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531641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062705" y="3111644"/>
            <a:ext cx="4904291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01067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01067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08063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79931" y="4552265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779931" y="5102984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6149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58794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58794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42350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737657" y="4552265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37657" y="5102984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023208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716520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716520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00406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3059907" y="-1"/>
            <a:ext cx="6084094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257" y="1117600"/>
            <a:ext cx="3953767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920557" y="3821175"/>
            <a:ext cx="37829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557" y="1485900"/>
            <a:ext cx="378291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4812506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438151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1579419" y="3111644"/>
            <a:ext cx="5885150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362919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362919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9841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344518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344518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7821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326116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326116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58011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307715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307715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537809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289313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289313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17608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270913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270913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497405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8" userDrawn="1">
          <p15:clr>
            <a:srgbClr val="FBAE40"/>
          </p15:clr>
        </p15:guide>
        <p15:guide id="2" pos="439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90778"/>
            <a:ext cx="8154886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800000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8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7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91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254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48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65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40532" y="1622423"/>
            <a:ext cx="8703469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3210" y="4640353"/>
            <a:ext cx="7790259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10" y="2456418"/>
            <a:ext cx="7790259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797719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31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5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01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6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904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3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98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97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34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40532" y="1622423"/>
            <a:ext cx="8262938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77466" y="4478428"/>
            <a:ext cx="7790259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66" y="2294493"/>
            <a:ext cx="7790259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4513263" y="4582882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4763" y="1033780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3814762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189" y="1033780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2343150"/>
            <a:ext cx="2673249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4763" y="164846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925189" y="1648461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3" y="2263142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25189" y="2263142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4763" y="287782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925189" y="2877823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14763" y="3492504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925189" y="3492504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14763" y="410718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925189" y="4107185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14763" y="4721866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925189" y="4721866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14763" y="533654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925189" y="5336547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440531" y="3782853"/>
            <a:ext cx="8262938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4763" y="863820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3814762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189" y="863820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920750"/>
            <a:ext cx="2760400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4763" y="147850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925189" y="1478501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3" y="2093182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25189" y="2093182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4763" y="270786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925189" y="2707863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3900329"/>
            <a:ext cx="8086725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187909" y="216493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98334" y="2098895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3059907" y="593363"/>
            <a:ext cx="6084093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8335" y="696887"/>
            <a:ext cx="540513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3190283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87909" y="299550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298334" y="2929463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87909" y="382607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298334" y="3760031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87909" y="4656639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334" y="4590599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187909" y="548720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8334" y="5421167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200"/>
            <a:ext cx="2747374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50"/>
            <a:ext cx="2659267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2659267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84201"/>
            <a:ext cx="7798594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825626"/>
            <a:ext cx="7798594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07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6364288"/>
            <a:ext cx="190738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  <p:sldLayoutId id="2147483717" r:id="rId43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8" userDrawn="1">
          <p15:clr>
            <a:srgbClr val="F26B43"/>
          </p15:clr>
        </p15:guide>
        <p15:guide id="2" pos="5483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958" userDrawn="1">
          <p15:clr>
            <a:srgbClr val="F26B43"/>
          </p15:clr>
        </p15:guide>
        <p15:guide id="8" pos="1928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pos="3833" userDrawn="1">
          <p15:clr>
            <a:srgbClr val="F26B43"/>
          </p15:clr>
        </p15:guide>
        <p15:guide id="11" pos="480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0888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 LSTM-GNN Framework with Attention for Weather Forecast Bias Correction</a:t>
            </a:r>
          </a:p>
          <a:p>
            <a:r>
              <a:rPr dirty="0">
                <a:solidFill>
                  <a:schemeClr val="tx1"/>
                </a:solidFill>
              </a:rPr>
              <a:t>Mahesh Sharan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6A73360-057E-1F5B-1D1D-B784341F655B}"/>
              </a:ext>
            </a:extLst>
          </p:cNvPr>
          <p:cNvSpPr txBox="1">
            <a:spLocks/>
          </p:cNvSpPr>
          <p:nvPr/>
        </p:nvSpPr>
        <p:spPr>
          <a:xfrm>
            <a:off x="627243" y="1846007"/>
            <a:ext cx="8154884" cy="175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HybridWeatherNet: A Novel Model for Weather Forecast Bias Correction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HybridWeatherNet delivers accurate, physics-informed bias correction</a:t>
            </a:r>
          </a:p>
          <a:p>
            <a:r>
              <a:rPr dirty="0"/>
              <a:t>• Handles regional and feature-based variability</a:t>
            </a:r>
          </a:p>
          <a:p>
            <a:r>
              <a:rPr dirty="0"/>
              <a:t>• Promotes transparent, explainable meteorological AI</a:t>
            </a:r>
          </a:p>
          <a:p>
            <a:endParaRPr dirty="0"/>
          </a:p>
          <a:p>
            <a:r>
              <a:rPr dirty="0"/>
              <a:t>Thank you!</a:t>
            </a:r>
          </a:p>
          <a:p>
            <a:r>
              <a:rPr dirty="0"/>
              <a:t>Project by: Mahesh Sharan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HybridWeatherNet is a novel deep learning model that corrects systematic biases in weather forecasts.</a:t>
            </a:r>
          </a:p>
          <a:p>
            <a:r>
              <a:rPr dirty="0"/>
              <a:t>- Combines LSTM, GNN, and Attention mechanisms</a:t>
            </a:r>
          </a:p>
          <a:p>
            <a:r>
              <a:rPr dirty="0"/>
              <a:t>- Achieves high accuracy and uncertainty estimation</a:t>
            </a:r>
          </a:p>
          <a:p>
            <a:r>
              <a:rPr dirty="0"/>
              <a:t>- Integrates physics-based constraints and domain knowledge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Weather forecasts often suffer from systematic biases.</a:t>
            </a:r>
          </a:p>
          <a:p>
            <a:r>
              <a:t>• Traditional correction methods lack adaptability.</a:t>
            </a:r>
          </a:p>
          <a:p>
            <a:r>
              <a:t>• Need for a deep learning model that captures spatial-temporal dependencies and physical consistency.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LSTM – Captures temporal patterns in weather data</a:t>
            </a:r>
          </a:p>
          <a:p>
            <a:r>
              <a:t>• GNN – Models spatial relationships among weather stations</a:t>
            </a:r>
          </a:p>
          <a:p>
            <a:r>
              <a:t>• Attention – Learns feature importance for correction</a:t>
            </a:r>
          </a:p>
          <a:p>
            <a:r>
              <a:t>• Monte Carlo Dropout – Provides uncertainty estimation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Data Sources:</a:t>
            </a:r>
          </a:p>
          <a:p>
            <a:r>
              <a:t>  - Open-Meteo forecasts</a:t>
            </a:r>
          </a:p>
          <a:p>
            <a:r>
              <a:t>  - ISD-Lite station observations</a:t>
            </a:r>
          </a:p>
          <a:p>
            <a:endParaRPr/>
          </a:p>
          <a:p>
            <a:r>
              <a:t>• Preprocessing:</a:t>
            </a:r>
          </a:p>
          <a:p>
            <a:r>
              <a:t>  - Automated download &amp; cleaning</a:t>
            </a:r>
          </a:p>
          <a:p>
            <a:r>
              <a:t>  - Station mapping and temporal alignment</a:t>
            </a:r>
          </a:p>
          <a:p>
            <a:r>
              <a:t>  - Feature engineering (temperature, humidity, wind, cloud cover)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Input: Raw weather forecast features</a:t>
            </a:r>
          </a:p>
          <a:p>
            <a:r>
              <a:t>• LSTM layers for sequence modeling</a:t>
            </a:r>
          </a:p>
          <a:p>
            <a:r>
              <a:t>• GNN layers for station graph processing</a:t>
            </a:r>
          </a:p>
          <a:p>
            <a:r>
              <a:t>• Attention layer for feature fusion</a:t>
            </a:r>
          </a:p>
          <a:p>
            <a:r>
              <a:t>• Output: Bias-corrected temperature prediction with uncertainty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Physics-guided loss function:</a:t>
            </a:r>
          </a:p>
          <a:p>
            <a:r>
              <a:t>  - Combines MAE + smoothness + regularization</a:t>
            </a:r>
          </a:p>
          <a:p>
            <a:endParaRPr/>
          </a:p>
          <a:p>
            <a:r>
              <a:t>• Metrics:</a:t>
            </a:r>
          </a:p>
          <a:p>
            <a:r>
              <a:t>  - Mean Bias, RMSE, MAE</a:t>
            </a:r>
          </a:p>
          <a:p>
            <a:r>
              <a:t>  - Uncertainty estimation</a:t>
            </a:r>
          </a:p>
          <a:p>
            <a:endParaRPr/>
          </a:p>
          <a:p>
            <a:r>
              <a:t>• Trained on 2018–2023 data</a:t>
            </a:r>
          </a:p>
          <a:p>
            <a:r>
              <a:t>• Tested on unseen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Mean Bias: 0.3°C | RMSE: 0.45°C</a:t>
            </a:r>
          </a:p>
          <a:p>
            <a:r>
              <a:t>• Compared Cities:</a:t>
            </a:r>
          </a:p>
          <a:p>
            <a:r>
              <a:t>  - Amsterdam: RMSE 1.30°C → 0.54°C</a:t>
            </a:r>
          </a:p>
          <a:p>
            <a:r>
              <a:t>  - India: RMSE 1.64°C → 0.45°C</a:t>
            </a:r>
          </a:p>
          <a:p>
            <a:endParaRPr/>
          </a:p>
          <a:p>
            <a:r>
              <a:t>• Low humidity and temperature extremes need improvement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Streamlit</a:t>
            </a:r>
            <a:r>
              <a:rPr b="1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CSV upload and bias correction</a:t>
            </a:r>
          </a:p>
          <a:p>
            <a:r>
              <a:t>• Visualizes corrected forecasts, bias, and uncertainty</a:t>
            </a:r>
          </a:p>
          <a:p>
            <a:r>
              <a:t>• Accessible web interface for researchers and meteorologists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55A6AB-2DEC-427F-BB4E-B1896C53F23B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357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Black</vt:lpstr>
      <vt:lpstr>Calibri</vt:lpstr>
      <vt:lpstr>Century Gothic</vt:lpstr>
      <vt:lpstr>Coral</vt:lpstr>
      <vt:lpstr>Mesh</vt:lpstr>
      <vt:lpstr>PowerPoint Presentation</vt:lpstr>
      <vt:lpstr>Introduction</vt:lpstr>
      <vt:lpstr>Motivation</vt:lpstr>
      <vt:lpstr>Key Components</vt:lpstr>
      <vt:lpstr>Data Pipeline</vt:lpstr>
      <vt:lpstr>Model Architecture</vt:lpstr>
      <vt:lpstr>Training &amp; Evaluation</vt:lpstr>
      <vt:lpstr>Performance</vt:lpstr>
      <vt:lpstr>Streamlit App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Mahesh Sharan</cp:lastModifiedBy>
  <cp:revision>3</cp:revision>
  <dcterms:created xsi:type="dcterms:W3CDTF">2013-01-27T09:14:16Z</dcterms:created>
  <dcterms:modified xsi:type="dcterms:W3CDTF">2025-04-11T22:52:29Z</dcterms:modified>
  <cp:category/>
</cp:coreProperties>
</file>