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61" r:id="rId4"/>
    <p:sldId id="259" r:id="rId5"/>
    <p:sldId id="260" r:id="rId6"/>
    <p:sldId id="258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90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0B7A7-4783-8C14-6A34-A44644B8D8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05FE5B-7771-E9A8-DFD8-F5CDD2153A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13DF36-EAD6-D33B-8F44-6C8EA6E8B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82866-4089-4338-87B9-016F801E3961}" type="datetimeFigureOut">
              <a:rPr lang="en-IN" smtClean="0"/>
              <a:t>04-06-2024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4B6DFA-FCEF-D6BA-5A88-91AA18CA9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AC31B-38B2-2C74-281D-77E88E959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23FCC-0F84-4BAE-A6E5-63BCC5481D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4507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89710-9263-DCA7-DC49-D4846B3C8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2BC8FF-B1DB-006B-7DE3-845EAE69F7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4CC928-DCA4-F6E8-7103-50C01AD9E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82866-4089-4338-87B9-016F801E3961}" type="datetimeFigureOut">
              <a:rPr lang="en-IN" smtClean="0"/>
              <a:t>04-06-2024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188A55-468C-4D30-F774-C144CA904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9C57B6-0566-C2B1-64E4-3B518CF7B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23FCC-0F84-4BAE-A6E5-63BCC5481D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744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AFB0EE-7BEE-B99F-7462-C28C777130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3ADD18-CE43-04F0-EFC5-175CF1A92B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497CF9-EC21-BD2E-A4F0-419254EF5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82866-4089-4338-87B9-016F801E3961}" type="datetimeFigureOut">
              <a:rPr lang="en-IN" smtClean="0"/>
              <a:t>04-06-2024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719B35-72A6-2954-0DD7-410FDDA88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D57427-A43F-8E71-3A95-34143ED9B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23FCC-0F84-4BAE-A6E5-63BCC5481D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0891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183E6-25A1-DDE1-B250-AD6716F5C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E87B0-D15E-8036-EE3C-83EB65D1F8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1C39A7-A856-7088-605D-5BFD46B39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82866-4089-4338-87B9-016F801E3961}" type="datetimeFigureOut">
              <a:rPr lang="en-IN" smtClean="0"/>
              <a:t>04-06-2024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D76433-264B-66CD-987A-FBD8CB040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6650B1-8D2B-96AE-93AF-165629B6F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23FCC-0F84-4BAE-A6E5-63BCC5481D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7751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EDBA0-91AF-06A4-E603-D58D16E37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C4FFFB-0469-8E3D-CF64-BE0E94FD5D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0FF987-5907-D4D0-723B-C7E69A51C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82866-4089-4338-87B9-016F801E3961}" type="datetimeFigureOut">
              <a:rPr lang="en-IN" smtClean="0"/>
              <a:t>04-06-2024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ED25AD-A172-3A15-A678-614450763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C41854-DCA9-083B-2DC2-09258AC25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23FCC-0F84-4BAE-A6E5-63BCC5481D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2927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8A2C3-0BA9-14A0-A355-1BB1708ED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470C30-850D-0A81-4C64-7C47431666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9810CB-6057-3E79-B859-49322AEB02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BD45BF-13C8-FA44-7B49-0FBBDC1C5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82866-4089-4338-87B9-016F801E3961}" type="datetimeFigureOut">
              <a:rPr lang="en-IN" smtClean="0"/>
              <a:t>04-06-2024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254667-FD62-5808-D6BF-2BE88EB59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EE9201-E6BB-1A1D-789E-8EAA221D3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23FCC-0F84-4BAE-A6E5-63BCC5481D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0418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CBC62-A8DC-C3CE-E42F-D85292084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6BB642-DB9E-4AC4-DCAA-CD649A64AE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7EC592-A4A1-B12E-A8C2-B558EA81C2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0D5996-CA1B-BE00-CE5E-415CE17F56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FB3B18-0879-167F-943D-5D287EA813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F6D5FF-6D14-13CC-3D16-2B4D21775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82866-4089-4338-87B9-016F801E3961}" type="datetimeFigureOut">
              <a:rPr lang="en-IN" smtClean="0"/>
              <a:t>04-06-2024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B9F33E-BB35-4DED-8F8B-E50D6AE88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60FAB6-DF4E-CACC-FF50-7454A18BF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23FCC-0F84-4BAE-A6E5-63BCC5481D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0776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3B11-2756-D4F0-AFD3-A2BF778AA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9D5D4E-1C37-D6EE-15E3-4EF91F8BA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82866-4089-4338-87B9-016F801E3961}" type="datetimeFigureOut">
              <a:rPr lang="en-IN" smtClean="0"/>
              <a:t>04-06-2024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B28F86-1FF8-1AA1-FE40-FD977B883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ABEF73-3885-7626-634F-13354FEC5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23FCC-0F84-4BAE-A6E5-63BCC5481D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343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65F991-C288-5C67-1F41-75A085A0C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82866-4089-4338-87B9-016F801E3961}" type="datetimeFigureOut">
              <a:rPr lang="en-IN" smtClean="0"/>
              <a:t>04-06-2024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7F35D1-40CC-DD1A-6E53-989C24E82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44A653-B42C-2E4E-CFEB-967CC39F2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23FCC-0F84-4BAE-A6E5-63BCC5481D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5449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4899E-5E7C-E676-2B6B-9772D1FB7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4297E1-4AED-2100-69EF-73D7D045DF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0EAC75-8F85-5550-7E8C-EE155390AA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799F5D-67C0-ACD2-8194-6F2CA62A2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82866-4089-4338-87B9-016F801E3961}" type="datetimeFigureOut">
              <a:rPr lang="en-IN" smtClean="0"/>
              <a:t>04-06-2024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5F600C-2A9A-AF03-DE44-FA6E6FA5C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6AEC9D-2D71-0C7F-6D5B-FC8AC7865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23FCC-0F84-4BAE-A6E5-63BCC5481D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8166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29B01-8648-1946-C02D-61F03EAD2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1D5947-57C5-EA5D-D2DA-DC77D815C1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B75C75-E93A-F8BA-2398-1FDB86D717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FAD515-7696-FC30-A36A-028DF7280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82866-4089-4338-87B9-016F801E3961}" type="datetimeFigureOut">
              <a:rPr lang="en-IN" smtClean="0"/>
              <a:t>04-06-2024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45876E-F996-C1B3-0672-B01CECBFF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FE9551-6509-0717-F0F3-CD90040AD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23FCC-0F84-4BAE-A6E5-63BCC5481D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7211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2FF7EE-CC8B-CCF8-C38A-DCD159B8F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2AD810-C926-220F-D511-3C5EEEE7F5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E0B2E9-5712-AD90-4136-7C3DDCA24F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DC82866-4089-4338-87B9-016F801E3961}" type="datetimeFigureOut">
              <a:rPr lang="en-IN" smtClean="0"/>
              <a:t>04-06-2024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5E40EE-69B9-52BF-4361-A28B15206C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10D395-9873-5352-B411-F60D5470E9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4023FCC-0F84-4BAE-A6E5-63BCC5481D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6622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.azure.com/lxpedutech/Distributed%20Assessment%20Platform/_workitems/edit/69600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dev.azure.com/lxpedutech/Unified%20Assessment%20Platform/_workitems/edit/70728" TargetMode="External"/><Relationship Id="rId4" Type="http://schemas.openxmlformats.org/officeDocument/2006/relationships/hyperlink" Target="https://dev.azure.com/lxpedutech/Proctoring/_workitems/edit/69235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dev.azure.com/lxpedutech/Unified%20Assessment%20Platform/_workitems/edit/35004" TargetMode="External"/><Relationship Id="rId13" Type="http://schemas.openxmlformats.org/officeDocument/2006/relationships/hyperlink" Target="https://dev.azure.com/lxpedutech/Unified%20Assessment%20Platform/_workitems/edit/70572" TargetMode="External"/><Relationship Id="rId18" Type="http://schemas.openxmlformats.org/officeDocument/2006/relationships/hyperlink" Target="https://dev.azure.com/lxpedutech/Unified%20Assessment%20Platform/_workitems/edit/70690" TargetMode="External"/><Relationship Id="rId3" Type="http://schemas.openxmlformats.org/officeDocument/2006/relationships/hyperlink" Target="https://dev.azure.com/lxpedutech/Unified%20Assessment%20Platform/_workitems/edit/68187" TargetMode="External"/><Relationship Id="rId7" Type="http://schemas.openxmlformats.org/officeDocument/2006/relationships/hyperlink" Target="https://dev.azure.com/lxpedutech/Unified%20Assessment%20Platform/_workitems/edit/70255" TargetMode="External"/><Relationship Id="rId12" Type="http://schemas.openxmlformats.org/officeDocument/2006/relationships/hyperlink" Target="https://dev.azure.com/lxpedutech/Unified%20Assessment%20Platform/_workitems/edit/70558" TargetMode="External"/><Relationship Id="rId17" Type="http://schemas.openxmlformats.org/officeDocument/2006/relationships/hyperlink" Target="https://dev.azure.com/lxpedutech/Unified%20Assessment%20Platform/_workitems/edit/70567" TargetMode="External"/><Relationship Id="rId2" Type="http://schemas.openxmlformats.org/officeDocument/2006/relationships/image" Target="../media/image5.jpg"/><Relationship Id="rId16" Type="http://schemas.openxmlformats.org/officeDocument/2006/relationships/hyperlink" Target="https://dev.azure.com/lxpedutech/Unified%20Assessment%20Platform/_workitems/edit/70565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dev.azure.com/lxpedutech/Unified%20Assessment%20Platform/_workitems/edit/67551" TargetMode="External"/><Relationship Id="rId11" Type="http://schemas.openxmlformats.org/officeDocument/2006/relationships/hyperlink" Target="https://dev.azure.com/lxpedutech/Unified%20Assessment%20Platform/_workitems/edit/70571" TargetMode="External"/><Relationship Id="rId5" Type="http://schemas.openxmlformats.org/officeDocument/2006/relationships/hyperlink" Target="https://dev.azure.com/lxpedutech/Unified%20Assessment%20Platform/_workitems/edit/65885" TargetMode="External"/><Relationship Id="rId15" Type="http://schemas.openxmlformats.org/officeDocument/2006/relationships/hyperlink" Target="https://dev.azure.com/lxpedutech/Unified%20Assessment%20Platform/_workitems/edit/70564" TargetMode="External"/><Relationship Id="rId10" Type="http://schemas.openxmlformats.org/officeDocument/2006/relationships/hyperlink" Target="https://dev.azure.com/lxpedutech/Unified%20Assessment%20Platform/_workitems/edit/69940" TargetMode="External"/><Relationship Id="rId4" Type="http://schemas.openxmlformats.org/officeDocument/2006/relationships/hyperlink" Target="https://dev.azure.com/lxpedutech/Unified%20Assessment%20Platform/_workitems/edit/67259" TargetMode="External"/><Relationship Id="rId9" Type="http://schemas.openxmlformats.org/officeDocument/2006/relationships/hyperlink" Target="https://dev.azure.com/lxpedutech/Unified%20Assessment%20Platform/_workitems/edit/69957" TargetMode="External"/><Relationship Id="rId14" Type="http://schemas.openxmlformats.org/officeDocument/2006/relationships/hyperlink" Target="https://dev.azure.com/lxpedutech/Unified%20Assessment%20Platform/_workitems/edit/70574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73A3FEEC-A346-4544-809C-DF7815DDC7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C7E0F6AC-68D7-42BC-98BE-1DC6DD573DB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8654" t="7308" r="9165" b="9153"/>
          <a:stretch/>
        </p:blipFill>
        <p:spPr>
          <a:xfrm>
            <a:off x="172279" y="954156"/>
            <a:ext cx="4929807" cy="236280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0A90A0B-BD41-451E-BEF9-6FD0E7859A3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217" t="89275" b="2029"/>
          <a:stretch/>
        </p:blipFill>
        <p:spPr>
          <a:xfrm>
            <a:off x="7964556" y="6122504"/>
            <a:ext cx="4240696" cy="59634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3501336-4CA8-45DC-A4D5-594280D65A55}"/>
              </a:ext>
            </a:extLst>
          </p:cNvPr>
          <p:cNvSpPr txBox="1"/>
          <p:nvPr/>
        </p:nvSpPr>
        <p:spPr>
          <a:xfrm>
            <a:off x="8415128" y="6195403"/>
            <a:ext cx="344556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Prompt" panose="00000500000000000000" pitchFamily="2" charset="-34"/>
                <a:cs typeface="Prompt" panose="00000500000000000000" pitchFamily="2" charset="-34"/>
              </a:rPr>
              <a:t>www.lntedutech.com</a:t>
            </a:r>
          </a:p>
        </p:txBody>
      </p:sp>
    </p:spTree>
    <p:extLst>
      <p:ext uri="{BB962C8B-B14F-4D97-AF65-F5344CB8AC3E}">
        <p14:creationId xmlns:p14="http://schemas.microsoft.com/office/powerpoint/2010/main" val="1612335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85718-9413-E133-D204-D221914499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0E6EBF-3DBA-BA7E-D63E-97BE7DE2EB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13BA21-84C6-0466-477B-9CA5873142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09CBA49-AF3C-D94E-7494-BD6117E88CD6}"/>
              </a:ext>
            </a:extLst>
          </p:cNvPr>
          <p:cNvSpPr txBox="1"/>
          <p:nvPr/>
        </p:nvSpPr>
        <p:spPr>
          <a:xfrm>
            <a:off x="2105247" y="1951672"/>
            <a:ext cx="782556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000" b="1" dirty="0"/>
              <a:t>Assessment Product </a:t>
            </a:r>
          </a:p>
          <a:p>
            <a:pPr algn="ctr"/>
            <a:endParaRPr lang="en-IN" sz="3000" b="1" dirty="0"/>
          </a:p>
          <a:p>
            <a:pPr algn="ctr"/>
            <a:r>
              <a:rPr lang="en-IN" sz="3000" b="1" dirty="0"/>
              <a:t>Sprint Planning (1</a:t>
            </a:r>
            <a:r>
              <a:rPr lang="en-IN" sz="3000" b="1" baseline="30000" dirty="0"/>
              <a:t>st</a:t>
            </a:r>
            <a:r>
              <a:rPr lang="en-IN" sz="3000" b="1" dirty="0"/>
              <a:t> June to 15</a:t>
            </a:r>
            <a:r>
              <a:rPr lang="en-IN" sz="3000" b="1" baseline="30000" dirty="0"/>
              <a:t>th</a:t>
            </a:r>
            <a:r>
              <a:rPr lang="en-IN" sz="3000" b="1" dirty="0"/>
              <a:t> June)</a:t>
            </a:r>
          </a:p>
          <a:p>
            <a:pPr algn="ctr"/>
            <a:endParaRPr lang="en-IN" sz="3000" b="1" dirty="0"/>
          </a:p>
        </p:txBody>
      </p:sp>
    </p:spTree>
    <p:extLst>
      <p:ext uri="{BB962C8B-B14F-4D97-AF65-F5344CB8AC3E}">
        <p14:creationId xmlns:p14="http://schemas.microsoft.com/office/powerpoint/2010/main" val="2151723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85718-9413-E133-D204-D221914499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0E6EBF-3DBA-BA7E-D63E-97BE7DE2EB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13BA21-84C6-0466-477B-9CA5873142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09CBA49-AF3C-D94E-7494-BD6117E88CD6}"/>
              </a:ext>
            </a:extLst>
          </p:cNvPr>
          <p:cNvSpPr txBox="1"/>
          <p:nvPr/>
        </p:nvSpPr>
        <p:spPr>
          <a:xfrm>
            <a:off x="2041452" y="107252"/>
            <a:ext cx="782556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000" b="1" dirty="0"/>
              <a:t>Current  Sprint (1</a:t>
            </a:r>
            <a:r>
              <a:rPr lang="en-IN" sz="3000" b="1" baseline="30000" dirty="0"/>
              <a:t>st</a:t>
            </a:r>
            <a:r>
              <a:rPr lang="en-IN" sz="3000" b="1" dirty="0"/>
              <a:t> June to 15</a:t>
            </a:r>
            <a:r>
              <a:rPr lang="en-IN" sz="3000" b="1" baseline="30000" dirty="0"/>
              <a:t>th</a:t>
            </a:r>
            <a:r>
              <a:rPr lang="en-IN" sz="3000" b="1" dirty="0"/>
              <a:t> June) Status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9E81F21-2E28-2132-F6EC-EF447F6392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3350319"/>
              </p:ext>
            </p:extLst>
          </p:nvPr>
        </p:nvGraphicFramePr>
        <p:xfrm>
          <a:off x="1648047" y="1444451"/>
          <a:ext cx="8506046" cy="3623021"/>
        </p:xfrm>
        <a:graphic>
          <a:graphicData uri="http://schemas.openxmlformats.org/drawingml/2006/table">
            <a:tbl>
              <a:tblPr/>
              <a:tblGrid>
                <a:gridCol w="2546396">
                  <a:extLst>
                    <a:ext uri="{9D8B030D-6E8A-4147-A177-3AD203B41FA5}">
                      <a16:colId xmlns:a16="http://schemas.microsoft.com/office/drawing/2014/main" val="830562688"/>
                    </a:ext>
                  </a:extLst>
                </a:gridCol>
                <a:gridCol w="3521611">
                  <a:extLst>
                    <a:ext uri="{9D8B030D-6E8A-4147-A177-3AD203B41FA5}">
                      <a16:colId xmlns:a16="http://schemas.microsoft.com/office/drawing/2014/main" val="376309996"/>
                    </a:ext>
                  </a:extLst>
                </a:gridCol>
                <a:gridCol w="2438039">
                  <a:extLst>
                    <a:ext uri="{9D8B030D-6E8A-4147-A177-3AD203B41FA5}">
                      <a16:colId xmlns:a16="http://schemas.microsoft.com/office/drawing/2014/main" val="1706295297"/>
                    </a:ext>
                  </a:extLst>
                </a:gridCol>
              </a:tblGrid>
              <a:tr h="718677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A6C9EC"/>
                          </a:highlight>
                          <a:latin typeface="Aptos Narrow" panose="020B0004020202020204" pitchFamily="34" charset="0"/>
                        </a:rPr>
                        <a:t>Project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C9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A6C9EC"/>
                          </a:highlight>
                          <a:latin typeface="Aptos Narrow" panose="020B0004020202020204" pitchFamily="34" charset="0"/>
                        </a:rPr>
                        <a:t>Us Status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C9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A6C9EC"/>
                          </a:highlight>
                          <a:latin typeface="Aptos Narrow" panose="020B0004020202020204" pitchFamily="34" charset="0"/>
                        </a:rPr>
                        <a:t>Count of User Story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C9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595020"/>
                  </a:ext>
                </a:extLst>
              </a:tr>
              <a:tr h="363043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DAP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Moved From Previous Sprint 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262385"/>
                  </a:ext>
                </a:extLst>
              </a:tr>
              <a:tr h="363043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New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24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3351966"/>
                  </a:ext>
                </a:extLst>
              </a:tr>
              <a:tr h="363043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Proctoring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Moved From Previous Sprint 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5766158"/>
                  </a:ext>
                </a:extLst>
              </a:tr>
              <a:tr h="363043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New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6580785"/>
                  </a:ext>
                </a:extLst>
              </a:tr>
              <a:tr h="363043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QBMS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New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1413184"/>
                  </a:ext>
                </a:extLst>
              </a:tr>
              <a:tr h="363043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Unified Assessment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Moved From Previous Sprint 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6970282"/>
                  </a:ext>
                </a:extLst>
              </a:tr>
              <a:tr h="363043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New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13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0007625"/>
                  </a:ext>
                </a:extLst>
              </a:tr>
              <a:tr h="363043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A6C9EC"/>
                          </a:highlight>
                          <a:latin typeface="Aptos Narrow" panose="020B0004020202020204" pitchFamily="34" charset="0"/>
                        </a:rPr>
                        <a:t>Grand Total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C9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A6C9EC"/>
                          </a:highlight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C9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A6C9EC"/>
                          </a:highlight>
                          <a:latin typeface="Aptos Narrow" panose="020B0004020202020204" pitchFamily="34" charset="0"/>
                        </a:rPr>
                        <a:t>51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C9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14853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733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85718-9413-E133-D204-D221914499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0E6EBF-3DBA-BA7E-D63E-97BE7DE2EB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13BA21-84C6-0466-477B-9CA5873142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09CBA49-AF3C-D94E-7494-BD6117E88CD6}"/>
              </a:ext>
            </a:extLst>
          </p:cNvPr>
          <p:cNvSpPr txBox="1"/>
          <p:nvPr/>
        </p:nvSpPr>
        <p:spPr>
          <a:xfrm>
            <a:off x="2041452" y="107252"/>
            <a:ext cx="782556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000" b="1" dirty="0"/>
              <a:t>Previous Sprint (16</a:t>
            </a:r>
            <a:r>
              <a:rPr lang="en-IN" sz="3000" b="1" baseline="30000" dirty="0"/>
              <a:t>th</a:t>
            </a:r>
            <a:r>
              <a:rPr lang="en-IN" sz="3000" b="1" dirty="0"/>
              <a:t> May to 31</a:t>
            </a:r>
            <a:r>
              <a:rPr lang="en-IN" sz="3000" b="1" baseline="30000" dirty="0"/>
              <a:t>st</a:t>
            </a:r>
            <a:r>
              <a:rPr lang="en-IN" sz="3000" b="1" dirty="0"/>
              <a:t> May) Status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FDDFB11-6241-3F0E-14C8-BF83A52810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536" y="1600200"/>
            <a:ext cx="10612849" cy="3176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847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85718-9413-E133-D204-D221914499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0E6EBF-3DBA-BA7E-D63E-97BE7DE2EB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13BA21-84C6-0466-477B-9CA5873142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09CBA49-AF3C-D94E-7494-BD6117E88CD6}"/>
              </a:ext>
            </a:extLst>
          </p:cNvPr>
          <p:cNvSpPr txBox="1"/>
          <p:nvPr/>
        </p:nvSpPr>
        <p:spPr>
          <a:xfrm>
            <a:off x="2041452" y="107252"/>
            <a:ext cx="78255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000" b="1" dirty="0"/>
              <a:t>Previous Sprint User Story Wise (16</a:t>
            </a:r>
            <a:r>
              <a:rPr lang="en-IN" sz="3000" b="1" baseline="30000" dirty="0"/>
              <a:t>th</a:t>
            </a:r>
            <a:r>
              <a:rPr lang="en-IN" sz="3000" b="1" dirty="0"/>
              <a:t> May to 31</a:t>
            </a:r>
            <a:r>
              <a:rPr lang="en-IN" sz="3000" b="1" baseline="30000" dirty="0"/>
              <a:t>st</a:t>
            </a:r>
            <a:r>
              <a:rPr lang="en-IN" sz="3000" b="1" dirty="0"/>
              <a:t> May) Status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E2FC53D-91E5-33E1-816E-2233B2F690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3952726"/>
              </p:ext>
            </p:extLst>
          </p:nvPr>
        </p:nvGraphicFramePr>
        <p:xfrm>
          <a:off x="6096000" y="2001837"/>
          <a:ext cx="5272863" cy="2523240"/>
        </p:xfrm>
        <a:graphic>
          <a:graphicData uri="http://schemas.openxmlformats.org/drawingml/2006/table">
            <a:tbl>
              <a:tblPr/>
              <a:tblGrid>
                <a:gridCol w="1449266">
                  <a:extLst>
                    <a:ext uri="{9D8B030D-6E8A-4147-A177-3AD203B41FA5}">
                      <a16:colId xmlns:a16="http://schemas.microsoft.com/office/drawing/2014/main" val="3487210075"/>
                    </a:ext>
                  </a:extLst>
                </a:gridCol>
                <a:gridCol w="2436001">
                  <a:extLst>
                    <a:ext uri="{9D8B030D-6E8A-4147-A177-3AD203B41FA5}">
                      <a16:colId xmlns:a16="http://schemas.microsoft.com/office/drawing/2014/main" val="351036708"/>
                    </a:ext>
                  </a:extLst>
                </a:gridCol>
                <a:gridCol w="1387596">
                  <a:extLst>
                    <a:ext uri="{9D8B030D-6E8A-4147-A177-3AD203B41FA5}">
                      <a16:colId xmlns:a16="http://schemas.microsoft.com/office/drawing/2014/main" val="1438692416"/>
                    </a:ext>
                  </a:extLst>
                </a:gridCol>
              </a:tblGrid>
              <a:tr h="252324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94DCF8"/>
                          </a:highlight>
                          <a:latin typeface="Aptos Narrow" panose="020B0004020202020204" pitchFamily="34" charset="0"/>
                        </a:rPr>
                        <a:t>Project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4DC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94DCF8"/>
                          </a:highlight>
                          <a:latin typeface="Aptos Narrow" panose="020B0004020202020204" pitchFamily="34" charset="0"/>
                        </a:rPr>
                        <a:t>User Story Current Status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4DC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94DCF8"/>
                          </a:highlight>
                          <a:latin typeface="Aptos Narrow" panose="020B0004020202020204" pitchFamily="34" charset="0"/>
                        </a:rPr>
                        <a:t>User Story Count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4DC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4256705"/>
                  </a:ext>
                </a:extLst>
              </a:tr>
              <a:tr h="252324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DAP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Currenetly in Dev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0280227"/>
                  </a:ext>
                </a:extLst>
              </a:tr>
              <a:tr h="252324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Prod Relesed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9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5657318"/>
                  </a:ext>
                </a:extLst>
              </a:tr>
              <a:tr h="252324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Proctoring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Wire frame Review In progress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6642063"/>
                  </a:ext>
                </a:extLst>
              </a:tr>
              <a:tr h="252324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QBMS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Waiting For BU Approval for Relese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1639065"/>
                  </a:ext>
                </a:extLst>
              </a:tr>
              <a:tr h="252324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Wire frame &amp; Flow Approval Done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9975571"/>
                  </a:ext>
                </a:extLst>
              </a:tr>
              <a:tr h="252324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Unified Assessment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Currenetly in Dev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4765845"/>
                  </a:ext>
                </a:extLst>
              </a:tr>
              <a:tr h="252324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Not Started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7475354"/>
                  </a:ext>
                </a:extLst>
              </a:tr>
              <a:tr h="252324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Prod Relesed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1773560"/>
                  </a:ext>
                </a:extLst>
              </a:tr>
              <a:tr h="252324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Grand Total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4845713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45CB6675-A8E2-12CE-083A-4ADACDB350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3706740"/>
              </p:ext>
            </p:extLst>
          </p:nvPr>
        </p:nvGraphicFramePr>
        <p:xfrm>
          <a:off x="929463" y="2001836"/>
          <a:ext cx="4717803" cy="2523240"/>
        </p:xfrm>
        <a:graphic>
          <a:graphicData uri="http://schemas.openxmlformats.org/drawingml/2006/table">
            <a:tbl>
              <a:tblPr/>
              <a:tblGrid>
                <a:gridCol w="1296706">
                  <a:extLst>
                    <a:ext uri="{9D8B030D-6E8A-4147-A177-3AD203B41FA5}">
                      <a16:colId xmlns:a16="http://schemas.microsoft.com/office/drawing/2014/main" val="3627928102"/>
                    </a:ext>
                  </a:extLst>
                </a:gridCol>
                <a:gridCol w="2179570">
                  <a:extLst>
                    <a:ext uri="{9D8B030D-6E8A-4147-A177-3AD203B41FA5}">
                      <a16:colId xmlns:a16="http://schemas.microsoft.com/office/drawing/2014/main" val="3383464429"/>
                    </a:ext>
                  </a:extLst>
                </a:gridCol>
                <a:gridCol w="1241527">
                  <a:extLst>
                    <a:ext uri="{9D8B030D-6E8A-4147-A177-3AD203B41FA5}">
                      <a16:colId xmlns:a16="http://schemas.microsoft.com/office/drawing/2014/main" val="1547518770"/>
                    </a:ext>
                  </a:extLst>
                </a:gridCol>
              </a:tblGrid>
              <a:tr h="252324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94DCF8"/>
                          </a:highlight>
                          <a:latin typeface="Aptos Narrow" panose="020B0004020202020204" pitchFamily="34" charset="0"/>
                        </a:rPr>
                        <a:t>Project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4DC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94DCF8"/>
                          </a:highlight>
                          <a:latin typeface="Aptos Narrow" panose="020B0004020202020204" pitchFamily="34" charset="0"/>
                        </a:rPr>
                        <a:t>User Story Status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4DC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94DCF8"/>
                          </a:highlight>
                          <a:latin typeface="Aptos Narrow" panose="020B0004020202020204" pitchFamily="34" charset="0"/>
                        </a:rPr>
                        <a:t>User Story Count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4DC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4264801"/>
                  </a:ext>
                </a:extLst>
              </a:tr>
              <a:tr h="252324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DAP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Closed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9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2130845"/>
                  </a:ext>
                </a:extLst>
              </a:tr>
              <a:tr h="252324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Work in Progress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9058594"/>
                  </a:ext>
                </a:extLst>
              </a:tr>
              <a:tr h="252324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Proctoring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Not Started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5974555"/>
                  </a:ext>
                </a:extLst>
              </a:tr>
              <a:tr h="252324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QBMS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Closed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0533709"/>
                  </a:ext>
                </a:extLst>
              </a:tr>
              <a:tr h="252324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Not Started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8492145"/>
                  </a:ext>
                </a:extLst>
              </a:tr>
              <a:tr h="252324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Unified Assessment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Closed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7451764"/>
                  </a:ext>
                </a:extLst>
              </a:tr>
              <a:tr h="252324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Not Started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9251785"/>
                  </a:ext>
                </a:extLst>
              </a:tr>
              <a:tr h="252324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Work In progress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5409319"/>
                  </a:ext>
                </a:extLst>
              </a:tr>
              <a:tr h="252324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Grand Total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49054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878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85718-9413-E133-D204-D221914499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0E6EBF-3DBA-BA7E-D63E-97BE7DE2EB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13BA21-84C6-0466-477B-9CA5873142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D535270-5B13-3F86-F6CE-202F8366C978}"/>
              </a:ext>
            </a:extLst>
          </p:cNvPr>
          <p:cNvSpPr txBox="1"/>
          <p:nvPr/>
        </p:nvSpPr>
        <p:spPr>
          <a:xfrm>
            <a:off x="2806996" y="48956"/>
            <a:ext cx="5794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User Story Details For Current Sprint (Project Wise)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1D47187-5416-2264-1C88-12A18FBF1D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5847383"/>
              </p:ext>
            </p:extLst>
          </p:nvPr>
        </p:nvGraphicFramePr>
        <p:xfrm>
          <a:off x="2103680" y="643835"/>
          <a:ext cx="5757325" cy="4348142"/>
        </p:xfrm>
        <a:graphic>
          <a:graphicData uri="http://schemas.openxmlformats.org/drawingml/2006/table">
            <a:tbl>
              <a:tblPr/>
              <a:tblGrid>
                <a:gridCol w="1044766">
                  <a:extLst>
                    <a:ext uri="{9D8B030D-6E8A-4147-A177-3AD203B41FA5}">
                      <a16:colId xmlns:a16="http://schemas.microsoft.com/office/drawing/2014/main" val="4227052814"/>
                    </a:ext>
                  </a:extLst>
                </a:gridCol>
                <a:gridCol w="4179062">
                  <a:extLst>
                    <a:ext uri="{9D8B030D-6E8A-4147-A177-3AD203B41FA5}">
                      <a16:colId xmlns:a16="http://schemas.microsoft.com/office/drawing/2014/main" val="2317677787"/>
                    </a:ext>
                  </a:extLst>
                </a:gridCol>
                <a:gridCol w="533497">
                  <a:extLst>
                    <a:ext uri="{9D8B030D-6E8A-4147-A177-3AD203B41FA5}">
                      <a16:colId xmlns:a16="http://schemas.microsoft.com/office/drawing/2014/main" val="3919092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44B3E1"/>
                          </a:highlight>
                          <a:latin typeface="Aptos Narrow" panose="020B0004020202020204" pitchFamily="34" charset="0"/>
                        </a:rPr>
                        <a:t>Project </a:t>
                      </a:r>
                    </a:p>
                  </a:txBody>
                  <a:tcPr marL="5557" marR="5557" marT="55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B3E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44B3E1"/>
                          </a:highlight>
                          <a:latin typeface="Aptos Narrow" panose="020B0004020202020204" pitchFamily="34" charset="0"/>
                        </a:rPr>
                        <a:t>User Story</a:t>
                      </a:r>
                    </a:p>
                  </a:txBody>
                  <a:tcPr marL="5557" marR="5557" marT="55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B3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44B3E1"/>
                          </a:highlight>
                          <a:latin typeface="Aptos Narrow" panose="020B0004020202020204" pitchFamily="34" charset="0"/>
                        </a:rPr>
                        <a:t>Status</a:t>
                      </a:r>
                    </a:p>
                  </a:txBody>
                  <a:tcPr marL="5557" marR="5557" marT="55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B3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590789"/>
                  </a:ext>
                </a:extLst>
              </a:tr>
              <a:tr h="161161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DAP</a:t>
                      </a:r>
                    </a:p>
                  </a:txBody>
                  <a:tcPr marL="5557" marR="5557" marT="55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sng" strike="noStrike">
                          <a:solidFill>
                            <a:srgbClr val="467886"/>
                          </a:solidFill>
                          <a:effectLst/>
                          <a:latin typeface="Aptos Narrow" panose="020B0004020202020204" pitchFamily="34" charset="0"/>
                          <a:hlinkClick r:id="rId3"/>
                        </a:rPr>
                        <a:t>User Story 69600: Organization Mapping</a:t>
                      </a:r>
                      <a:endParaRPr lang="en-IN" sz="1000" b="0" i="0" u="sng" strike="noStrike">
                        <a:solidFill>
                          <a:srgbClr val="467886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557" marR="5557" marT="55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sng" strike="noStrike">
                          <a:solidFill>
                            <a:srgbClr val="467886"/>
                          </a:solidFill>
                          <a:effectLst/>
                          <a:latin typeface="Aptos Narrow" panose="020B0004020202020204" pitchFamily="34" charset="0"/>
                        </a:rPr>
                        <a:t>Moved</a:t>
                      </a:r>
                    </a:p>
                  </a:txBody>
                  <a:tcPr marL="5557" marR="5557" marT="55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7835451"/>
                  </a:ext>
                </a:extLst>
              </a:tr>
              <a:tr h="161161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DAP</a:t>
                      </a:r>
                    </a:p>
                  </a:txBody>
                  <a:tcPr marL="5557" marR="5557" marT="55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Activate with Mobile OTP</a:t>
                      </a:r>
                    </a:p>
                  </a:txBody>
                  <a:tcPr marL="5557" marR="5557" marT="55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sng" strike="noStrike">
                          <a:solidFill>
                            <a:srgbClr val="467886"/>
                          </a:solidFill>
                          <a:effectLst/>
                          <a:latin typeface="Aptos Narrow" panose="020B0004020202020204" pitchFamily="34" charset="0"/>
                        </a:rPr>
                        <a:t>New</a:t>
                      </a:r>
                    </a:p>
                  </a:txBody>
                  <a:tcPr marL="5557" marR="5557" marT="55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2014297"/>
                  </a:ext>
                </a:extLst>
              </a:tr>
              <a:tr h="161161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DAP</a:t>
                      </a:r>
                    </a:p>
                  </a:txBody>
                  <a:tcPr marL="5557" marR="5557" marT="55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Total no of seats configured display</a:t>
                      </a:r>
                    </a:p>
                  </a:txBody>
                  <a:tcPr marL="5557" marR="5557" marT="55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sng" strike="noStrike">
                          <a:solidFill>
                            <a:srgbClr val="467886"/>
                          </a:solidFill>
                          <a:effectLst/>
                          <a:latin typeface="Aptos Narrow" panose="020B0004020202020204" pitchFamily="34" charset="0"/>
                        </a:rPr>
                        <a:t>New</a:t>
                      </a:r>
                    </a:p>
                  </a:txBody>
                  <a:tcPr marL="5557" marR="5557" marT="55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9561731"/>
                  </a:ext>
                </a:extLst>
              </a:tr>
              <a:tr h="161161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DAP</a:t>
                      </a:r>
                    </a:p>
                  </a:txBody>
                  <a:tcPr marL="5557" marR="5557" marT="55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Serial No. Display in Login Page</a:t>
                      </a:r>
                    </a:p>
                  </a:txBody>
                  <a:tcPr marL="5557" marR="5557" marT="55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sng" strike="noStrike">
                          <a:solidFill>
                            <a:srgbClr val="467886"/>
                          </a:solidFill>
                          <a:effectLst/>
                          <a:latin typeface="Aptos Narrow" panose="020B0004020202020204" pitchFamily="34" charset="0"/>
                        </a:rPr>
                        <a:t>New</a:t>
                      </a:r>
                    </a:p>
                  </a:txBody>
                  <a:tcPr marL="5557" marR="5557" marT="55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0583181"/>
                  </a:ext>
                </a:extLst>
              </a:tr>
              <a:tr h="161161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DAP</a:t>
                      </a:r>
                    </a:p>
                  </a:txBody>
                  <a:tcPr marL="5557" marR="5557" marT="55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Refresh call on Force Submit</a:t>
                      </a:r>
                    </a:p>
                  </a:txBody>
                  <a:tcPr marL="5557" marR="5557" marT="55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sng" strike="noStrike">
                          <a:solidFill>
                            <a:srgbClr val="467886"/>
                          </a:solidFill>
                          <a:effectLst/>
                          <a:latin typeface="Aptos Narrow" panose="020B0004020202020204" pitchFamily="34" charset="0"/>
                        </a:rPr>
                        <a:t>New</a:t>
                      </a:r>
                    </a:p>
                  </a:txBody>
                  <a:tcPr marL="5557" marR="5557" marT="55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2712332"/>
                  </a:ext>
                </a:extLst>
              </a:tr>
              <a:tr h="161161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DAP</a:t>
                      </a:r>
                    </a:p>
                  </a:txBody>
                  <a:tcPr marL="5557" marR="5557" marT="55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Auto Sync of Live Stats - Configurable at a build level</a:t>
                      </a:r>
                    </a:p>
                  </a:txBody>
                  <a:tcPr marL="5557" marR="5557" marT="55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sng" strike="noStrike">
                          <a:solidFill>
                            <a:srgbClr val="467886"/>
                          </a:solidFill>
                          <a:effectLst/>
                          <a:latin typeface="Aptos Narrow" panose="020B0004020202020204" pitchFamily="34" charset="0"/>
                        </a:rPr>
                        <a:t>New</a:t>
                      </a:r>
                    </a:p>
                  </a:txBody>
                  <a:tcPr marL="5557" marR="5557" marT="55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6965269"/>
                  </a:ext>
                </a:extLst>
              </a:tr>
              <a:tr h="161161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DAP</a:t>
                      </a:r>
                    </a:p>
                  </a:txBody>
                  <a:tcPr marL="5557" marR="5557" marT="55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Removing Reset in TC Admin Page</a:t>
                      </a:r>
                    </a:p>
                  </a:txBody>
                  <a:tcPr marL="5557" marR="5557" marT="55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sng" strike="noStrike">
                          <a:solidFill>
                            <a:srgbClr val="467886"/>
                          </a:solidFill>
                          <a:effectLst/>
                          <a:latin typeface="Aptos Narrow" panose="020B0004020202020204" pitchFamily="34" charset="0"/>
                        </a:rPr>
                        <a:t>New</a:t>
                      </a:r>
                    </a:p>
                  </a:txBody>
                  <a:tcPr marL="5557" marR="5557" marT="55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3951174"/>
                  </a:ext>
                </a:extLst>
              </a:tr>
              <a:tr h="161161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DAP</a:t>
                      </a:r>
                    </a:p>
                  </a:txBody>
                  <a:tcPr marL="5557" marR="5557" marT="55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Loader and Toast Message display issue</a:t>
                      </a:r>
                    </a:p>
                  </a:txBody>
                  <a:tcPr marL="5557" marR="5557" marT="55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sng" strike="noStrike">
                          <a:solidFill>
                            <a:srgbClr val="467886"/>
                          </a:solidFill>
                          <a:effectLst/>
                          <a:latin typeface="Aptos Narrow" panose="020B0004020202020204" pitchFamily="34" charset="0"/>
                        </a:rPr>
                        <a:t>New</a:t>
                      </a:r>
                    </a:p>
                  </a:txBody>
                  <a:tcPr marL="5557" marR="5557" marT="55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1910699"/>
                  </a:ext>
                </a:extLst>
              </a:tr>
              <a:tr h="161161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DAP</a:t>
                      </a:r>
                    </a:p>
                  </a:txBody>
                  <a:tcPr marL="5557" marR="5557" marT="55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Display Please wait for 1 to 2 minutes to import QP.</a:t>
                      </a:r>
                    </a:p>
                  </a:txBody>
                  <a:tcPr marL="5557" marR="5557" marT="55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sng" strike="noStrike">
                          <a:solidFill>
                            <a:srgbClr val="467886"/>
                          </a:solidFill>
                          <a:effectLst/>
                          <a:latin typeface="Aptos Narrow" panose="020B0004020202020204" pitchFamily="34" charset="0"/>
                        </a:rPr>
                        <a:t>New</a:t>
                      </a:r>
                    </a:p>
                  </a:txBody>
                  <a:tcPr marL="5557" marR="5557" marT="55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5545123"/>
                  </a:ext>
                </a:extLst>
              </a:tr>
              <a:tr h="161161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DAP</a:t>
                      </a:r>
                    </a:p>
                  </a:txBody>
                  <a:tcPr marL="5557" marR="5557" marT="55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Drive Level IP Check enable / disable</a:t>
                      </a:r>
                    </a:p>
                  </a:txBody>
                  <a:tcPr marL="5557" marR="5557" marT="55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sng" strike="noStrike">
                          <a:solidFill>
                            <a:srgbClr val="467886"/>
                          </a:solidFill>
                          <a:effectLst/>
                          <a:latin typeface="Aptos Narrow" panose="020B0004020202020204" pitchFamily="34" charset="0"/>
                        </a:rPr>
                        <a:t>New</a:t>
                      </a:r>
                    </a:p>
                  </a:txBody>
                  <a:tcPr marL="5557" marR="5557" marT="55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1352480"/>
                  </a:ext>
                </a:extLst>
              </a:tr>
              <a:tr h="161161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DAP</a:t>
                      </a:r>
                    </a:p>
                  </a:txBody>
                  <a:tcPr marL="5557" marR="5557" marT="55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Schedule Created Feedback</a:t>
                      </a:r>
                    </a:p>
                  </a:txBody>
                  <a:tcPr marL="5557" marR="5557" marT="55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sng" strike="noStrike">
                          <a:solidFill>
                            <a:srgbClr val="467886"/>
                          </a:solidFill>
                          <a:effectLst/>
                          <a:latin typeface="Aptos Narrow" panose="020B0004020202020204" pitchFamily="34" charset="0"/>
                        </a:rPr>
                        <a:t>New</a:t>
                      </a:r>
                    </a:p>
                  </a:txBody>
                  <a:tcPr marL="5557" marR="5557" marT="55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0109659"/>
                  </a:ext>
                </a:extLst>
              </a:tr>
              <a:tr h="161161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DAP</a:t>
                      </a:r>
                    </a:p>
                  </a:txBody>
                  <a:tcPr marL="5557" marR="5557" marT="55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Photo/Sign Processing Status bar and feedback</a:t>
                      </a:r>
                    </a:p>
                  </a:txBody>
                  <a:tcPr marL="5557" marR="5557" marT="55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sng" strike="noStrike">
                          <a:solidFill>
                            <a:srgbClr val="467886"/>
                          </a:solidFill>
                          <a:effectLst/>
                          <a:latin typeface="Aptos Narrow" panose="020B0004020202020204" pitchFamily="34" charset="0"/>
                        </a:rPr>
                        <a:t>New</a:t>
                      </a:r>
                    </a:p>
                  </a:txBody>
                  <a:tcPr marL="5557" marR="5557" marT="55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8898942"/>
                  </a:ext>
                </a:extLst>
              </a:tr>
              <a:tr h="161161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DAP</a:t>
                      </a:r>
                    </a:p>
                  </a:txBody>
                  <a:tcPr marL="5557" marR="5557" marT="55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Dynamic Filter</a:t>
                      </a:r>
                    </a:p>
                  </a:txBody>
                  <a:tcPr marL="5557" marR="5557" marT="55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sng" strike="noStrike">
                          <a:solidFill>
                            <a:srgbClr val="467886"/>
                          </a:solidFill>
                          <a:effectLst/>
                          <a:latin typeface="Aptos Narrow" panose="020B0004020202020204" pitchFamily="34" charset="0"/>
                        </a:rPr>
                        <a:t>New</a:t>
                      </a:r>
                    </a:p>
                  </a:txBody>
                  <a:tcPr marL="5557" marR="5557" marT="55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9940624"/>
                  </a:ext>
                </a:extLst>
              </a:tr>
              <a:tr h="161161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DAP</a:t>
                      </a:r>
                    </a:p>
                  </a:txBody>
                  <a:tcPr marL="5557" marR="5557" marT="55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Attendance Report Generation</a:t>
                      </a:r>
                    </a:p>
                  </a:txBody>
                  <a:tcPr marL="5557" marR="5557" marT="55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sng" strike="noStrike">
                          <a:solidFill>
                            <a:srgbClr val="467886"/>
                          </a:solidFill>
                          <a:effectLst/>
                          <a:latin typeface="Aptos Narrow" panose="020B0004020202020204" pitchFamily="34" charset="0"/>
                        </a:rPr>
                        <a:t>New</a:t>
                      </a:r>
                    </a:p>
                  </a:txBody>
                  <a:tcPr marL="5557" marR="5557" marT="55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5174259"/>
                  </a:ext>
                </a:extLst>
              </a:tr>
              <a:tr h="161161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DAP</a:t>
                      </a:r>
                    </a:p>
                  </a:txBody>
                  <a:tcPr marL="5557" marR="5557" marT="55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Feed file Status update</a:t>
                      </a:r>
                    </a:p>
                  </a:txBody>
                  <a:tcPr marL="5557" marR="5557" marT="55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sng" strike="noStrike">
                          <a:solidFill>
                            <a:srgbClr val="467886"/>
                          </a:solidFill>
                          <a:effectLst/>
                          <a:latin typeface="Aptos Narrow" panose="020B0004020202020204" pitchFamily="34" charset="0"/>
                        </a:rPr>
                        <a:t>New</a:t>
                      </a:r>
                    </a:p>
                  </a:txBody>
                  <a:tcPr marL="5557" marR="5557" marT="55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3984851"/>
                  </a:ext>
                </a:extLst>
              </a:tr>
              <a:tr h="161161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DAP</a:t>
                      </a:r>
                    </a:p>
                  </a:txBody>
                  <a:tcPr marL="5557" marR="5557" marT="55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Reset Application with Local Captcha and confirmation message</a:t>
                      </a:r>
                    </a:p>
                  </a:txBody>
                  <a:tcPr marL="5557" marR="5557" marT="55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sng" strike="noStrike">
                          <a:solidFill>
                            <a:srgbClr val="467886"/>
                          </a:solidFill>
                          <a:effectLst/>
                          <a:latin typeface="Aptos Narrow" panose="020B0004020202020204" pitchFamily="34" charset="0"/>
                        </a:rPr>
                        <a:t>New</a:t>
                      </a:r>
                    </a:p>
                  </a:txBody>
                  <a:tcPr marL="5557" marR="5557" marT="55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6062352"/>
                  </a:ext>
                </a:extLst>
              </a:tr>
              <a:tr h="161161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DAP</a:t>
                      </a:r>
                    </a:p>
                  </a:txBody>
                  <a:tcPr marL="5557" marR="5557" marT="55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Single Instance of Netboot Utility</a:t>
                      </a:r>
                    </a:p>
                  </a:txBody>
                  <a:tcPr marL="5557" marR="5557" marT="55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sng" strike="noStrike">
                          <a:solidFill>
                            <a:srgbClr val="467886"/>
                          </a:solidFill>
                          <a:effectLst/>
                          <a:latin typeface="Aptos Narrow" panose="020B0004020202020204" pitchFamily="34" charset="0"/>
                        </a:rPr>
                        <a:t>New</a:t>
                      </a:r>
                    </a:p>
                  </a:txBody>
                  <a:tcPr marL="5557" marR="5557" marT="55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9225475"/>
                  </a:ext>
                </a:extLst>
              </a:tr>
              <a:tr h="161161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DAP</a:t>
                      </a:r>
                    </a:p>
                  </a:txBody>
                  <a:tcPr marL="5557" marR="5557" marT="55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Scan All IP / Scan only new / unscanned Ips</a:t>
                      </a:r>
                    </a:p>
                  </a:txBody>
                  <a:tcPr marL="5557" marR="5557" marT="55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sng" strike="noStrike">
                          <a:solidFill>
                            <a:srgbClr val="467886"/>
                          </a:solidFill>
                          <a:effectLst/>
                          <a:latin typeface="Aptos Narrow" panose="020B0004020202020204" pitchFamily="34" charset="0"/>
                        </a:rPr>
                        <a:t>New</a:t>
                      </a:r>
                    </a:p>
                  </a:txBody>
                  <a:tcPr marL="5557" marR="5557" marT="55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846631"/>
                  </a:ext>
                </a:extLst>
              </a:tr>
              <a:tr h="161161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DAP</a:t>
                      </a:r>
                    </a:p>
                  </a:txBody>
                  <a:tcPr marL="5557" marR="5557" marT="55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User Management - Less Priviledged User</a:t>
                      </a:r>
                    </a:p>
                  </a:txBody>
                  <a:tcPr marL="5557" marR="5557" marT="55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sng" strike="noStrike">
                          <a:solidFill>
                            <a:srgbClr val="467886"/>
                          </a:solidFill>
                          <a:effectLst/>
                          <a:latin typeface="Aptos Narrow" panose="020B0004020202020204" pitchFamily="34" charset="0"/>
                        </a:rPr>
                        <a:t>New</a:t>
                      </a:r>
                    </a:p>
                  </a:txBody>
                  <a:tcPr marL="5557" marR="5557" marT="55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4172604"/>
                  </a:ext>
                </a:extLst>
              </a:tr>
              <a:tr h="161161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DAP</a:t>
                      </a:r>
                    </a:p>
                  </a:txBody>
                  <a:tcPr marL="5557" marR="5557" marT="55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Dynamic Host</a:t>
                      </a:r>
                    </a:p>
                  </a:txBody>
                  <a:tcPr marL="5557" marR="5557" marT="55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sng" strike="noStrike">
                          <a:solidFill>
                            <a:srgbClr val="467886"/>
                          </a:solidFill>
                          <a:effectLst/>
                          <a:latin typeface="Aptos Narrow" panose="020B0004020202020204" pitchFamily="34" charset="0"/>
                        </a:rPr>
                        <a:t>New</a:t>
                      </a:r>
                    </a:p>
                  </a:txBody>
                  <a:tcPr marL="5557" marR="5557" marT="55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3270045"/>
                  </a:ext>
                </a:extLst>
              </a:tr>
              <a:tr h="161161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DAP</a:t>
                      </a:r>
                    </a:p>
                  </a:txBody>
                  <a:tcPr marL="5557" marR="5557" marT="55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Handling Close Button - Prompt message</a:t>
                      </a:r>
                    </a:p>
                  </a:txBody>
                  <a:tcPr marL="5557" marR="5557" marT="55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sng" strike="noStrike">
                          <a:solidFill>
                            <a:srgbClr val="467886"/>
                          </a:solidFill>
                          <a:effectLst/>
                          <a:latin typeface="Aptos Narrow" panose="020B0004020202020204" pitchFamily="34" charset="0"/>
                        </a:rPr>
                        <a:t>New</a:t>
                      </a:r>
                    </a:p>
                  </a:txBody>
                  <a:tcPr marL="5557" marR="5557" marT="55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68628"/>
                  </a:ext>
                </a:extLst>
              </a:tr>
              <a:tr h="161161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DAP</a:t>
                      </a:r>
                    </a:p>
                  </a:txBody>
                  <a:tcPr marL="5557" marR="5557" marT="55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Maintaining the LAN session for multiple session</a:t>
                      </a:r>
                    </a:p>
                  </a:txBody>
                  <a:tcPr marL="5557" marR="5557" marT="55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sng" strike="noStrike">
                          <a:solidFill>
                            <a:srgbClr val="467886"/>
                          </a:solidFill>
                          <a:effectLst/>
                          <a:latin typeface="Aptos Narrow" panose="020B0004020202020204" pitchFamily="34" charset="0"/>
                        </a:rPr>
                        <a:t>New</a:t>
                      </a:r>
                    </a:p>
                  </a:txBody>
                  <a:tcPr marL="5557" marR="5557" marT="55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1540494"/>
                  </a:ext>
                </a:extLst>
              </a:tr>
              <a:tr h="322321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DAP</a:t>
                      </a:r>
                    </a:p>
                  </a:txBody>
                  <a:tcPr marL="5557" marR="5557" marT="55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Backup Server Validation - Create a timestamp entry in master database and validate sync in slave database and also dap data file update timestamp</a:t>
                      </a:r>
                    </a:p>
                  </a:txBody>
                  <a:tcPr marL="5557" marR="5557" marT="55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sng" strike="noStrike">
                          <a:solidFill>
                            <a:srgbClr val="467886"/>
                          </a:solidFill>
                          <a:effectLst/>
                          <a:latin typeface="Aptos Narrow" panose="020B0004020202020204" pitchFamily="34" charset="0"/>
                        </a:rPr>
                        <a:t>New</a:t>
                      </a:r>
                    </a:p>
                  </a:txBody>
                  <a:tcPr marL="5557" marR="5557" marT="55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5808583"/>
                  </a:ext>
                </a:extLst>
              </a:tr>
              <a:tr h="161161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DAP</a:t>
                      </a:r>
                    </a:p>
                  </a:txBody>
                  <a:tcPr marL="5557" marR="5557" marT="55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Refresh Button Disable in Secure OS</a:t>
                      </a:r>
                    </a:p>
                  </a:txBody>
                  <a:tcPr marL="5557" marR="5557" marT="55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sng" strike="noStrike">
                          <a:solidFill>
                            <a:srgbClr val="467886"/>
                          </a:solidFill>
                          <a:effectLst/>
                          <a:latin typeface="Aptos Narrow" panose="020B0004020202020204" pitchFamily="34" charset="0"/>
                        </a:rPr>
                        <a:t>New</a:t>
                      </a:r>
                    </a:p>
                  </a:txBody>
                  <a:tcPr marL="5557" marR="5557" marT="55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0554650"/>
                  </a:ext>
                </a:extLst>
              </a:tr>
              <a:tr h="161161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DAP</a:t>
                      </a:r>
                    </a:p>
                  </a:txBody>
                  <a:tcPr marL="5557" marR="5557" marT="55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Live Assessment Production improvission</a:t>
                      </a:r>
                    </a:p>
                  </a:txBody>
                  <a:tcPr marL="5557" marR="5557" marT="55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sng" strike="noStrike" dirty="0">
                          <a:solidFill>
                            <a:srgbClr val="467886"/>
                          </a:solidFill>
                          <a:effectLst/>
                          <a:latin typeface="Aptos Narrow" panose="020B0004020202020204" pitchFamily="34" charset="0"/>
                        </a:rPr>
                        <a:t>New</a:t>
                      </a:r>
                    </a:p>
                  </a:txBody>
                  <a:tcPr marL="5557" marR="5557" marT="55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1394477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2D943A5E-B042-7D33-1D4B-98CCA99CC949}"/>
              </a:ext>
            </a:extLst>
          </p:cNvPr>
          <p:cNvSpPr txBox="1"/>
          <p:nvPr/>
        </p:nvSpPr>
        <p:spPr>
          <a:xfrm>
            <a:off x="1463749" y="391668"/>
            <a:ext cx="1040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DAP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09D5F7-D721-E746-52C7-A06A228376D0}"/>
              </a:ext>
            </a:extLst>
          </p:cNvPr>
          <p:cNvSpPr txBox="1"/>
          <p:nvPr/>
        </p:nvSpPr>
        <p:spPr>
          <a:xfrm>
            <a:off x="1463749" y="5105123"/>
            <a:ext cx="1040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QBMS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EF49B712-C185-3AF4-489F-E3A2DDA8A5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9518831"/>
              </p:ext>
            </p:extLst>
          </p:nvPr>
        </p:nvGraphicFramePr>
        <p:xfrm>
          <a:off x="2103680" y="5529928"/>
          <a:ext cx="6578600" cy="1104900"/>
        </p:xfrm>
        <a:graphic>
          <a:graphicData uri="http://schemas.openxmlformats.org/drawingml/2006/table">
            <a:tbl>
              <a:tblPr/>
              <a:tblGrid>
                <a:gridCol w="1193800">
                  <a:extLst>
                    <a:ext uri="{9D8B030D-6E8A-4147-A177-3AD203B41FA5}">
                      <a16:colId xmlns:a16="http://schemas.microsoft.com/office/drawing/2014/main" val="3918423212"/>
                    </a:ext>
                  </a:extLst>
                </a:gridCol>
                <a:gridCol w="4775200">
                  <a:extLst>
                    <a:ext uri="{9D8B030D-6E8A-4147-A177-3AD203B41FA5}">
                      <a16:colId xmlns:a16="http://schemas.microsoft.com/office/drawing/2014/main" val="134901404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509770820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44B3E1"/>
                          </a:highlight>
                          <a:latin typeface="Aptos Narrow" panose="020B0004020202020204" pitchFamily="34" charset="0"/>
                        </a:rPr>
                        <a:t>Project 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B3E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44B3E1"/>
                          </a:highlight>
                          <a:latin typeface="Aptos Narrow" panose="020B0004020202020204" pitchFamily="34" charset="0"/>
                        </a:rPr>
                        <a:t>User Story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B3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44B3E1"/>
                          </a:highlight>
                          <a:latin typeface="Aptos Narrow" panose="020B0004020202020204" pitchFamily="34" charset="0"/>
                        </a:rPr>
                        <a:t>Status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B3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1712665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Proctoring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sng" strike="noStrike">
                          <a:solidFill>
                            <a:srgbClr val="467886"/>
                          </a:solidFill>
                          <a:effectLst/>
                          <a:latin typeface="Aptos Narrow" panose="020B0004020202020204" pitchFamily="34" charset="0"/>
                          <a:hlinkClick r:id="rId4"/>
                        </a:rPr>
                        <a:t>User Story 69235: Schedule Screen </a:t>
                      </a:r>
                      <a:endParaRPr lang="en-IN" sz="1100" b="0" i="0" u="sng" strike="noStrike">
                        <a:solidFill>
                          <a:srgbClr val="467886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sng" strike="noStrike">
                          <a:solidFill>
                            <a:srgbClr val="467886"/>
                          </a:solidFill>
                          <a:effectLst/>
                          <a:latin typeface="Aptos Narrow" panose="020B0004020202020204" pitchFamily="34" charset="0"/>
                        </a:rPr>
                        <a:t>Moved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1510182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Proctoring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sng" strike="noStrike">
                          <a:solidFill>
                            <a:srgbClr val="467886"/>
                          </a:solidFill>
                          <a:effectLst/>
                          <a:latin typeface="Aptos Narrow" panose="020B0004020202020204" pitchFamily="34" charset="0"/>
                        </a:rPr>
                        <a:t>User Story 70695: Proctor Concorrent Streeming of 20 candidate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sng" strike="noStrike">
                          <a:solidFill>
                            <a:srgbClr val="467886"/>
                          </a:solidFill>
                          <a:effectLst/>
                          <a:latin typeface="Aptos Narrow" panose="020B0004020202020204" pitchFamily="34" charset="0"/>
                        </a:rPr>
                        <a:t>New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7699964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QBMS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QBMS Security  Implementation with User Serial Number.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sng" strike="noStrike">
                          <a:solidFill>
                            <a:srgbClr val="467886"/>
                          </a:solidFill>
                          <a:effectLst/>
                          <a:latin typeface="Aptos Narrow" panose="020B0004020202020204" pitchFamily="34" charset="0"/>
                        </a:rPr>
                        <a:t>New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1886052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QBMS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sng" strike="noStrike">
                          <a:solidFill>
                            <a:srgbClr val="467886"/>
                          </a:solidFill>
                          <a:effectLst/>
                          <a:latin typeface="Aptos Narrow" panose="020B0004020202020204" pitchFamily="34" charset="0"/>
                          <a:hlinkClick r:id="rId5"/>
                        </a:rPr>
                        <a:t>User Story 70728: QBMS | User Merging Request</a:t>
                      </a:r>
                      <a:endParaRPr lang="en-IN" sz="1100" b="0" i="0" u="sng" strike="noStrike">
                        <a:solidFill>
                          <a:srgbClr val="467886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sng" strike="noStrike">
                          <a:solidFill>
                            <a:srgbClr val="467886"/>
                          </a:solidFill>
                          <a:effectLst/>
                          <a:latin typeface="Aptos Narrow" panose="020B0004020202020204" pitchFamily="34" charset="0"/>
                        </a:rPr>
                        <a:t>New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7027245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QBMS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Unicode Implementation In QBMS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sng" strike="noStrike" dirty="0">
                          <a:solidFill>
                            <a:srgbClr val="467886"/>
                          </a:solidFill>
                          <a:effectLst/>
                          <a:latin typeface="Aptos Narrow" panose="020B0004020202020204" pitchFamily="34" charset="0"/>
                        </a:rPr>
                        <a:t>New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89835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81622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85718-9413-E133-D204-D221914499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0E6EBF-3DBA-BA7E-D63E-97BE7DE2EB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13BA21-84C6-0466-477B-9CA5873142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D535270-5B13-3F86-F6CE-202F8366C978}"/>
              </a:ext>
            </a:extLst>
          </p:cNvPr>
          <p:cNvSpPr txBox="1"/>
          <p:nvPr/>
        </p:nvSpPr>
        <p:spPr>
          <a:xfrm>
            <a:off x="2806996" y="48956"/>
            <a:ext cx="5794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User Story Details For Current Sprint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D943A5E-B042-7D33-1D4B-98CCA99CC949}"/>
              </a:ext>
            </a:extLst>
          </p:cNvPr>
          <p:cNvSpPr txBox="1"/>
          <p:nvPr/>
        </p:nvSpPr>
        <p:spPr>
          <a:xfrm>
            <a:off x="1463749" y="391668"/>
            <a:ext cx="2938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Unified Assessment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C06EF0D-C513-243E-303F-60461B06B4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0455992"/>
              </p:ext>
            </p:extLst>
          </p:nvPr>
        </p:nvGraphicFramePr>
        <p:xfrm>
          <a:off x="1807534" y="809955"/>
          <a:ext cx="8516680" cy="5335660"/>
        </p:xfrm>
        <a:graphic>
          <a:graphicData uri="http://schemas.openxmlformats.org/drawingml/2006/table">
            <a:tbl>
              <a:tblPr/>
              <a:tblGrid>
                <a:gridCol w="1545498">
                  <a:extLst>
                    <a:ext uri="{9D8B030D-6E8A-4147-A177-3AD203B41FA5}">
                      <a16:colId xmlns:a16="http://schemas.microsoft.com/office/drawing/2014/main" val="2302589548"/>
                    </a:ext>
                  </a:extLst>
                </a:gridCol>
                <a:gridCol w="6181991">
                  <a:extLst>
                    <a:ext uri="{9D8B030D-6E8A-4147-A177-3AD203B41FA5}">
                      <a16:colId xmlns:a16="http://schemas.microsoft.com/office/drawing/2014/main" val="1956878440"/>
                    </a:ext>
                  </a:extLst>
                </a:gridCol>
                <a:gridCol w="789191">
                  <a:extLst>
                    <a:ext uri="{9D8B030D-6E8A-4147-A177-3AD203B41FA5}">
                      <a16:colId xmlns:a16="http://schemas.microsoft.com/office/drawing/2014/main" val="103662341"/>
                    </a:ext>
                  </a:extLst>
                </a:gridCol>
              </a:tblGrid>
              <a:tr h="24253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44B3E1"/>
                          </a:highlight>
                          <a:latin typeface="Aptos Narrow" panose="020B0004020202020204" pitchFamily="34" charset="0"/>
                        </a:rPr>
                        <a:t>Project 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B3E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44B3E1"/>
                          </a:highlight>
                          <a:latin typeface="Aptos Narrow" panose="020B0004020202020204" pitchFamily="34" charset="0"/>
                        </a:rPr>
                        <a:t>User Story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B3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44B3E1"/>
                          </a:highlight>
                          <a:latin typeface="Aptos Narrow" panose="020B0004020202020204" pitchFamily="34" charset="0"/>
                        </a:rPr>
                        <a:t>Status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B3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2996743"/>
                  </a:ext>
                </a:extLst>
              </a:tr>
              <a:tr h="24253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Unified Assessment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sng" strike="noStrike">
                          <a:solidFill>
                            <a:srgbClr val="467886"/>
                          </a:solidFill>
                          <a:effectLst/>
                          <a:latin typeface="Aptos Narrow" panose="020B0004020202020204" pitchFamily="34" charset="0"/>
                          <a:hlinkClick r:id="rId3"/>
                        </a:rPr>
                        <a:t>User Story 68187: ESP Topic Wise Report_API_For LMS </a:t>
                      </a:r>
                      <a:endParaRPr lang="en-IN" sz="1100" b="0" i="0" u="sng" strike="noStrike">
                        <a:solidFill>
                          <a:srgbClr val="467886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sng" strike="noStrike">
                          <a:solidFill>
                            <a:srgbClr val="467886"/>
                          </a:solidFill>
                          <a:effectLst/>
                          <a:latin typeface="Aptos Narrow" panose="020B0004020202020204" pitchFamily="34" charset="0"/>
                        </a:rPr>
                        <a:t>Moved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5685961"/>
                  </a:ext>
                </a:extLst>
              </a:tr>
              <a:tr h="24253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Unified Assessment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sng" strike="noStrike">
                          <a:solidFill>
                            <a:srgbClr val="467886"/>
                          </a:solidFill>
                          <a:effectLst/>
                          <a:latin typeface="Aptos Narrow" panose="020B0004020202020204" pitchFamily="34" charset="0"/>
                          <a:hlinkClick r:id="rId4"/>
                        </a:rPr>
                        <a:t>User Story 67259: LTIM Custom PDF report &amp; Excel Report Generation</a:t>
                      </a:r>
                      <a:endParaRPr lang="en-IN" sz="1100" b="0" i="0" u="sng" strike="noStrike">
                        <a:solidFill>
                          <a:srgbClr val="467886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sng" strike="noStrike">
                          <a:solidFill>
                            <a:srgbClr val="467886"/>
                          </a:solidFill>
                          <a:effectLst/>
                          <a:latin typeface="Aptos Narrow" panose="020B0004020202020204" pitchFamily="34" charset="0"/>
                        </a:rPr>
                        <a:t>Moved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919938"/>
                  </a:ext>
                </a:extLst>
              </a:tr>
              <a:tr h="24253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Unified Assessment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sng" strike="noStrike">
                          <a:solidFill>
                            <a:srgbClr val="467886"/>
                          </a:solidFill>
                          <a:effectLst/>
                          <a:latin typeface="Aptos Narrow" panose="020B0004020202020204" pitchFamily="34" charset="0"/>
                          <a:hlinkClick r:id="rId5"/>
                        </a:rPr>
                        <a:t>User Story 65885: Generic MIS form Devlopment For All the Client </a:t>
                      </a:r>
                      <a:endParaRPr lang="en-IN" sz="1100" b="0" i="0" u="sng" strike="noStrike">
                        <a:solidFill>
                          <a:srgbClr val="467886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sng" strike="noStrike">
                          <a:solidFill>
                            <a:srgbClr val="467886"/>
                          </a:solidFill>
                          <a:effectLst/>
                          <a:latin typeface="Aptos Narrow" panose="020B0004020202020204" pitchFamily="34" charset="0"/>
                        </a:rPr>
                        <a:t>Moved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9655010"/>
                  </a:ext>
                </a:extLst>
              </a:tr>
              <a:tr h="24253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Unified Assessment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sng" strike="noStrike">
                          <a:solidFill>
                            <a:srgbClr val="467886"/>
                          </a:solidFill>
                          <a:effectLst/>
                          <a:latin typeface="Aptos Narrow" panose="020B0004020202020204" pitchFamily="34" charset="0"/>
                          <a:hlinkClick r:id="rId6"/>
                        </a:rPr>
                        <a:t>User Story 67551: L&amp;T Offer Letter: Track the status of email delivered</a:t>
                      </a:r>
                      <a:endParaRPr lang="en-IN" sz="1100" b="0" i="0" u="sng" strike="noStrike">
                        <a:solidFill>
                          <a:srgbClr val="467886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sng" strike="noStrike">
                          <a:solidFill>
                            <a:srgbClr val="467886"/>
                          </a:solidFill>
                          <a:effectLst/>
                          <a:latin typeface="Aptos Narrow" panose="020B0004020202020204" pitchFamily="34" charset="0"/>
                        </a:rPr>
                        <a:t>Moved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3145631"/>
                  </a:ext>
                </a:extLst>
              </a:tr>
              <a:tr h="24253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Unified Assessment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UAP Scheduling Along with Proctor  POC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sng" strike="noStrike">
                          <a:solidFill>
                            <a:srgbClr val="467886"/>
                          </a:solidFill>
                          <a:effectLst/>
                          <a:latin typeface="Aptos Narrow" panose="020B0004020202020204" pitchFamily="34" charset="0"/>
                        </a:rPr>
                        <a:t>New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266391"/>
                  </a:ext>
                </a:extLst>
              </a:tr>
              <a:tr h="24253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Unified Assessment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sng" strike="noStrike">
                          <a:solidFill>
                            <a:srgbClr val="467886"/>
                          </a:solidFill>
                          <a:effectLst/>
                          <a:latin typeface="Aptos Narrow" panose="020B0004020202020204" pitchFamily="34" charset="0"/>
                          <a:hlinkClick r:id="rId7"/>
                        </a:rPr>
                        <a:t>User Story 70255: OTR Application | Development</a:t>
                      </a:r>
                      <a:endParaRPr lang="en-IN" sz="1100" b="0" i="0" u="sng" strike="noStrike">
                        <a:solidFill>
                          <a:srgbClr val="467886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sng" strike="noStrike">
                          <a:solidFill>
                            <a:srgbClr val="467886"/>
                          </a:solidFill>
                          <a:effectLst/>
                          <a:latin typeface="Aptos Narrow" panose="020B0004020202020204" pitchFamily="34" charset="0"/>
                        </a:rPr>
                        <a:t>Moved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6727610"/>
                  </a:ext>
                </a:extLst>
              </a:tr>
              <a:tr h="24253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Unified Assessment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sng" strike="noStrike">
                          <a:solidFill>
                            <a:srgbClr val="467886"/>
                          </a:solidFill>
                          <a:effectLst/>
                          <a:latin typeface="Aptos Narrow" panose="020B0004020202020204" pitchFamily="34" charset="0"/>
                          <a:hlinkClick r:id="rId8"/>
                        </a:rPr>
                        <a:t>User Story 35004: Regression Testing Bugs - Campus.</a:t>
                      </a:r>
                      <a:endParaRPr lang="en-IN" sz="1100" b="0" i="0" u="sng" strike="noStrike">
                        <a:solidFill>
                          <a:srgbClr val="467886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sng" strike="noStrike">
                          <a:solidFill>
                            <a:srgbClr val="467886"/>
                          </a:solidFill>
                          <a:effectLst/>
                          <a:latin typeface="Aptos Narrow" panose="020B0004020202020204" pitchFamily="34" charset="0"/>
                        </a:rPr>
                        <a:t>Moved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6547966"/>
                  </a:ext>
                </a:extLst>
              </a:tr>
              <a:tr h="24253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Unified Assessment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sng" strike="noStrike">
                          <a:solidFill>
                            <a:srgbClr val="467886"/>
                          </a:solidFill>
                          <a:effectLst/>
                          <a:latin typeface="Aptos Narrow" panose="020B0004020202020204" pitchFamily="34" charset="0"/>
                          <a:hlinkClick r:id="rId9"/>
                        </a:rPr>
                        <a:t>User Story 69957: L&amp;T: Letter of Intent - HR Flow</a:t>
                      </a:r>
                      <a:endParaRPr lang="en-IN" sz="1100" b="0" i="0" u="sng" strike="noStrike">
                        <a:solidFill>
                          <a:srgbClr val="467886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sng" strike="noStrike">
                          <a:solidFill>
                            <a:srgbClr val="467886"/>
                          </a:solidFill>
                          <a:effectLst/>
                          <a:latin typeface="Aptos Narrow" panose="020B0004020202020204" pitchFamily="34" charset="0"/>
                        </a:rPr>
                        <a:t>Moved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4288116"/>
                  </a:ext>
                </a:extLst>
              </a:tr>
              <a:tr h="24253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Unified Assessment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sng" strike="noStrike">
                          <a:solidFill>
                            <a:srgbClr val="467886"/>
                          </a:solidFill>
                          <a:effectLst/>
                          <a:latin typeface="Aptos Narrow" panose="020B0004020202020204" pitchFamily="34" charset="0"/>
                          <a:hlinkClick r:id="rId10"/>
                        </a:rPr>
                        <a:t>User Story 69940: L&amp;T: Letter of Intent - Candidate Flow</a:t>
                      </a:r>
                      <a:endParaRPr lang="en-IN" sz="1100" b="0" i="0" u="sng" strike="noStrike">
                        <a:solidFill>
                          <a:srgbClr val="467886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sng" strike="noStrike">
                          <a:solidFill>
                            <a:srgbClr val="467886"/>
                          </a:solidFill>
                          <a:effectLst/>
                          <a:latin typeface="Aptos Narrow" panose="020B0004020202020204" pitchFamily="34" charset="0"/>
                        </a:rPr>
                        <a:t>Moved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1898304"/>
                  </a:ext>
                </a:extLst>
              </a:tr>
              <a:tr h="24253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Unified Assessment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sng" strike="noStrike">
                          <a:solidFill>
                            <a:srgbClr val="467886"/>
                          </a:solidFill>
                          <a:effectLst/>
                          <a:latin typeface="Aptos Narrow" panose="020B0004020202020204" pitchFamily="34" charset="0"/>
                          <a:hlinkClick r:id="rId11"/>
                        </a:rPr>
                        <a:t>User Story 70571: L&amp;T: Drive Creation (Admin Only)</a:t>
                      </a:r>
                      <a:endParaRPr lang="en-IN" sz="1100" b="0" i="0" u="sng" strike="noStrike">
                        <a:solidFill>
                          <a:srgbClr val="467886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sng" strike="noStrike">
                          <a:solidFill>
                            <a:srgbClr val="467886"/>
                          </a:solidFill>
                          <a:effectLst/>
                          <a:latin typeface="Aptos Narrow" panose="020B0004020202020204" pitchFamily="34" charset="0"/>
                        </a:rPr>
                        <a:t>New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7986785"/>
                  </a:ext>
                </a:extLst>
              </a:tr>
              <a:tr h="24253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Unified Assessment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sng" strike="noStrike">
                          <a:solidFill>
                            <a:srgbClr val="467886"/>
                          </a:solidFill>
                          <a:effectLst/>
                          <a:latin typeface="Aptos Narrow" panose="020B0004020202020204" pitchFamily="34" charset="0"/>
                          <a:hlinkClick r:id="rId12"/>
                        </a:rPr>
                        <a:t>User Story 70558: L&amp;T: Drive Configurations: Screening Criteria</a:t>
                      </a:r>
                      <a:endParaRPr lang="en-IN" sz="1100" b="0" i="0" u="sng" strike="noStrike">
                        <a:solidFill>
                          <a:srgbClr val="467886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sng" strike="noStrike">
                          <a:solidFill>
                            <a:srgbClr val="467886"/>
                          </a:solidFill>
                          <a:effectLst/>
                          <a:latin typeface="Aptos Narrow" panose="020B0004020202020204" pitchFamily="34" charset="0"/>
                        </a:rPr>
                        <a:t>New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0567139"/>
                  </a:ext>
                </a:extLst>
              </a:tr>
              <a:tr h="24253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Unified Assessment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sng" strike="noStrike">
                          <a:solidFill>
                            <a:srgbClr val="467886"/>
                          </a:solidFill>
                          <a:effectLst/>
                          <a:latin typeface="Aptos Narrow" panose="020B0004020202020204" pitchFamily="34" charset="0"/>
                          <a:hlinkClick r:id="rId13"/>
                        </a:rPr>
                        <a:t>User Story 70572: L&amp;T: Drive Configurations: Assessments Shortlisting Criteria</a:t>
                      </a:r>
                      <a:endParaRPr lang="en-IN" sz="1100" b="0" i="0" u="sng" strike="noStrike">
                        <a:solidFill>
                          <a:srgbClr val="467886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sng" strike="noStrike">
                          <a:solidFill>
                            <a:srgbClr val="467886"/>
                          </a:solidFill>
                          <a:effectLst/>
                          <a:latin typeface="Aptos Narrow" panose="020B0004020202020204" pitchFamily="34" charset="0"/>
                        </a:rPr>
                        <a:t>New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4445090"/>
                  </a:ext>
                </a:extLst>
              </a:tr>
              <a:tr h="24253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Unified Assessment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sng" strike="noStrike">
                          <a:solidFill>
                            <a:srgbClr val="467886"/>
                          </a:solidFill>
                          <a:effectLst/>
                          <a:latin typeface="Aptos Narrow" panose="020B0004020202020204" pitchFamily="34" charset="0"/>
                          <a:hlinkClick r:id="rId14"/>
                        </a:rPr>
                        <a:t>User Story 70574: L&amp;T: Drive Configurations: Colleges, Qualification, Specialization</a:t>
                      </a:r>
                      <a:endParaRPr lang="en-IN" sz="1100" b="0" i="0" u="sng" strike="noStrike">
                        <a:solidFill>
                          <a:srgbClr val="467886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sng" strike="noStrike">
                          <a:solidFill>
                            <a:srgbClr val="467886"/>
                          </a:solidFill>
                          <a:effectLst/>
                          <a:latin typeface="Aptos Narrow" panose="020B0004020202020204" pitchFamily="34" charset="0"/>
                        </a:rPr>
                        <a:t>New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2805484"/>
                  </a:ext>
                </a:extLst>
              </a:tr>
              <a:tr h="24253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Unified Assessment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sng" strike="noStrike">
                          <a:solidFill>
                            <a:srgbClr val="467886"/>
                          </a:solidFill>
                          <a:effectLst/>
                          <a:latin typeface="Aptos Narrow" panose="020B0004020202020204" pitchFamily="34" charset="0"/>
                          <a:hlinkClick r:id="rId15"/>
                        </a:rPr>
                        <a:t>User Story 70564: L&amp;T: Profile Auto Screening</a:t>
                      </a:r>
                      <a:endParaRPr lang="en-IN" sz="1100" b="0" i="0" u="sng" strike="noStrike">
                        <a:solidFill>
                          <a:srgbClr val="467886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sng" strike="noStrike">
                          <a:solidFill>
                            <a:srgbClr val="467886"/>
                          </a:solidFill>
                          <a:effectLst/>
                          <a:latin typeface="Aptos Narrow" panose="020B0004020202020204" pitchFamily="34" charset="0"/>
                        </a:rPr>
                        <a:t>New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8702792"/>
                  </a:ext>
                </a:extLst>
              </a:tr>
              <a:tr h="24253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Unified Assessment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sng" strike="noStrike">
                          <a:solidFill>
                            <a:srgbClr val="467886"/>
                          </a:solidFill>
                          <a:effectLst/>
                          <a:latin typeface="Aptos Narrow" panose="020B0004020202020204" pitchFamily="34" charset="0"/>
                          <a:hlinkClick r:id="rId16"/>
                        </a:rPr>
                        <a:t>User Story 70565: L&amp;T: Test Score Auto Syncing</a:t>
                      </a:r>
                      <a:endParaRPr lang="en-IN" sz="1100" b="0" i="0" u="sng" strike="noStrike">
                        <a:solidFill>
                          <a:srgbClr val="467886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sng" strike="noStrike">
                          <a:solidFill>
                            <a:srgbClr val="467886"/>
                          </a:solidFill>
                          <a:effectLst/>
                          <a:latin typeface="Aptos Narrow" panose="020B0004020202020204" pitchFamily="34" charset="0"/>
                        </a:rPr>
                        <a:t>New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1561991"/>
                  </a:ext>
                </a:extLst>
              </a:tr>
              <a:tr h="24253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Unified Assessment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sng" strike="noStrike">
                          <a:solidFill>
                            <a:srgbClr val="467886"/>
                          </a:solidFill>
                          <a:effectLst/>
                          <a:latin typeface="Aptos Narrow" panose="020B0004020202020204" pitchFamily="34" charset="0"/>
                          <a:hlinkClick r:id="rId17"/>
                        </a:rPr>
                        <a:t>User Story 70567: L&amp;T: Shortlisting based on Assessment Scores Rules</a:t>
                      </a:r>
                      <a:endParaRPr lang="en-IN" sz="1100" b="0" i="0" u="sng" strike="noStrike">
                        <a:solidFill>
                          <a:srgbClr val="467886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sng" strike="noStrike">
                          <a:solidFill>
                            <a:srgbClr val="467886"/>
                          </a:solidFill>
                          <a:effectLst/>
                          <a:latin typeface="Aptos Narrow" panose="020B0004020202020204" pitchFamily="34" charset="0"/>
                        </a:rPr>
                        <a:t>New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7432816"/>
                  </a:ext>
                </a:extLst>
              </a:tr>
              <a:tr h="24253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Unified Assessment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sng" strike="noStrike">
                          <a:solidFill>
                            <a:srgbClr val="467886"/>
                          </a:solidFill>
                          <a:effectLst/>
                          <a:latin typeface="Aptos Narrow" panose="020B0004020202020204" pitchFamily="34" charset="0"/>
                          <a:hlinkClick r:id="rId18"/>
                        </a:rPr>
                        <a:t>User Story 70690: Campus App - LTPES HR screens - Phase 2</a:t>
                      </a:r>
                      <a:endParaRPr lang="en-IN" sz="1100" b="0" i="0" u="sng" strike="noStrike">
                        <a:solidFill>
                          <a:srgbClr val="467886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sng" strike="noStrike">
                          <a:solidFill>
                            <a:srgbClr val="467886"/>
                          </a:solidFill>
                          <a:effectLst/>
                          <a:latin typeface="Aptos Narrow" panose="020B0004020202020204" pitchFamily="34" charset="0"/>
                        </a:rPr>
                        <a:t>New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1775117"/>
                  </a:ext>
                </a:extLst>
              </a:tr>
              <a:tr h="24253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Unified Assessment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Unicode Implementation In TAO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sng" strike="noStrike">
                          <a:solidFill>
                            <a:srgbClr val="467886"/>
                          </a:solidFill>
                          <a:effectLst/>
                          <a:latin typeface="Aptos Narrow" panose="020B0004020202020204" pitchFamily="34" charset="0"/>
                        </a:rPr>
                        <a:t>New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7431319"/>
                  </a:ext>
                </a:extLst>
              </a:tr>
              <a:tr h="24253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Unified Assessment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Unicode Implementation In Item Authering 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sng" strike="noStrike">
                          <a:solidFill>
                            <a:srgbClr val="467886"/>
                          </a:solidFill>
                          <a:effectLst/>
                          <a:latin typeface="Aptos Narrow" panose="020B0004020202020204" pitchFamily="34" charset="0"/>
                        </a:rPr>
                        <a:t>New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5156823"/>
                  </a:ext>
                </a:extLst>
              </a:tr>
              <a:tr h="24253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Unified Assessment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Item Test Migration From Unified TAO To Standard TAO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sng" strike="noStrike">
                          <a:solidFill>
                            <a:srgbClr val="467886"/>
                          </a:solidFill>
                          <a:effectLst/>
                          <a:latin typeface="Aptos Narrow" panose="020B0004020202020204" pitchFamily="34" charset="0"/>
                        </a:rPr>
                        <a:t>New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6388984"/>
                  </a:ext>
                </a:extLst>
              </a:tr>
              <a:tr h="24253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Unified Assessment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Report Engine Backup Auto Sync incase of Service Failure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sng" strike="noStrike" dirty="0">
                          <a:solidFill>
                            <a:srgbClr val="467886"/>
                          </a:solidFill>
                          <a:effectLst/>
                          <a:latin typeface="Aptos Narrow" panose="020B0004020202020204" pitchFamily="34" charset="0"/>
                        </a:rPr>
                        <a:t>New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906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10701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509</TotalTime>
  <Words>780</Words>
  <Application>Microsoft Office PowerPoint</Application>
  <PresentationFormat>Widescreen</PresentationFormat>
  <Paragraphs>250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Aptos</vt:lpstr>
      <vt:lpstr>Aptos Display</vt:lpstr>
      <vt:lpstr>Aptos Narrow</vt:lpstr>
      <vt:lpstr>Arial</vt:lpstr>
      <vt:lpstr>Prompt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Campus Recruitment</dc:creator>
  <cp:lastModifiedBy>Campus Recruitment</cp:lastModifiedBy>
  <cp:revision>9</cp:revision>
  <dcterms:created xsi:type="dcterms:W3CDTF">2024-05-16T11:50:06Z</dcterms:created>
  <dcterms:modified xsi:type="dcterms:W3CDTF">2024-06-04T05:55:02Z</dcterms:modified>
</cp:coreProperties>
</file>