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120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19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161288"/>
            <a:ext cx="82287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Growth Strategy: Leveraging Online Retailer Accounts for Success</a:t>
            </a:r>
            <a:endParaRPr lang="en-US"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88283" y="4648467"/>
            <a:ext cx="4629150" cy="11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Insight</a:t>
            </a:r>
            <a:br>
              <a:rPr lang="en-US" sz="2000" b="1" dirty="0"/>
            </a:br>
            <a:r>
              <a:rPr lang="en-US" sz="2000" dirty="0"/>
              <a:t>Online retailers have an upward sales trend, signaling an opportunity for strategic focus.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000"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EA2B3-778E-B58F-38F4-8F3C9F948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35625"/>
            <a:ext cx="5491316" cy="3460899"/>
          </a:xfrm>
          <a:prstGeom prst="rect">
            <a:avLst/>
          </a:prstGeom>
        </p:spPr>
      </p:pic>
      <p:sp>
        <p:nvSpPr>
          <p:cNvPr id="6" name="Google Shape;104;p2">
            <a:extLst>
              <a:ext uri="{FF2B5EF4-FFF2-40B4-BE49-F238E27FC236}">
                <a16:creationId xmlns:a16="http://schemas.microsoft.com/office/drawing/2014/main" id="{2B30E4DD-C63D-F497-99A1-30AE9B8C2014}"/>
              </a:ext>
            </a:extLst>
          </p:cNvPr>
          <p:cNvSpPr txBox="1">
            <a:spLocks/>
          </p:cNvSpPr>
          <p:nvPr/>
        </p:nvSpPr>
        <p:spPr>
          <a:xfrm>
            <a:off x="6215602" y="1803199"/>
            <a:ext cx="2639030" cy="12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2400" b="1" u="sng" dirty="0"/>
              <a:t>Visual</a:t>
            </a:r>
            <a:br>
              <a:rPr lang="en-US" sz="2000" dirty="0"/>
            </a:br>
            <a:r>
              <a:rPr lang="en-US" sz="2000" dirty="0"/>
              <a:t>Line graph showing sales volume growth from 2017 to 2021.</a:t>
            </a:r>
          </a:p>
        </p:txBody>
      </p:sp>
      <p:sp>
        <p:nvSpPr>
          <p:cNvPr id="7" name="Google Shape;104;p2">
            <a:extLst>
              <a:ext uri="{FF2B5EF4-FFF2-40B4-BE49-F238E27FC236}">
                <a16:creationId xmlns:a16="http://schemas.microsoft.com/office/drawing/2014/main" id="{07FC8B47-30FD-ADD0-BE16-F408525F8374}"/>
              </a:ext>
            </a:extLst>
          </p:cNvPr>
          <p:cNvSpPr txBox="1">
            <a:spLocks/>
          </p:cNvSpPr>
          <p:nvPr/>
        </p:nvSpPr>
        <p:spPr>
          <a:xfrm>
            <a:off x="6215602" y="3520345"/>
            <a:ext cx="2639031" cy="230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b="1" u="sng" dirty="0"/>
              <a:t>Key Point</a:t>
            </a:r>
            <a:br>
              <a:rPr lang="en-US" sz="2000" dirty="0"/>
            </a:br>
            <a:r>
              <a:rPr lang="en-US" sz="2000" dirty="0"/>
              <a:t>Online retailer accounts show consistent growth alongside other account types but with more potential for scalability.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F1F0F9-8067-EC8C-A1D8-E98BA9DCE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1071424"/>
            <a:ext cx="4257041" cy="5232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1EB8CE-EE72-643D-49C7-B8618CF2D6A5}"/>
              </a:ext>
            </a:extLst>
          </p:cNvPr>
          <p:cNvSpPr txBox="1"/>
          <p:nvPr/>
        </p:nvSpPr>
        <p:spPr>
          <a:xfrm>
            <a:off x="4901418" y="1379201"/>
            <a:ext cx="37853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Point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1800" dirty="0"/>
              <a:t>Accounts like OR 14 and OR 13 rank among the top performers, consistently driving substantial units sold each year.</a:t>
            </a:r>
          </a:p>
          <a:p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Horizontal bar graph showing performance by account type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1" dirty="0"/>
              <a:t>Insight</a:t>
            </a:r>
            <a:r>
              <a:rPr lang="en-US" sz="2000" dirty="0"/>
              <a:t>: </a:t>
            </a:r>
          </a:p>
          <a:p>
            <a:r>
              <a:rPr lang="en-US" sz="1800" dirty="0"/>
              <a:t>Online retailers dominate unit sales and present the best opportunity for scaling.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06322B-C004-CBAF-AD44-7267AAD01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71" y="969340"/>
            <a:ext cx="5821737" cy="3314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0690D-C041-0519-AAF1-A8362006FE0B}"/>
              </a:ext>
            </a:extLst>
          </p:cNvPr>
          <p:cNvSpPr txBox="1"/>
          <p:nvPr/>
        </p:nvSpPr>
        <p:spPr>
          <a:xfrm>
            <a:off x="457200" y="4283379"/>
            <a:ext cx="7843520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Key Point</a:t>
            </a:r>
            <a:r>
              <a:rPr lang="en-US" dirty="0"/>
              <a:t>: Online retailers benefit the most from catalog inclusion and social media promotions.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Visual</a:t>
            </a:r>
            <a:r>
              <a:rPr lang="en-US" dirty="0"/>
              <a:t>: Stacked bar chart showing the number of accounts impacted by each promotion method.</a:t>
            </a:r>
          </a:p>
          <a:p>
            <a:pPr>
              <a:spcBef>
                <a:spcPts val="1500"/>
              </a:spcBef>
            </a:pPr>
            <a:r>
              <a:rPr lang="en-US" b="1" dirty="0"/>
              <a:t>Insight</a:t>
            </a:r>
            <a:r>
              <a:rPr lang="en-US" dirty="0"/>
              <a:t>: Focus promotional efforts on strategies proven effective with online retailers to drive                        greater engagement and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63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EFC3BE-F561-7517-4A03-F65B4BFFF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35842"/>
            <a:ext cx="6231835" cy="3181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267A4-A1F3-0350-F2A7-DCEA0BC60322}"/>
              </a:ext>
            </a:extLst>
          </p:cNvPr>
          <p:cNvSpPr txBox="1"/>
          <p:nvPr/>
        </p:nvSpPr>
        <p:spPr>
          <a:xfrm>
            <a:off x="457200" y="4385424"/>
            <a:ext cx="68884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significant sales boost occurred in 2021, with online retailer contributions playing a key role.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Horizontal bar graph showing total yearly unit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Capitalizing on the online retailer segment will likely push future sales even higher. </a:t>
            </a:r>
          </a:p>
        </p:txBody>
      </p:sp>
    </p:spTree>
    <p:extLst>
      <p:ext uri="{BB962C8B-B14F-4D97-AF65-F5344CB8AC3E}">
        <p14:creationId xmlns:p14="http://schemas.microsoft.com/office/powerpoint/2010/main" val="25817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5007808" cy="231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Shift resources toward growing online retailer accounts by prioritizing effective promotions and targeted marketing. This strategy will maximize sales potential in the fastest-growing segment.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to 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Adjust sales strategies to emphasize online retailer expansion, leveraging data-driven insights to optimize efforts. </a:t>
            </a: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1636E9-53BE-6467-8C19-70AD76E98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852" y="2690663"/>
            <a:ext cx="3197974" cy="27721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On-screen Show (4:3)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Key point, observation or data here…</vt:lpstr>
      <vt:lpstr>Key point, observation or data here…</vt:lpstr>
      <vt:lpstr>Key point, observation or data here…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Li, Andrew X</dc:creator>
  <cp:lastModifiedBy>Mahesh Y</cp:lastModifiedBy>
  <cp:revision>1</cp:revision>
  <dcterms:created xsi:type="dcterms:W3CDTF">2020-03-26T22:50:15Z</dcterms:created>
  <dcterms:modified xsi:type="dcterms:W3CDTF">2024-09-07T05:00:06Z</dcterms:modified>
</cp:coreProperties>
</file>