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S.SANDHIYA%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[S.SANDHIYA (2).xlsx]Sheet2!PivotTable6</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
        <c:idx val="36"/>
        <c:spPr>
          <a:solidFill>
            <a:schemeClr val="accent1"/>
          </a:solidFill>
          <a:ln>
            <a:noFill/>
          </a:ln>
          <a:effectLst/>
        </c:spPr>
        <c:marker>
          <c:symbol val="none"/>
        </c:marker>
      </c:pivotFmt>
      <c:pivotFmt>
        <c:idx val="37"/>
        <c:spPr>
          <a:solidFill>
            <a:schemeClr val="accent1"/>
          </a:solidFill>
          <a:ln>
            <a:noFill/>
          </a:ln>
          <a:effectLst/>
        </c:spPr>
        <c:marker>
          <c:symbol val="none"/>
        </c:marker>
      </c:pivotFmt>
      <c:pivotFmt>
        <c:idx val="38"/>
        <c:spPr>
          <a:solidFill>
            <a:schemeClr val="accent1"/>
          </a:solidFill>
          <a:ln>
            <a:noFill/>
          </a:ln>
          <a:effectLst/>
        </c:spPr>
        <c:marker>
          <c:symbol val="none"/>
        </c:marker>
      </c:pivotFmt>
      <c:pivotFmt>
        <c:idx val="39"/>
        <c:spPr>
          <a:solidFill>
            <a:schemeClr val="accent1"/>
          </a:solidFill>
          <a:ln>
            <a:noFill/>
          </a:ln>
          <a:effectLst/>
        </c:spPr>
        <c:marker>
          <c:symbol val="none"/>
        </c:marker>
      </c:pivotFmt>
      <c:pivotFmt>
        <c:idx val="40"/>
        <c:spPr>
          <a:solidFill>
            <a:schemeClr val="accent1"/>
          </a:solidFill>
          <a:ln>
            <a:noFill/>
          </a:ln>
          <a:effectLst/>
        </c:spPr>
        <c:marker>
          <c:symbol val="none"/>
        </c:marker>
      </c:pivotFmt>
      <c:pivotFmt>
        <c:idx val="41"/>
        <c:spPr>
          <a:solidFill>
            <a:schemeClr val="accent1"/>
          </a:solidFill>
          <a:ln>
            <a:noFill/>
          </a:ln>
          <a:effectLst/>
        </c:spPr>
        <c:marker>
          <c:symbol val="none"/>
        </c:marker>
      </c:pivotFmt>
      <c:pivotFmt>
        <c:idx val="42"/>
        <c:spPr>
          <a:solidFill>
            <a:schemeClr val="accent1"/>
          </a:solidFill>
          <a:ln>
            <a:noFill/>
          </a:ln>
          <a:effectLst/>
        </c:spPr>
        <c:marker>
          <c:symbol val="none"/>
        </c:marker>
      </c:pivotFmt>
      <c:pivotFmt>
        <c:idx val="43"/>
        <c:spPr>
          <a:solidFill>
            <a:schemeClr val="accent1"/>
          </a:solidFill>
          <a:ln>
            <a:noFill/>
          </a:ln>
          <a:effectLst/>
        </c:spPr>
        <c:marker>
          <c:symbol val="none"/>
        </c:marker>
      </c:pivotFmt>
      <c:pivotFmt>
        <c:idx val="44"/>
        <c:spPr>
          <a:solidFill>
            <a:schemeClr val="accent1"/>
          </a:solidFill>
          <a:ln>
            <a:noFill/>
          </a:ln>
          <a:effectLst/>
        </c:spPr>
        <c:marker>
          <c:symbol val="none"/>
        </c:marker>
      </c:pivotFmt>
      <c:pivotFmt>
        <c:idx val="45"/>
        <c:spPr>
          <a:solidFill>
            <a:schemeClr val="accent1"/>
          </a:solidFill>
          <a:ln>
            <a:noFill/>
          </a:ln>
          <a:effectLst/>
        </c:spPr>
        <c:marker>
          <c:symbol val="none"/>
        </c:marker>
      </c:pivotFmt>
      <c:pivotFmt>
        <c:idx val="46"/>
        <c:spPr>
          <a:solidFill>
            <a:schemeClr val="accent1"/>
          </a:solidFill>
          <a:ln>
            <a:noFill/>
          </a:ln>
          <a:effectLst/>
        </c:spPr>
        <c:marker>
          <c:symbol val="none"/>
        </c:marker>
      </c:pivotFmt>
      <c:pivotFmt>
        <c:idx val="47"/>
        <c:spPr>
          <a:solidFill>
            <a:schemeClr val="accent1"/>
          </a:solidFill>
          <a:ln>
            <a:noFill/>
          </a:ln>
          <a:effectLst/>
        </c:spPr>
        <c:marker>
          <c:symbol val="none"/>
        </c:marker>
      </c:pivotFmt>
      <c:pivotFmt>
        <c:idx val="48"/>
        <c:spPr>
          <a:solidFill>
            <a:schemeClr val="accent1"/>
          </a:solidFill>
          <a:ln>
            <a:noFill/>
          </a:ln>
          <a:effectLst/>
        </c:spPr>
        <c:marker>
          <c:symbol val="none"/>
        </c:marker>
      </c:pivotFmt>
      <c:pivotFmt>
        <c:idx val="49"/>
        <c:spPr>
          <a:solidFill>
            <a:schemeClr val="accent1"/>
          </a:solidFill>
          <a:ln>
            <a:noFill/>
          </a:ln>
          <a:effectLst/>
        </c:spPr>
        <c:marker>
          <c:symbol val="none"/>
        </c:marker>
      </c:pivotFmt>
      <c:pivotFmt>
        <c:idx val="50"/>
        <c:spPr>
          <a:solidFill>
            <a:schemeClr val="accent1"/>
          </a:solidFill>
          <a:ln>
            <a:noFill/>
          </a:ln>
          <a:effectLst/>
        </c:spPr>
        <c:marker>
          <c:symbol val="none"/>
        </c:marker>
      </c:pivotFmt>
      <c:pivotFmt>
        <c:idx val="51"/>
        <c:spPr>
          <a:solidFill>
            <a:schemeClr val="accent1"/>
          </a:solidFill>
          <a:ln>
            <a:noFill/>
          </a:ln>
          <a:effectLst/>
        </c:spPr>
        <c:marker>
          <c:symbol val="none"/>
        </c:marker>
      </c:pivotFmt>
      <c:pivotFmt>
        <c:idx val="52"/>
        <c:spPr>
          <a:solidFill>
            <a:schemeClr val="accent1"/>
          </a:solidFill>
          <a:ln>
            <a:noFill/>
          </a:ln>
          <a:effectLst/>
        </c:spPr>
        <c:marker>
          <c:symbol val="none"/>
        </c:marker>
      </c:pivotFmt>
      <c:pivotFmt>
        <c:idx val="53"/>
        <c:spPr>
          <a:solidFill>
            <a:schemeClr val="accent1"/>
          </a:solidFill>
          <a:ln>
            <a:noFill/>
          </a:ln>
          <a:effectLst/>
        </c:spPr>
        <c:marker>
          <c:symbol val="none"/>
        </c:marker>
      </c:pivotFmt>
    </c:pivotFmts>
    <c:plotArea>
      <c:layout/>
      <c:barChart>
        <c:barDir val="bar"/>
        <c:grouping val="percentStacked"/>
        <c:varyColors val="0"/>
        <c:ser>
          <c:idx val="0"/>
          <c:order val="0"/>
          <c:tx>
            <c:strRef>
              <c:f>Sheet2!$B$3:$B$5</c:f>
              <c:strCache>
                <c:ptCount val="1"/>
                <c:pt idx="0">
                  <c:v>Absent - Finance</c:v>
                </c:pt>
              </c:strCache>
            </c:strRef>
          </c:tx>
          <c:spPr>
            <a:solidFill>
              <a:schemeClr val="accent1"/>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Sheet2!$B$6:$B$47</c:f>
              <c:numCache>
                <c:formatCode>General</c:formatCode>
                <c:ptCount val="41"/>
                <c:pt idx="17">
                  <c:v>1</c:v>
                </c:pt>
                <c:pt idx="29">
                  <c:v>1</c:v>
                </c:pt>
              </c:numCache>
            </c:numRef>
          </c:val>
          <c:extLst>
            <c:ext xmlns:c16="http://schemas.microsoft.com/office/drawing/2014/chart" uri="{C3380CC4-5D6E-409C-BE32-E72D297353CC}">
              <c16:uniqueId val="{00000000-ABCF-4027-BE83-3ABED21531F4}"/>
            </c:ext>
          </c:extLst>
        </c:ser>
        <c:ser>
          <c:idx val="1"/>
          <c:order val="1"/>
          <c:tx>
            <c:strRef>
              <c:f>Sheet2!$C$3:$C$5</c:f>
              <c:strCache>
                <c:ptCount val="1"/>
                <c:pt idx="0">
                  <c:v>Absent - HR</c:v>
                </c:pt>
              </c:strCache>
            </c:strRef>
          </c:tx>
          <c:spPr>
            <a:solidFill>
              <a:schemeClr val="accent2"/>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Sheet2!$C$6:$C$47</c:f>
              <c:numCache>
                <c:formatCode>General</c:formatCode>
                <c:ptCount val="41"/>
                <c:pt idx="8">
                  <c:v>1</c:v>
                </c:pt>
                <c:pt idx="30">
                  <c:v>1</c:v>
                </c:pt>
              </c:numCache>
            </c:numRef>
          </c:val>
          <c:extLst>
            <c:ext xmlns:c16="http://schemas.microsoft.com/office/drawing/2014/chart" uri="{C3380CC4-5D6E-409C-BE32-E72D297353CC}">
              <c16:uniqueId val="{00000001-ABCF-4027-BE83-3ABED21531F4}"/>
            </c:ext>
          </c:extLst>
        </c:ser>
        <c:ser>
          <c:idx val="2"/>
          <c:order val="2"/>
          <c:tx>
            <c:strRef>
              <c:f>Sheet2!$D$3:$D$5</c:f>
              <c:strCache>
                <c:ptCount val="1"/>
                <c:pt idx="0">
                  <c:v>Absent - IT</c:v>
                </c:pt>
              </c:strCache>
            </c:strRef>
          </c:tx>
          <c:spPr>
            <a:solidFill>
              <a:schemeClr val="accent3"/>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Sheet2!$D$6:$D$47</c:f>
              <c:numCache>
                <c:formatCode>General</c:formatCode>
                <c:ptCount val="41"/>
                <c:pt idx="9">
                  <c:v>1</c:v>
                </c:pt>
                <c:pt idx="35">
                  <c:v>1</c:v>
                </c:pt>
                <c:pt idx="39">
                  <c:v>1</c:v>
                </c:pt>
              </c:numCache>
            </c:numRef>
          </c:val>
          <c:extLst>
            <c:ext xmlns:c16="http://schemas.microsoft.com/office/drawing/2014/chart" uri="{C3380CC4-5D6E-409C-BE32-E72D297353CC}">
              <c16:uniqueId val="{00000002-ABCF-4027-BE83-3ABED21531F4}"/>
            </c:ext>
          </c:extLst>
        </c:ser>
        <c:ser>
          <c:idx val="3"/>
          <c:order val="3"/>
          <c:tx>
            <c:strRef>
              <c:f>Sheet2!$E$3:$E$5</c:f>
              <c:strCache>
                <c:ptCount val="1"/>
                <c:pt idx="0">
                  <c:v>Absent - Marketing</c:v>
                </c:pt>
              </c:strCache>
            </c:strRef>
          </c:tx>
          <c:spPr>
            <a:solidFill>
              <a:schemeClr val="accent4"/>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Sheet2!$E$6:$E$47</c:f>
              <c:numCache>
                <c:formatCode>General</c:formatCode>
                <c:ptCount val="41"/>
                <c:pt idx="27">
                  <c:v>1</c:v>
                </c:pt>
              </c:numCache>
            </c:numRef>
          </c:val>
          <c:extLst>
            <c:ext xmlns:c16="http://schemas.microsoft.com/office/drawing/2014/chart" uri="{C3380CC4-5D6E-409C-BE32-E72D297353CC}">
              <c16:uniqueId val="{00000003-ABCF-4027-BE83-3ABED21531F4}"/>
            </c:ext>
          </c:extLst>
        </c:ser>
        <c:ser>
          <c:idx val="4"/>
          <c:order val="4"/>
          <c:tx>
            <c:strRef>
              <c:f>Sheet2!$G$3:$G$5</c:f>
              <c:strCache>
                <c:ptCount val="1"/>
                <c:pt idx="0">
                  <c:v>Early Leave - HR</c:v>
                </c:pt>
              </c:strCache>
            </c:strRef>
          </c:tx>
          <c:spPr>
            <a:solidFill>
              <a:schemeClr val="accent5"/>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Sheet2!$G$6:$G$47</c:f>
              <c:numCache>
                <c:formatCode>General</c:formatCode>
                <c:ptCount val="41"/>
                <c:pt idx="1">
                  <c:v>1</c:v>
                </c:pt>
              </c:numCache>
            </c:numRef>
          </c:val>
          <c:extLst>
            <c:ext xmlns:c16="http://schemas.microsoft.com/office/drawing/2014/chart" uri="{C3380CC4-5D6E-409C-BE32-E72D297353CC}">
              <c16:uniqueId val="{00000004-ABCF-4027-BE83-3ABED21531F4}"/>
            </c:ext>
          </c:extLst>
        </c:ser>
        <c:ser>
          <c:idx val="5"/>
          <c:order val="5"/>
          <c:tx>
            <c:strRef>
              <c:f>Sheet2!$H$3:$H$5</c:f>
              <c:strCache>
                <c:ptCount val="1"/>
                <c:pt idx="0">
                  <c:v>Early Leave - IT</c:v>
                </c:pt>
              </c:strCache>
            </c:strRef>
          </c:tx>
          <c:spPr>
            <a:solidFill>
              <a:schemeClr val="accent6"/>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Sheet2!$H$6:$H$47</c:f>
              <c:numCache>
                <c:formatCode>General</c:formatCode>
                <c:ptCount val="41"/>
                <c:pt idx="2">
                  <c:v>1</c:v>
                </c:pt>
              </c:numCache>
            </c:numRef>
          </c:val>
          <c:extLst>
            <c:ext xmlns:c16="http://schemas.microsoft.com/office/drawing/2014/chart" uri="{C3380CC4-5D6E-409C-BE32-E72D297353CC}">
              <c16:uniqueId val="{00000005-ABCF-4027-BE83-3ABED21531F4}"/>
            </c:ext>
          </c:extLst>
        </c:ser>
        <c:ser>
          <c:idx val="6"/>
          <c:order val="6"/>
          <c:tx>
            <c:strRef>
              <c:f>Sheet2!$I$3:$I$5</c:f>
              <c:strCache>
                <c:ptCount val="1"/>
                <c:pt idx="0">
                  <c:v>Early Leave - Marketing</c:v>
                </c:pt>
              </c:strCache>
            </c:strRef>
          </c:tx>
          <c:spPr>
            <a:solidFill>
              <a:schemeClr val="accent1">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Sheet2!$I$6:$I$47</c:f>
              <c:numCache>
                <c:formatCode>General</c:formatCode>
                <c:ptCount val="41"/>
                <c:pt idx="22">
                  <c:v>1</c:v>
                </c:pt>
                <c:pt idx="25">
                  <c:v>1</c:v>
                </c:pt>
              </c:numCache>
            </c:numRef>
          </c:val>
          <c:extLst>
            <c:ext xmlns:c16="http://schemas.microsoft.com/office/drawing/2014/chart" uri="{C3380CC4-5D6E-409C-BE32-E72D297353CC}">
              <c16:uniqueId val="{00000006-ABCF-4027-BE83-3ABED21531F4}"/>
            </c:ext>
          </c:extLst>
        </c:ser>
        <c:ser>
          <c:idx val="7"/>
          <c:order val="7"/>
          <c:tx>
            <c:strRef>
              <c:f>Sheet2!$J$3:$J$5</c:f>
              <c:strCache>
                <c:ptCount val="1"/>
                <c:pt idx="0">
                  <c:v>Early Leave - Sales</c:v>
                </c:pt>
              </c:strCache>
            </c:strRef>
          </c:tx>
          <c:spPr>
            <a:solidFill>
              <a:schemeClr val="accent2">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Sheet2!$J$6:$J$47</c:f>
              <c:numCache>
                <c:formatCode>General</c:formatCode>
                <c:ptCount val="41"/>
                <c:pt idx="7">
                  <c:v>1</c:v>
                </c:pt>
              </c:numCache>
            </c:numRef>
          </c:val>
          <c:extLst>
            <c:ext xmlns:c16="http://schemas.microsoft.com/office/drawing/2014/chart" uri="{C3380CC4-5D6E-409C-BE32-E72D297353CC}">
              <c16:uniqueId val="{00000007-ABCF-4027-BE83-3ABED21531F4}"/>
            </c:ext>
          </c:extLst>
        </c:ser>
        <c:ser>
          <c:idx val="8"/>
          <c:order val="8"/>
          <c:tx>
            <c:strRef>
              <c:f>Sheet2!$L$3:$L$5</c:f>
              <c:strCache>
                <c:ptCount val="1"/>
                <c:pt idx="0">
                  <c:v>Late - Finance</c:v>
                </c:pt>
              </c:strCache>
            </c:strRef>
          </c:tx>
          <c:spPr>
            <a:solidFill>
              <a:schemeClr val="accent3">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Sheet2!$L$6:$L$47</c:f>
              <c:numCache>
                <c:formatCode>General</c:formatCode>
                <c:ptCount val="41"/>
                <c:pt idx="0">
                  <c:v>1</c:v>
                </c:pt>
              </c:numCache>
            </c:numRef>
          </c:val>
          <c:extLst>
            <c:ext xmlns:c16="http://schemas.microsoft.com/office/drawing/2014/chart" uri="{C3380CC4-5D6E-409C-BE32-E72D297353CC}">
              <c16:uniqueId val="{00000008-ABCF-4027-BE83-3ABED21531F4}"/>
            </c:ext>
          </c:extLst>
        </c:ser>
        <c:ser>
          <c:idx val="9"/>
          <c:order val="9"/>
          <c:tx>
            <c:strRef>
              <c:f>Sheet2!$M$3:$M$5</c:f>
              <c:strCache>
                <c:ptCount val="1"/>
                <c:pt idx="0">
                  <c:v>Late - IT</c:v>
                </c:pt>
              </c:strCache>
            </c:strRef>
          </c:tx>
          <c:spPr>
            <a:solidFill>
              <a:schemeClr val="accent4">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Sheet2!$M$6:$M$47</c:f>
              <c:numCache>
                <c:formatCode>General</c:formatCode>
                <c:ptCount val="41"/>
                <c:pt idx="32">
                  <c:v>1</c:v>
                </c:pt>
                <c:pt idx="33">
                  <c:v>1</c:v>
                </c:pt>
              </c:numCache>
            </c:numRef>
          </c:val>
          <c:extLst>
            <c:ext xmlns:c16="http://schemas.microsoft.com/office/drawing/2014/chart" uri="{C3380CC4-5D6E-409C-BE32-E72D297353CC}">
              <c16:uniqueId val="{00000009-ABCF-4027-BE83-3ABED21531F4}"/>
            </c:ext>
          </c:extLst>
        </c:ser>
        <c:ser>
          <c:idx val="10"/>
          <c:order val="10"/>
          <c:tx>
            <c:strRef>
              <c:f>Sheet2!$N$3:$N$5</c:f>
              <c:strCache>
                <c:ptCount val="1"/>
                <c:pt idx="0">
                  <c:v>Late - Marketing</c:v>
                </c:pt>
              </c:strCache>
            </c:strRef>
          </c:tx>
          <c:spPr>
            <a:solidFill>
              <a:schemeClr val="accent5">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Sheet2!$N$6:$N$47</c:f>
              <c:numCache>
                <c:formatCode>General</c:formatCode>
                <c:ptCount val="41"/>
                <c:pt idx="13">
                  <c:v>1</c:v>
                </c:pt>
                <c:pt idx="15">
                  <c:v>1</c:v>
                </c:pt>
              </c:numCache>
            </c:numRef>
          </c:val>
          <c:extLst>
            <c:ext xmlns:c16="http://schemas.microsoft.com/office/drawing/2014/chart" uri="{C3380CC4-5D6E-409C-BE32-E72D297353CC}">
              <c16:uniqueId val="{0000000A-ABCF-4027-BE83-3ABED21531F4}"/>
            </c:ext>
          </c:extLst>
        </c:ser>
        <c:ser>
          <c:idx val="11"/>
          <c:order val="11"/>
          <c:tx>
            <c:strRef>
              <c:f>Sheet2!$O$3:$O$5</c:f>
              <c:strCache>
                <c:ptCount val="1"/>
                <c:pt idx="0">
                  <c:v>Late - Sales</c:v>
                </c:pt>
              </c:strCache>
            </c:strRef>
          </c:tx>
          <c:spPr>
            <a:solidFill>
              <a:schemeClr val="accent6">
                <a:lumMod val="6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Sheet2!$O$6:$O$47</c:f>
              <c:numCache>
                <c:formatCode>General</c:formatCode>
                <c:ptCount val="41"/>
                <c:pt idx="18">
                  <c:v>1</c:v>
                </c:pt>
                <c:pt idx="31">
                  <c:v>1</c:v>
                </c:pt>
              </c:numCache>
            </c:numRef>
          </c:val>
          <c:extLst>
            <c:ext xmlns:c16="http://schemas.microsoft.com/office/drawing/2014/chart" uri="{C3380CC4-5D6E-409C-BE32-E72D297353CC}">
              <c16:uniqueId val="{0000000B-ABCF-4027-BE83-3ABED21531F4}"/>
            </c:ext>
          </c:extLst>
        </c:ser>
        <c:ser>
          <c:idx val="12"/>
          <c:order val="12"/>
          <c:tx>
            <c:strRef>
              <c:f>Sheet2!$Q$3:$Q$5</c:f>
              <c:strCache>
                <c:ptCount val="1"/>
                <c:pt idx="0">
                  <c:v>Present - Finance</c:v>
                </c:pt>
              </c:strCache>
            </c:strRef>
          </c:tx>
          <c:spPr>
            <a:solidFill>
              <a:schemeClr val="accent1">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Sheet2!$Q$6:$Q$47</c:f>
              <c:numCache>
                <c:formatCode>General</c:formatCode>
                <c:ptCount val="41"/>
                <c:pt idx="4">
                  <c:v>1</c:v>
                </c:pt>
                <c:pt idx="11">
                  <c:v>1</c:v>
                </c:pt>
                <c:pt idx="23">
                  <c:v>1</c:v>
                </c:pt>
                <c:pt idx="36">
                  <c:v>1</c:v>
                </c:pt>
              </c:numCache>
            </c:numRef>
          </c:val>
          <c:extLst>
            <c:ext xmlns:c16="http://schemas.microsoft.com/office/drawing/2014/chart" uri="{C3380CC4-5D6E-409C-BE32-E72D297353CC}">
              <c16:uniqueId val="{0000000C-ABCF-4027-BE83-3ABED21531F4}"/>
            </c:ext>
          </c:extLst>
        </c:ser>
        <c:ser>
          <c:idx val="13"/>
          <c:order val="13"/>
          <c:tx>
            <c:strRef>
              <c:f>Sheet2!$R$3:$R$5</c:f>
              <c:strCache>
                <c:ptCount val="1"/>
                <c:pt idx="0">
                  <c:v>Present - HR</c:v>
                </c:pt>
              </c:strCache>
            </c:strRef>
          </c:tx>
          <c:spPr>
            <a:solidFill>
              <a:schemeClr val="accent2">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Sheet2!$R$6:$R$47</c:f>
              <c:numCache>
                <c:formatCode>General</c:formatCode>
                <c:ptCount val="41"/>
                <c:pt idx="19">
                  <c:v>1</c:v>
                </c:pt>
                <c:pt idx="20">
                  <c:v>1</c:v>
                </c:pt>
                <c:pt idx="21">
                  <c:v>1</c:v>
                </c:pt>
                <c:pt idx="26">
                  <c:v>1</c:v>
                </c:pt>
              </c:numCache>
            </c:numRef>
          </c:val>
          <c:extLst>
            <c:ext xmlns:c16="http://schemas.microsoft.com/office/drawing/2014/chart" uri="{C3380CC4-5D6E-409C-BE32-E72D297353CC}">
              <c16:uniqueId val="{0000000D-ABCF-4027-BE83-3ABED21531F4}"/>
            </c:ext>
          </c:extLst>
        </c:ser>
        <c:ser>
          <c:idx val="14"/>
          <c:order val="14"/>
          <c:tx>
            <c:strRef>
              <c:f>Sheet2!$S$3:$S$5</c:f>
              <c:strCache>
                <c:ptCount val="1"/>
                <c:pt idx="0">
                  <c:v>Present - IT</c:v>
                </c:pt>
              </c:strCache>
            </c:strRef>
          </c:tx>
          <c:spPr>
            <a:solidFill>
              <a:schemeClr val="accent3">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Sheet2!$S$6:$S$47</c:f>
              <c:numCache>
                <c:formatCode>General</c:formatCode>
                <c:ptCount val="41"/>
                <c:pt idx="12">
                  <c:v>1</c:v>
                </c:pt>
                <c:pt idx="14">
                  <c:v>1</c:v>
                </c:pt>
                <c:pt idx="24">
                  <c:v>1</c:v>
                </c:pt>
                <c:pt idx="28">
                  <c:v>1</c:v>
                </c:pt>
              </c:numCache>
            </c:numRef>
          </c:val>
          <c:extLst>
            <c:ext xmlns:c16="http://schemas.microsoft.com/office/drawing/2014/chart" uri="{C3380CC4-5D6E-409C-BE32-E72D297353CC}">
              <c16:uniqueId val="{0000000E-ABCF-4027-BE83-3ABED21531F4}"/>
            </c:ext>
          </c:extLst>
        </c:ser>
        <c:ser>
          <c:idx val="15"/>
          <c:order val="15"/>
          <c:tx>
            <c:strRef>
              <c:f>Sheet2!$T$3:$T$5</c:f>
              <c:strCache>
                <c:ptCount val="1"/>
                <c:pt idx="0">
                  <c:v>Present - Marketing</c:v>
                </c:pt>
              </c:strCache>
            </c:strRef>
          </c:tx>
          <c:spPr>
            <a:solidFill>
              <a:schemeClr val="accent4">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Sheet2!$T$6:$T$47</c:f>
              <c:numCache>
                <c:formatCode>General</c:formatCode>
                <c:ptCount val="41"/>
                <c:pt idx="34">
                  <c:v>1</c:v>
                </c:pt>
                <c:pt idx="37">
                  <c:v>1</c:v>
                </c:pt>
                <c:pt idx="38">
                  <c:v>1</c:v>
                </c:pt>
              </c:numCache>
            </c:numRef>
          </c:val>
          <c:extLst>
            <c:ext xmlns:c16="http://schemas.microsoft.com/office/drawing/2014/chart" uri="{C3380CC4-5D6E-409C-BE32-E72D297353CC}">
              <c16:uniqueId val="{0000000F-ABCF-4027-BE83-3ABED21531F4}"/>
            </c:ext>
          </c:extLst>
        </c:ser>
        <c:ser>
          <c:idx val="16"/>
          <c:order val="16"/>
          <c:tx>
            <c:strRef>
              <c:f>Sheet2!$U$3:$U$5</c:f>
              <c:strCache>
                <c:ptCount val="1"/>
                <c:pt idx="0">
                  <c:v>Present - Sales</c:v>
                </c:pt>
              </c:strCache>
            </c:strRef>
          </c:tx>
          <c:spPr>
            <a:solidFill>
              <a:schemeClr val="accent5">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Sheet2!$U$6:$U$47</c:f>
              <c:numCache>
                <c:formatCode>General</c:formatCode>
                <c:ptCount val="41"/>
                <c:pt idx="3">
                  <c:v>1</c:v>
                </c:pt>
                <c:pt idx="5">
                  <c:v>1</c:v>
                </c:pt>
                <c:pt idx="6">
                  <c:v>1</c:v>
                </c:pt>
                <c:pt idx="10">
                  <c:v>1</c:v>
                </c:pt>
                <c:pt idx="16">
                  <c:v>1</c:v>
                </c:pt>
              </c:numCache>
            </c:numRef>
          </c:val>
          <c:extLst>
            <c:ext xmlns:c16="http://schemas.microsoft.com/office/drawing/2014/chart" uri="{C3380CC4-5D6E-409C-BE32-E72D297353CC}">
              <c16:uniqueId val="{00000010-ABCF-4027-BE83-3ABED21531F4}"/>
            </c:ext>
          </c:extLst>
        </c:ser>
        <c:ser>
          <c:idx val="17"/>
          <c:order val="17"/>
          <c:tx>
            <c:strRef>
              <c:f>Sheet2!$W$3:$W$5</c:f>
              <c:strCache>
                <c:ptCount val="1"/>
                <c:pt idx="0">
                  <c:v>(blank) - (blank)</c:v>
                </c:pt>
              </c:strCache>
            </c:strRef>
          </c:tx>
          <c:spPr>
            <a:solidFill>
              <a:schemeClr val="accent6">
                <a:lumMod val="80000"/>
                <a:lumOff val="20000"/>
              </a:schemeClr>
            </a:solidFill>
            <a:ln>
              <a:noFill/>
            </a:ln>
            <a:effectLst/>
          </c:spPr>
          <c:invertIfNegative val="0"/>
          <c:cat>
            <c:strRef>
              <c:f>Sheet2!$A$6:$A$47</c:f>
              <c:strCache>
                <c:ptCount val="41"/>
                <c:pt idx="0">
                  <c:v>Alice Green</c:v>
                </c:pt>
                <c:pt idx="1">
                  <c:v>Brian Black</c:v>
                </c:pt>
                <c:pt idx="2">
                  <c:v>Brian White</c:v>
                </c:pt>
                <c:pt idx="3">
                  <c:v>Chris Green</c:v>
                </c:pt>
                <c:pt idx="4">
                  <c:v>Chris Red</c:v>
                </c:pt>
                <c:pt idx="5">
                  <c:v>Daniel Blue</c:v>
                </c:pt>
                <c:pt idx="6">
                  <c:v>Daniel Gray</c:v>
                </c:pt>
                <c:pt idx="7">
                  <c:v>David White</c:v>
                </c:pt>
                <c:pt idx="8">
                  <c:v>Emily Johnson</c:v>
                </c:pt>
                <c:pt idx="9">
                  <c:v>Emily Red</c:v>
                </c:pt>
                <c:pt idx="10">
                  <c:v>George Red</c:v>
                </c:pt>
                <c:pt idx="11">
                  <c:v>George White</c:v>
                </c:pt>
                <c:pt idx="12">
                  <c:v>James Brown</c:v>
                </c:pt>
                <c:pt idx="13">
                  <c:v>Jane Smith</c:v>
                </c:pt>
                <c:pt idx="14">
                  <c:v>Jessica Blue</c:v>
                </c:pt>
                <c:pt idx="15">
                  <c:v>Jessica Brown</c:v>
                </c:pt>
                <c:pt idx="16">
                  <c:v>John Doe</c:v>
                </c:pt>
                <c:pt idx="17">
                  <c:v>Karen Black</c:v>
                </c:pt>
                <c:pt idx="18">
                  <c:v>Karen Green</c:v>
                </c:pt>
                <c:pt idx="19">
                  <c:v>Kevin Black</c:v>
                </c:pt>
                <c:pt idx="20">
                  <c:v>Laura Black</c:v>
                </c:pt>
                <c:pt idx="21">
                  <c:v>Laura Red</c:v>
                </c:pt>
                <c:pt idx="22">
                  <c:v>Laura White</c:v>
                </c:pt>
                <c:pt idx="23">
                  <c:v>Linda Green</c:v>
                </c:pt>
                <c:pt idx="24">
                  <c:v>Mark Green</c:v>
                </c:pt>
                <c:pt idx="25">
                  <c:v>Mark White</c:v>
                </c:pt>
                <c:pt idx="26">
                  <c:v>Megan Green</c:v>
                </c:pt>
                <c:pt idx="27">
                  <c:v>Megan White</c:v>
                </c:pt>
                <c:pt idx="28">
                  <c:v>Michael Brown</c:v>
                </c:pt>
                <c:pt idx="29">
                  <c:v>Nancy Blue</c:v>
                </c:pt>
                <c:pt idx="30">
                  <c:v>Nancy Green</c:v>
                </c:pt>
                <c:pt idx="31">
                  <c:v>Olivia Black</c:v>
                </c:pt>
                <c:pt idx="32">
                  <c:v>Olivia Green</c:v>
                </c:pt>
                <c:pt idx="33">
                  <c:v>Paula Brown</c:v>
                </c:pt>
                <c:pt idx="34">
                  <c:v>Paula White</c:v>
                </c:pt>
                <c:pt idx="35">
                  <c:v>Robert Blue</c:v>
                </c:pt>
                <c:pt idx="36">
                  <c:v>Robert Green</c:v>
                </c:pt>
                <c:pt idx="37">
                  <c:v>Sarah Black</c:v>
                </c:pt>
                <c:pt idx="38">
                  <c:v>Steve Black</c:v>
                </c:pt>
                <c:pt idx="39">
                  <c:v>Steve Brown</c:v>
                </c:pt>
                <c:pt idx="40">
                  <c:v>(blank)</c:v>
                </c:pt>
              </c:strCache>
            </c:strRef>
          </c:cat>
          <c:val>
            <c:numRef>
              <c:f>Sheet2!$W$6:$W$47</c:f>
              <c:numCache>
                <c:formatCode>General</c:formatCode>
                <c:ptCount val="41"/>
              </c:numCache>
            </c:numRef>
          </c:val>
          <c:extLst>
            <c:ext xmlns:c16="http://schemas.microsoft.com/office/drawing/2014/chart" uri="{C3380CC4-5D6E-409C-BE32-E72D297353CC}">
              <c16:uniqueId val="{00000011-ABCF-4027-BE83-3ABED21531F4}"/>
            </c:ext>
          </c:extLst>
        </c:ser>
        <c:dLbls>
          <c:showLegendKey val="0"/>
          <c:showVal val="0"/>
          <c:showCatName val="0"/>
          <c:showSerName val="0"/>
          <c:showPercent val="0"/>
          <c:showBubbleSize val="0"/>
        </c:dLbls>
        <c:gapWidth val="219"/>
        <c:overlap val="100"/>
        <c:axId val="302747200"/>
        <c:axId val="302747528"/>
      </c:barChart>
      <c:catAx>
        <c:axId val="30274720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528"/>
        <c:crosses val="autoZero"/>
        <c:auto val="1"/>
        <c:lblAlgn val="ctr"/>
        <c:lblOffset val="100"/>
        <c:noMultiLvlLbl val="0"/>
      </c:catAx>
      <c:valAx>
        <c:axId val="30274752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274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074939"/>
            <a:ext cx="8610600" cy="2308324"/>
          </a:xfrm>
          <a:prstGeom prst="rect">
            <a:avLst/>
          </a:prstGeom>
          <a:noFill/>
        </p:spPr>
        <p:txBody>
          <a:bodyPr wrap="square" rtlCol="0">
            <a:spAutoFit/>
          </a:bodyPr>
          <a:lstStyle/>
          <a:p>
            <a:r>
              <a:rPr lang="en-US" sz="2400" b="1" dirty="0"/>
              <a:t>STUDENT NAME   </a:t>
            </a:r>
            <a:r>
              <a:rPr lang="en-US" sz="2400" dirty="0"/>
              <a:t>: MAHESHKUMAR M</a:t>
            </a:r>
          </a:p>
          <a:p>
            <a:r>
              <a:rPr lang="en-US" sz="2400" b="1" dirty="0"/>
              <a:t>REGISTER NO        </a:t>
            </a:r>
            <a:r>
              <a:rPr lang="en-US" sz="2400" dirty="0"/>
              <a:t>: 312203082(unm133312203082)</a:t>
            </a:r>
          </a:p>
          <a:p>
            <a:r>
              <a:rPr lang="en-US" sz="2400" b="1" dirty="0"/>
              <a:t>DEPARTMENT</a:t>
            </a:r>
            <a:r>
              <a:rPr lang="en-US" sz="2400" dirty="0"/>
              <a:t>       : BCOM(COMPUTER APPLICATION)</a:t>
            </a:r>
          </a:p>
          <a:p>
            <a:r>
              <a:rPr lang="en-US" sz="2400" b="1" dirty="0"/>
              <a:t>COLLEGE</a:t>
            </a:r>
            <a:r>
              <a:rPr lang="en-US" sz="2400" dirty="0"/>
              <a:t>                : ASAN MEMORIAL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1529265"/>
          </a:xfrm>
          <a:prstGeom prst="rect">
            <a:avLst/>
          </a:prstGeom>
        </p:spPr>
        <p:txBody>
          <a:bodyPr vert="horz" wrap="square" lIns="0" tIns="13335" rIns="0" bIns="0" rtlCol="0">
            <a:spAutoFit/>
          </a:bodyPr>
          <a:lstStyle/>
          <a:p>
            <a:pPr marL="12700">
              <a:lnSpc>
                <a:spcPct val="100000"/>
              </a:lnSpc>
              <a:spcBef>
                <a:spcPts val="105"/>
              </a:spcBef>
            </a:pPr>
            <a:r>
              <a:rPr sz="2400" b="1" u="sng" spc="15" dirty="0">
                <a:latin typeface="Trebuchet MS"/>
                <a:cs typeface="Trebuchet MS"/>
              </a:rPr>
              <a:t>M</a:t>
            </a:r>
            <a:r>
              <a:rPr sz="2400" b="1" u="sng" dirty="0">
                <a:latin typeface="Trebuchet MS"/>
                <a:cs typeface="Trebuchet MS"/>
              </a:rPr>
              <a:t>O</a:t>
            </a:r>
            <a:r>
              <a:rPr sz="2400" b="1" u="sng" spc="-15" dirty="0">
                <a:latin typeface="Trebuchet MS"/>
                <a:cs typeface="Trebuchet MS"/>
              </a:rPr>
              <a:t>D</a:t>
            </a:r>
            <a:r>
              <a:rPr sz="2400" b="1" u="sng" spc="-35" dirty="0">
                <a:latin typeface="Trebuchet MS"/>
                <a:cs typeface="Trebuchet MS"/>
              </a:rPr>
              <a:t>E</a:t>
            </a:r>
            <a:r>
              <a:rPr sz="2400" b="1" u="sng" spc="-30" dirty="0">
                <a:latin typeface="Trebuchet MS"/>
                <a:cs typeface="Trebuchet MS"/>
              </a:rPr>
              <a:t>LL</a:t>
            </a:r>
            <a:r>
              <a:rPr sz="2400" b="1" u="sng" spc="-5" dirty="0">
                <a:latin typeface="Trebuchet MS"/>
                <a:cs typeface="Trebuchet MS"/>
              </a:rPr>
              <a:t>I</a:t>
            </a:r>
            <a:r>
              <a:rPr sz="2400" b="1" u="sng" spc="30" dirty="0">
                <a:latin typeface="Trebuchet MS"/>
                <a:cs typeface="Trebuchet MS"/>
              </a:rPr>
              <a:t>N</a:t>
            </a:r>
            <a:r>
              <a:rPr sz="2400" b="1" u="sng" spc="5" dirty="0">
                <a:latin typeface="Trebuchet MS"/>
                <a:cs typeface="Trebuchet MS"/>
              </a:rPr>
              <a:t>G</a:t>
            </a:r>
            <a:endParaRPr lang="en-US" sz="2400" b="1" u="sng" spc="5" dirty="0">
              <a:latin typeface="Trebuchet MS"/>
              <a:cs typeface="Trebuchet MS"/>
            </a:endParaRPr>
          </a:p>
          <a:p>
            <a:pPr marL="12700">
              <a:lnSpc>
                <a:spcPct val="100000"/>
              </a:lnSpc>
              <a:spcBef>
                <a:spcPts val="105"/>
              </a:spcBef>
            </a:pPr>
            <a:endParaRPr lang="en-US" sz="2400" b="1" u="sng" spc="5" dirty="0">
              <a:latin typeface="Trebuchet MS"/>
              <a:cs typeface="Trebuchet MS"/>
            </a:endParaRPr>
          </a:p>
          <a:p>
            <a:pPr marL="12700">
              <a:lnSpc>
                <a:spcPct val="100000"/>
              </a:lnSpc>
              <a:spcBef>
                <a:spcPts val="105"/>
              </a:spcBef>
            </a:pPr>
            <a:endParaRPr lang="en-US" sz="2400" u="sng" dirty="0">
              <a:latin typeface="Trebuchet MS"/>
              <a:cs typeface="Trebuchet MS"/>
            </a:endParaRPr>
          </a:p>
          <a:p>
            <a:pPr marL="12700">
              <a:lnSpc>
                <a:spcPct val="100000"/>
              </a:lnSpc>
              <a:spcBef>
                <a:spcPts val="105"/>
              </a:spcBef>
            </a:pPr>
            <a:endParaRPr sz="24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0" y="1283747"/>
            <a:ext cx="12192000"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 attendance data from various sources (e.g., time clocks, manual entries).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Data Integration</a:t>
            </a:r>
            <a:r>
              <a:rPr kumimoji="0" lang="en-US" altLang="en-US" sz="2000" b="0" i="0" u="none" strike="noStrike" cap="none" normalizeH="0" baseline="0" dirty="0">
                <a:ln>
                  <a:noFill/>
                </a:ln>
                <a:solidFill>
                  <a:schemeClr val="tx1"/>
                </a:solidFill>
                <a:effectLst/>
                <a:latin typeface="Arial" panose="020B0604020202020204" pitchFamily="34" charset="0"/>
              </a:rPr>
              <a:t>: Combine data into a centralized system for comprehensive analysis.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Pattern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trends and patterns in attendance (e.g., frequent absences, peak times).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Analytics</a:t>
            </a:r>
            <a:r>
              <a:rPr kumimoji="0" lang="en-US" altLang="en-US" sz="2000" b="0" i="0" u="none" strike="noStrike" cap="none" normalizeH="0" baseline="0" dirty="0">
                <a:ln>
                  <a:noFill/>
                </a:ln>
                <a:solidFill>
                  <a:schemeClr val="tx1"/>
                </a:solidFill>
                <a:effectLst/>
                <a:latin typeface="Arial" panose="020B0604020202020204" pitchFamily="34" charset="0"/>
              </a:rPr>
              <a:t>: Use historical data to forecast future attendance issues and potential impacts.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a:t>
            </a:r>
            <a:r>
              <a:rPr kumimoji="0" lang="en-US" altLang="en-US" sz="2000" b="0" i="0" u="none" strike="noStrike" cap="none" normalizeH="0" baseline="0" dirty="0">
                <a:ln>
                  <a:noFill/>
                </a:ln>
                <a:solidFill>
                  <a:schemeClr val="tx1"/>
                </a:solidFill>
                <a:effectLst/>
                <a:latin typeface="Arial" panose="020B0604020202020204" pitchFamily="34" charset="0"/>
              </a:rPr>
              <a:t>: Create charts, graphs, and dashboards to represent attendance trends and metrics clearly.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Reporting</a:t>
            </a:r>
            <a:r>
              <a:rPr kumimoji="0" lang="en-US" altLang="en-US" sz="2000" b="0" i="0" u="none" strike="noStrike" cap="none" normalizeH="0" baseline="0" dirty="0">
                <a:ln>
                  <a:noFill/>
                </a:ln>
                <a:solidFill>
                  <a:schemeClr val="tx1"/>
                </a:solidFill>
                <a:effectLst/>
                <a:latin typeface="Arial" panose="020B0604020202020204" pitchFamily="34" charset="0"/>
              </a:rPr>
              <a:t>: Generate detailed reports for HR and management to make informed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1121461"/>
          </a:xfrm>
          <a:prstGeom prst="rect">
            <a:avLst/>
          </a:prstGeom>
        </p:spPr>
        <p:txBody>
          <a:bodyPr vert="horz" wrap="square" lIns="0" tIns="13335" rIns="0" bIns="0" rtlCol="0">
            <a:spAutoFit/>
          </a:bodyPr>
          <a:lstStyle/>
          <a:p>
            <a:pPr marL="12700">
              <a:lnSpc>
                <a:spcPct val="100000"/>
              </a:lnSpc>
              <a:spcBef>
                <a:spcPts val="105"/>
              </a:spcBef>
            </a:pPr>
            <a:r>
              <a:rPr sz="2400" u="sng" dirty="0"/>
              <a:t>R</a:t>
            </a:r>
            <a:r>
              <a:rPr sz="2400" u="sng" spc="-40" dirty="0"/>
              <a:t>E</a:t>
            </a:r>
            <a:r>
              <a:rPr sz="2400" u="sng" spc="15" dirty="0"/>
              <a:t>S</a:t>
            </a:r>
            <a:r>
              <a:rPr sz="2400" u="sng" spc="-30" dirty="0"/>
              <a:t>U</a:t>
            </a:r>
            <a:r>
              <a:rPr sz="2400" u="sng" spc="-405" dirty="0"/>
              <a:t>L</a:t>
            </a:r>
            <a:r>
              <a:rPr sz="2400" u="sng" dirty="0"/>
              <a:t>TS</a:t>
            </a:r>
            <a:br>
              <a:rPr lang="en-US" sz="2400" u="sng" dirty="0"/>
            </a:br>
            <a:br>
              <a:rPr lang="en-US" sz="2400" u="sng" dirty="0"/>
            </a:br>
            <a:endParaRPr sz="2400"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2724091007"/>
              </p:ext>
            </p:extLst>
          </p:nvPr>
        </p:nvGraphicFramePr>
        <p:xfrm>
          <a:off x="2209800" y="1142999"/>
          <a:ext cx="7143750" cy="4676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3016210"/>
          </a:xfrm>
        </p:spPr>
        <p:txBody>
          <a:bodyPr/>
          <a:lstStyle/>
          <a:p>
            <a:r>
              <a:rPr lang="en-US" sz="2400" u="sng" dirty="0">
                <a:latin typeface="Times New Roman" panose="02020603050405020304" pitchFamily="18" charset="0"/>
                <a:cs typeface="Times New Roman" panose="02020603050405020304" pitchFamily="18" charset="0"/>
              </a:rPr>
              <a:t>Conclusion</a:t>
            </a: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br>
              <a:rPr lang="en-US" sz="2400" u="sng" dirty="0">
                <a:latin typeface="Times New Roman" panose="02020603050405020304" pitchFamily="18" charset="0"/>
                <a:cs typeface="Times New Roman" panose="02020603050405020304" pitchFamily="18" charset="0"/>
              </a:rPr>
            </a:br>
            <a:r>
              <a:rPr lang="en-US" sz="2000" dirty="0"/>
              <a:t>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a:t>
            </a:r>
            <a:endParaRPr lang="en-IN"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Visualizing employee attendance trends with excel chart</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110158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u="sng" spc="-20" dirty="0"/>
              <a:t>P</a:t>
            </a:r>
            <a:r>
              <a:rPr sz="2800" u="sng" spc="15" dirty="0"/>
              <a:t>ROB</a:t>
            </a:r>
            <a:r>
              <a:rPr sz="2800" u="sng" spc="55" dirty="0"/>
              <a:t>L</a:t>
            </a:r>
            <a:r>
              <a:rPr sz="2800" u="sng" spc="-20" dirty="0"/>
              <a:t>E</a:t>
            </a:r>
            <a:r>
              <a:rPr sz="2800" u="sng" spc="20" dirty="0"/>
              <a:t>M</a:t>
            </a:r>
            <a:r>
              <a:rPr lang="en-US" sz="2800" u="sng" dirty="0"/>
              <a:t> </a:t>
            </a:r>
            <a:r>
              <a:rPr sz="2800" u="sng" spc="10" dirty="0"/>
              <a:t>S</a:t>
            </a:r>
            <a:r>
              <a:rPr sz="2800" u="sng" spc="-370" dirty="0"/>
              <a:t>T</a:t>
            </a:r>
            <a:r>
              <a:rPr sz="2800" u="sng" spc="-375" dirty="0"/>
              <a:t>A</a:t>
            </a:r>
            <a:r>
              <a:rPr sz="2800" u="sng" spc="15" dirty="0"/>
              <a:t>T</a:t>
            </a:r>
            <a:r>
              <a:rPr sz="2800" u="sng" spc="-10" dirty="0"/>
              <a:t>E</a:t>
            </a:r>
            <a:r>
              <a:rPr sz="2800" u="sng" spc="-20" dirty="0"/>
              <a:t>ME</a:t>
            </a:r>
            <a:r>
              <a:rPr sz="2800" u="sng" spc="10" dirty="0"/>
              <a:t>NT</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p:cNvSpPr>
            <a:spLocks noChangeArrowheads="1"/>
          </p:cNvSpPr>
          <p:nvPr/>
        </p:nvSpPr>
        <p:spPr bwMode="auto">
          <a:xfrm>
            <a:off x="489267" y="1388099"/>
            <a:ext cx="11963400" cy="240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Problem</a:t>
            </a:r>
            <a:r>
              <a:rPr kumimoji="0" lang="en-US" altLang="en-US" sz="2000" b="0" i="0" u="none" strike="noStrike" cap="none" normalizeH="0" baseline="0" dirty="0">
                <a:ln>
                  <a:noFill/>
                </a:ln>
                <a:solidFill>
                  <a:schemeClr val="tx1"/>
                </a:solidFill>
                <a:effectLst/>
                <a:latin typeface="Arial" panose="020B0604020202020204" pitchFamily="34" charset="0"/>
              </a:rPr>
              <a:t>: Employees are frequently late or absent, impacting productivity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Disrupts operations, increases costs, and affects morale.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Data</a:t>
            </a:r>
            <a:r>
              <a:rPr kumimoji="0" lang="en-US" altLang="en-US" sz="2000" b="0" i="0" u="none" strike="noStrike" cap="none" normalizeH="0" baseline="0" dirty="0">
                <a:ln>
                  <a:noFill/>
                </a:ln>
                <a:solidFill>
                  <a:schemeClr val="tx1"/>
                </a:solidFill>
                <a:effectLst/>
                <a:latin typeface="Arial" panose="020B0604020202020204" pitchFamily="34" charset="0"/>
              </a:rPr>
              <a:t>: Collect attendance records and employee feedback.</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Objective</a:t>
            </a:r>
            <a:r>
              <a:rPr kumimoji="0" lang="en-US" altLang="en-US" sz="2000" b="0" i="0" u="none" strike="noStrike" cap="none" normalizeH="0" baseline="0" dirty="0">
                <a:ln>
                  <a:noFill/>
                </a:ln>
                <a:solidFill>
                  <a:schemeClr val="tx1"/>
                </a:solidFill>
                <a:effectLst/>
                <a:latin typeface="Arial" panose="020B0604020202020204" pitchFamily="34" charset="0"/>
              </a:rPr>
              <a:t>: Improve attendance and operational efficiency.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Solutions</a:t>
            </a:r>
            <a:r>
              <a:rPr kumimoji="0" lang="en-US" altLang="en-US" sz="2000" b="0" i="0" u="none" strike="noStrike" cap="none" normalizeH="0" baseline="0" dirty="0">
                <a:ln>
                  <a:noFill/>
                </a:ln>
                <a:solidFill>
                  <a:schemeClr val="tx1"/>
                </a:solidFill>
                <a:effectLst/>
                <a:latin typeface="Arial" panose="020B0604020202020204" pitchFamily="34" charset="0"/>
              </a:rPr>
              <a:t>: Review policies, offer support like flexible hours, and use tracking tools.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Metrics</a:t>
            </a:r>
            <a:r>
              <a:rPr kumimoji="0" lang="en-US" altLang="en-US" sz="2000" b="0" i="0" u="none" strike="noStrike" cap="none" normalizeH="0" baseline="0" dirty="0">
                <a:ln>
                  <a:noFill/>
                </a:ln>
                <a:solidFill>
                  <a:schemeClr val="tx1"/>
                </a:solidFill>
                <a:effectLst/>
                <a:latin typeface="Arial" panose="020B0604020202020204" pitchFamily="34" charset="0"/>
              </a:rPr>
              <a:t>: Measure changes in attendance rates and productivity.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01776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000" u="sng" spc="5" dirty="0"/>
              <a:t>PROJECT</a:t>
            </a:r>
            <a:r>
              <a:rPr lang="en-US" sz="2000" u="sng" spc="5" dirty="0"/>
              <a:t> </a:t>
            </a:r>
            <a:r>
              <a:rPr sz="2000" u="sng" spc="-20" dirty="0"/>
              <a:t>OVERVIEW</a:t>
            </a:r>
            <a:br>
              <a:rPr lang="en-US" sz="2000" u="sng" spc="-20" dirty="0"/>
            </a:br>
            <a:br>
              <a:rPr lang="en-US" sz="2000" u="sng" spc="-20" dirty="0"/>
            </a:br>
            <a:r>
              <a:rPr lang="en-US" sz="2000" dirty="0"/>
              <a:t>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a:t>
            </a:r>
            <a:br>
              <a:rPr lang="en-US" sz="2000" u="sng" spc="-20" dirty="0"/>
            </a:br>
            <a:br>
              <a:rPr lang="en-US" sz="2000" u="sng" spc="-20" dirty="0"/>
            </a:br>
            <a:endParaRPr sz="200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124667"/>
          </a:xfrm>
          <a:prstGeom prst="rect">
            <a:avLst/>
          </a:prstGeom>
        </p:spPr>
        <p:txBody>
          <a:bodyPr vert="horz" wrap="square" lIns="0" tIns="16510" rIns="0" bIns="0" rtlCol="0">
            <a:spAutoFit/>
          </a:bodyPr>
          <a:lstStyle/>
          <a:p>
            <a:pPr marL="12700">
              <a:lnSpc>
                <a:spcPct val="100000"/>
              </a:lnSpc>
              <a:spcBef>
                <a:spcPts val="130"/>
              </a:spcBef>
            </a:pPr>
            <a:r>
              <a:rPr sz="2400" u="sng" spc="25" dirty="0"/>
              <a:t>W</a:t>
            </a:r>
            <a:r>
              <a:rPr sz="2400" u="sng" spc="-20" dirty="0"/>
              <a:t>H</a:t>
            </a:r>
            <a:r>
              <a:rPr sz="2400" u="sng" spc="20" dirty="0"/>
              <a:t>O</a:t>
            </a:r>
            <a:r>
              <a:rPr sz="2400" u="sng" spc="-235" dirty="0"/>
              <a:t> </a:t>
            </a:r>
            <a:r>
              <a:rPr sz="2400" u="sng" spc="-10" dirty="0"/>
              <a:t>AR</a:t>
            </a:r>
            <a:r>
              <a:rPr sz="2400" u="sng" spc="15" dirty="0"/>
              <a:t>E</a:t>
            </a:r>
            <a:r>
              <a:rPr sz="2400" u="sng" spc="-35" dirty="0"/>
              <a:t> </a:t>
            </a:r>
            <a:r>
              <a:rPr sz="2400" u="sng" spc="-10" dirty="0"/>
              <a:t>T</a:t>
            </a:r>
            <a:r>
              <a:rPr sz="2400" u="sng" spc="-15" dirty="0"/>
              <a:t>H</a:t>
            </a:r>
            <a:r>
              <a:rPr sz="2400" u="sng" spc="15" dirty="0"/>
              <a:t>E</a:t>
            </a:r>
            <a:r>
              <a:rPr sz="2400" u="sng" spc="-35" dirty="0"/>
              <a:t> </a:t>
            </a:r>
            <a:r>
              <a:rPr sz="2400" u="sng" spc="-20" dirty="0"/>
              <a:t>E</a:t>
            </a:r>
            <a:r>
              <a:rPr sz="2400" u="sng" spc="30" dirty="0"/>
              <a:t>N</a:t>
            </a:r>
            <a:r>
              <a:rPr sz="2400" u="sng" spc="15" dirty="0"/>
              <a:t>D</a:t>
            </a:r>
            <a:r>
              <a:rPr sz="2400" u="sng" spc="-45" dirty="0"/>
              <a:t> </a:t>
            </a:r>
            <a:r>
              <a:rPr sz="2400" u="sng" dirty="0"/>
              <a:t>U</a:t>
            </a:r>
            <a:r>
              <a:rPr sz="2400" u="sng" spc="10" dirty="0"/>
              <a:t>S</a:t>
            </a:r>
            <a:r>
              <a:rPr sz="2400" u="sng" spc="-25" dirty="0"/>
              <a:t>E</a:t>
            </a:r>
            <a:r>
              <a:rPr sz="2400" u="sng" spc="-10" dirty="0"/>
              <a:t>R</a:t>
            </a:r>
            <a:r>
              <a:rPr sz="2400" u="sng" spc="5" dirty="0"/>
              <a:t>S?</a:t>
            </a:r>
            <a:br>
              <a:rPr lang="en-US" sz="2400" u="sng" spc="5" dirty="0"/>
            </a:br>
            <a:br>
              <a:rPr lang="en-US" sz="2400" u="sng" spc="5" dirty="0"/>
            </a:br>
            <a:endParaRPr sz="2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p:cNvSpPr>
            <a:spLocks noChangeArrowheads="1"/>
          </p:cNvSpPr>
          <p:nvPr/>
        </p:nvSpPr>
        <p:spPr bwMode="auto">
          <a:xfrm>
            <a:off x="228600" y="1858071"/>
            <a:ext cx="10058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Managers</a:t>
            </a:r>
            <a:r>
              <a:rPr kumimoji="0" lang="en-US" altLang="en-US" sz="2000" b="0" i="0" u="none" strike="noStrike" cap="none" normalizeH="0" baseline="0" dirty="0">
                <a:ln>
                  <a:noFill/>
                </a:ln>
                <a:solidFill>
                  <a:schemeClr val="tx1"/>
                </a:solidFill>
                <a:effectLst/>
                <a:latin typeface="Arial" panose="020B0604020202020204" pitchFamily="34" charset="0"/>
              </a:rPr>
              <a:t>: They need to monitor attendance to manage staffing levels and address absenteeism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Team Leaders/Supervisors</a:t>
            </a:r>
            <a:r>
              <a:rPr kumimoji="0" lang="en-US" altLang="en-US" sz="2000" b="0" i="0" u="none" strike="noStrike" cap="none" normalizeH="0" baseline="0" dirty="0">
                <a:ln>
                  <a:noFill/>
                </a:ln>
                <a:solidFill>
                  <a:schemeClr val="tx1"/>
                </a:solidFill>
                <a:effectLst/>
                <a:latin typeface="Arial" panose="020B0604020202020204" pitchFamily="34" charset="0"/>
              </a:rPr>
              <a:t>: They use attendance data to ensure their teams are adequately staffed and to manage daily operations smoothly.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Employees</a:t>
            </a:r>
            <a:r>
              <a:rPr kumimoji="0" lang="en-US" altLang="en-US" sz="2000" b="0" i="0" u="none" strike="noStrike" cap="none" normalizeH="0" baseline="0" dirty="0">
                <a:ln>
                  <a:noFill/>
                </a:ln>
                <a:solidFill>
                  <a:schemeClr val="tx1"/>
                </a:solidFill>
                <a:effectLst/>
                <a:latin typeface="Arial" panose="020B0604020202020204" pitchFamily="34" charset="0"/>
              </a:rPr>
              <a:t>: They might view their own attendance records and understand how their punctuality affects their performance evaluations.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Executives</a:t>
            </a:r>
            <a:r>
              <a:rPr kumimoji="0" lang="en-US" altLang="en-US" sz="2000" b="0" i="0" u="none" strike="noStrike" cap="none" normalizeH="0" baseline="0" dirty="0">
                <a:ln>
                  <a:noFill/>
                </a:ln>
                <a:solidFill>
                  <a:schemeClr val="tx1"/>
                </a:solidFill>
                <a:effectLst/>
                <a:latin typeface="Arial" panose="020B0604020202020204" pitchFamily="34" charset="0"/>
              </a:rPr>
              <a:t>: They use aggregated data to make strategic decisions about workforce management and overall company efficiency.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15888" y="857885"/>
            <a:ext cx="7444382" cy="1121461"/>
          </a:xfrm>
          <a:prstGeom prst="rect">
            <a:avLst/>
          </a:prstGeom>
        </p:spPr>
        <p:txBody>
          <a:bodyPr vert="horz" wrap="square" lIns="0" tIns="13335" rIns="0" bIns="0" rtlCol="0">
            <a:spAutoFit/>
          </a:bodyPr>
          <a:lstStyle/>
          <a:p>
            <a:pPr marL="12700">
              <a:lnSpc>
                <a:spcPct val="100000"/>
              </a:lnSpc>
              <a:spcBef>
                <a:spcPts val="105"/>
              </a:spcBef>
            </a:pPr>
            <a:r>
              <a:rPr sz="2400" u="sng" spc="10" dirty="0"/>
              <a:t>O</a:t>
            </a:r>
            <a:r>
              <a:rPr sz="2400" u="sng" spc="25" dirty="0"/>
              <a:t>U</a:t>
            </a:r>
            <a:r>
              <a:rPr sz="2400" u="sng" dirty="0"/>
              <a:t>R</a:t>
            </a:r>
            <a:r>
              <a:rPr sz="2400" u="sng" spc="5" dirty="0"/>
              <a:t> </a:t>
            </a:r>
            <a:r>
              <a:rPr sz="2400" u="sng" spc="25" dirty="0"/>
              <a:t>S</a:t>
            </a:r>
            <a:r>
              <a:rPr sz="2400" u="sng" spc="10" dirty="0"/>
              <a:t>O</a:t>
            </a:r>
            <a:r>
              <a:rPr sz="2400" u="sng" spc="25" dirty="0"/>
              <a:t>LU</a:t>
            </a:r>
            <a:r>
              <a:rPr sz="2400" u="sng" spc="-35" dirty="0"/>
              <a:t>T</a:t>
            </a:r>
            <a:r>
              <a:rPr sz="2400" u="sng" spc="-30" dirty="0"/>
              <a:t>I</a:t>
            </a:r>
            <a:r>
              <a:rPr sz="2400" u="sng" spc="10" dirty="0"/>
              <a:t>O</a:t>
            </a:r>
            <a:r>
              <a:rPr sz="2400" u="sng" dirty="0"/>
              <a:t>N</a:t>
            </a:r>
            <a:r>
              <a:rPr sz="2400" u="sng" spc="-345" dirty="0"/>
              <a:t> </a:t>
            </a:r>
            <a:r>
              <a:rPr sz="2400" u="sng" spc="-35" dirty="0"/>
              <a:t>A</a:t>
            </a:r>
            <a:r>
              <a:rPr sz="2400" u="sng" spc="-5" dirty="0"/>
              <a:t>N</a:t>
            </a:r>
            <a:r>
              <a:rPr sz="2400" u="sng" dirty="0"/>
              <a:t>D</a:t>
            </a:r>
            <a:r>
              <a:rPr sz="2400" u="sng" spc="35" dirty="0"/>
              <a:t> </a:t>
            </a:r>
            <a:r>
              <a:rPr sz="2400" u="sng" spc="-30" dirty="0"/>
              <a:t>I</a:t>
            </a:r>
            <a:r>
              <a:rPr sz="2400" u="sng" spc="-35" dirty="0"/>
              <a:t>T</a:t>
            </a:r>
            <a:r>
              <a:rPr sz="2400" u="sng" dirty="0"/>
              <a:t>S</a:t>
            </a:r>
            <a:r>
              <a:rPr sz="2400" u="sng" spc="60" dirty="0"/>
              <a:t> </a:t>
            </a:r>
            <a:r>
              <a:rPr sz="2400" u="sng" spc="-295" dirty="0"/>
              <a:t>V</a:t>
            </a:r>
            <a:r>
              <a:rPr sz="2400" u="sng" spc="-35" dirty="0"/>
              <a:t>A</a:t>
            </a:r>
            <a:r>
              <a:rPr sz="2400" u="sng" spc="25" dirty="0"/>
              <a:t>LU</a:t>
            </a:r>
            <a:r>
              <a:rPr sz="2400" u="sng" dirty="0"/>
              <a:t>E</a:t>
            </a:r>
            <a:r>
              <a:rPr sz="2400" u="sng" spc="-65" dirty="0"/>
              <a:t> </a:t>
            </a:r>
            <a:r>
              <a:rPr sz="2400" u="sng" spc="-15" dirty="0"/>
              <a:t>P</a:t>
            </a:r>
            <a:r>
              <a:rPr sz="2400" u="sng" spc="-30" dirty="0"/>
              <a:t>R</a:t>
            </a:r>
            <a:r>
              <a:rPr sz="2400" u="sng" spc="10" dirty="0"/>
              <a:t>O</a:t>
            </a:r>
            <a:r>
              <a:rPr sz="2400" u="sng" spc="-15" dirty="0"/>
              <a:t>P</a:t>
            </a:r>
            <a:r>
              <a:rPr sz="2400" u="sng" spc="10" dirty="0"/>
              <a:t>O</a:t>
            </a:r>
            <a:r>
              <a:rPr sz="2400" u="sng" spc="25" dirty="0"/>
              <a:t>S</a:t>
            </a:r>
            <a:r>
              <a:rPr sz="2400" u="sng" spc="-30" dirty="0"/>
              <a:t>I</a:t>
            </a:r>
            <a:r>
              <a:rPr sz="2400" u="sng" spc="-35" dirty="0"/>
              <a:t>T</a:t>
            </a:r>
            <a:r>
              <a:rPr sz="2400" u="sng" spc="-30" dirty="0"/>
              <a:t>I</a:t>
            </a:r>
            <a:r>
              <a:rPr sz="2400" u="sng" spc="10" dirty="0"/>
              <a:t>O</a:t>
            </a:r>
            <a:r>
              <a:rPr sz="2400" u="sng" dirty="0"/>
              <a:t>N</a:t>
            </a:r>
            <a:br>
              <a:rPr lang="en-US" sz="2400" dirty="0"/>
            </a:br>
            <a:br>
              <a:rPr lang="en-US" sz="2400" dirty="0"/>
            </a:br>
            <a:endParaRPr sz="24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2815888" y="1529843"/>
            <a:ext cx="929991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Automated Attendance Tracking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Real-Time 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Analytics Dashboard</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Value Proposition: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Enhanced Accuracy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Increased Efficiency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Improved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Better Employee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533400"/>
            <a:ext cx="10681335" cy="4124206"/>
          </a:xfrm>
        </p:spPr>
        <p:txBody>
          <a:bodyPr/>
          <a:lstStyle/>
          <a:p>
            <a:r>
              <a:rPr lang="en-IN" sz="2400" u="sng" dirty="0"/>
              <a:t>Dataset Description</a:t>
            </a:r>
            <a:br>
              <a:rPr lang="en-IN" sz="2400" u="sng" dirty="0"/>
            </a:br>
            <a:br>
              <a:rPr lang="en-IN" sz="2400" u="sng" dirty="0"/>
            </a:br>
            <a:r>
              <a:rPr lang="en-IN" sz="2000" dirty="0"/>
              <a:t>1) Employee ID</a:t>
            </a:r>
            <a:br>
              <a:rPr lang="en-IN" sz="2000" dirty="0"/>
            </a:br>
            <a:r>
              <a:rPr lang="en-IN" sz="2000" dirty="0"/>
              <a:t>2) Name</a:t>
            </a:r>
            <a:br>
              <a:rPr lang="en-IN" sz="2000" dirty="0"/>
            </a:br>
            <a:r>
              <a:rPr lang="en-IN" sz="2000" dirty="0"/>
              <a:t>3) Dates</a:t>
            </a:r>
            <a:br>
              <a:rPr lang="en-IN" sz="2000" dirty="0"/>
            </a:br>
            <a:r>
              <a:rPr lang="en-IN" sz="2000" dirty="0"/>
              <a:t>4) Check-in-time</a:t>
            </a:r>
            <a:br>
              <a:rPr lang="en-IN" sz="2000" dirty="0"/>
            </a:br>
            <a:r>
              <a:rPr lang="en-IN" sz="2000" dirty="0"/>
              <a:t>5) check-out-time</a:t>
            </a:r>
            <a:br>
              <a:rPr lang="en-IN" sz="2000" dirty="0"/>
            </a:br>
            <a:r>
              <a:rPr lang="en-IN" sz="2000" dirty="0"/>
              <a:t>6) status</a:t>
            </a:r>
            <a:br>
              <a:rPr lang="en-IN" sz="2000" dirty="0"/>
            </a:br>
            <a:r>
              <a:rPr lang="en-IN" sz="2000" dirty="0"/>
              <a:t>7)Department</a:t>
            </a:r>
            <a:br>
              <a:rPr lang="en-IN" sz="2000" dirty="0"/>
            </a:br>
            <a:r>
              <a:rPr lang="en-IN" sz="2000" dirty="0"/>
              <a:t>8) Hours worked</a:t>
            </a:r>
            <a:br>
              <a:rPr lang="en-IN" sz="2000" dirty="0"/>
            </a:br>
            <a:r>
              <a:rPr lang="en-IN" sz="2000" dirty="0"/>
              <a:t>9) Leave type</a:t>
            </a:r>
            <a:br>
              <a:rPr lang="en-IN" sz="2000" dirty="0"/>
            </a:br>
            <a:r>
              <a:rPr lang="en-IN" sz="2000" dirty="0"/>
              <a:t>10) Over time hours</a:t>
            </a:r>
            <a:br>
              <a:rPr lang="en-IN" sz="2000" dirty="0"/>
            </a:br>
            <a:endParaRPr lang="en-IN"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717411"/>
          </a:xfrm>
          <a:prstGeom prst="rect">
            <a:avLst/>
          </a:prstGeom>
        </p:spPr>
        <p:txBody>
          <a:bodyPr vert="horz" wrap="square" lIns="0" tIns="16510" rIns="0" bIns="0" rtlCol="0">
            <a:spAutoFit/>
          </a:bodyPr>
          <a:lstStyle/>
          <a:p>
            <a:pPr marL="12700">
              <a:lnSpc>
                <a:spcPct val="100000"/>
              </a:lnSpc>
              <a:spcBef>
                <a:spcPts val="130"/>
              </a:spcBef>
            </a:pPr>
            <a:r>
              <a:rPr sz="2400" u="sng" spc="15" dirty="0"/>
              <a:t>THE</a:t>
            </a:r>
            <a:r>
              <a:rPr sz="2400" u="sng" spc="20" dirty="0"/>
              <a:t> </a:t>
            </a:r>
            <a:r>
              <a:rPr lang="en-US" sz="2400" u="sng" spc="20" dirty="0"/>
              <a:t>"</a:t>
            </a:r>
            <a:r>
              <a:rPr sz="2400" u="sng" spc="10" dirty="0"/>
              <a:t>WOW</a:t>
            </a:r>
            <a:r>
              <a:rPr lang="en-US" sz="2400" u="sng" spc="10" dirty="0"/>
              <a:t>"</a:t>
            </a:r>
            <a:r>
              <a:rPr sz="2400" u="sng" spc="85" dirty="0"/>
              <a:t> </a:t>
            </a:r>
            <a:r>
              <a:rPr sz="2400" u="sng" spc="10" dirty="0"/>
              <a:t>IN</a:t>
            </a:r>
            <a:r>
              <a:rPr sz="2400" u="sng" spc="-5" dirty="0"/>
              <a:t> </a:t>
            </a:r>
            <a:r>
              <a:rPr sz="2400" u="sng" spc="15" dirty="0"/>
              <a:t>OUR</a:t>
            </a:r>
            <a:r>
              <a:rPr sz="2400" u="sng" spc="-10" dirty="0"/>
              <a:t> </a:t>
            </a:r>
            <a:r>
              <a:rPr sz="2400" u="sng" spc="20" dirty="0"/>
              <a:t>SOLUTION</a:t>
            </a:r>
            <a:br>
              <a:rPr lang="en-US" sz="2400" u="sng" spc="20" dirty="0"/>
            </a:br>
            <a:br>
              <a:rPr lang="en-US" sz="2400" u="sng" spc="20" dirty="0"/>
            </a:br>
            <a:br>
              <a:rPr lang="en-US" sz="4250" spc="20" dirty="0"/>
            </a:br>
            <a:br>
              <a:rPr lang="en-US" sz="4250" spc="20"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304800" y="1551154"/>
            <a:ext cx="11430000"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Seamless Integration</a:t>
            </a:r>
            <a:r>
              <a:rPr kumimoji="0" lang="en-US" altLang="en-US" sz="2000" b="0" i="0" u="none" strike="noStrike" cap="none" normalizeH="0" baseline="0" dirty="0">
                <a:ln>
                  <a:noFill/>
                </a:ln>
                <a:solidFill>
                  <a:schemeClr val="tx1"/>
                </a:solidFill>
                <a:effectLst/>
                <a:latin typeface="Arial" panose="020B0604020202020204" pitchFamily="34" charset="0"/>
              </a:rPr>
              <a:t>: Effortlessly connects with existing systems, minimizing disruption.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Real-Time Insights</a:t>
            </a:r>
            <a:r>
              <a:rPr kumimoji="0" lang="en-US" altLang="en-US" sz="2000" b="0" i="0" u="none" strike="noStrike" cap="none" normalizeH="0" baseline="0" dirty="0">
                <a:ln>
                  <a:noFill/>
                </a:ln>
                <a:solidFill>
                  <a:schemeClr val="tx1"/>
                </a:solidFill>
                <a:effectLst/>
                <a:latin typeface="Arial" panose="020B0604020202020204" pitchFamily="34" charset="0"/>
              </a:rPr>
              <a:t>: Provides instant updates and alerts for immediate action.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000" b="0" i="0" u="none" strike="noStrike" cap="none" normalizeH="0" baseline="0" dirty="0">
                <a:ln>
                  <a:noFill/>
                </a:ln>
                <a:solidFill>
                  <a:schemeClr val="tx1"/>
                </a:solidFill>
                <a:effectLst/>
                <a:latin typeface="Arial" panose="020B0604020202020204" pitchFamily="34" charset="0"/>
              </a:rPr>
              <a:t>: Intuitive design for easy access and navigation by all users.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Advanced Analytics</a:t>
            </a:r>
            <a:r>
              <a:rPr kumimoji="0" lang="en-US" altLang="en-US" sz="2000" b="0" i="0" u="none" strike="noStrike" cap="none" normalizeH="0" baseline="0" dirty="0">
                <a:ln>
                  <a:noFill/>
                </a:ln>
                <a:solidFill>
                  <a:schemeClr val="tx1"/>
                </a:solidFill>
                <a:effectLst/>
                <a:latin typeface="Arial" panose="020B0604020202020204" pitchFamily="34" charset="0"/>
              </a:rPr>
              <a:t>: Offers deep insights with interactive visualizations and trends.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Customization Options</a:t>
            </a:r>
            <a:r>
              <a:rPr kumimoji="0" lang="en-US" altLang="en-US" sz="2000" b="0" i="0" u="none" strike="noStrike" cap="none" normalizeH="0" baseline="0" dirty="0">
                <a:ln>
                  <a:noFill/>
                </a:ln>
                <a:solidFill>
                  <a:schemeClr val="tx1"/>
                </a:solidFill>
                <a:effectLst/>
                <a:latin typeface="Arial" panose="020B0604020202020204" pitchFamily="34" charset="0"/>
              </a:rPr>
              <a:t>: Tailors features and reports to specific organizational needs.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219</TotalTime>
  <Words>418</Words>
  <Application>Microsoft Office PowerPoint</Application>
  <PresentationFormat>Widescreen</PresentationFormat>
  <Paragraphs>77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vt:lpstr>
      <vt:lpstr>PROJECT OVERVIEW  The employee attendance problem involves frequent tardiness and absences, which disrupts workflow and lowers productivity. This issue leads to operational inefficiencies, increased costs due to overtime or temporary staff, and decreased employee morale. To address this, it's crucial to analyze attendance data and gather employee feedback to identify underlying causes. Solutions may include revising attendance policies, offering flexible work options, and implementing effective tracking systems. Success is measured by improved attendance rates and enhanced overall productivity.  </vt:lpstr>
      <vt:lpstr>WHO ARE THE END USERS?  </vt:lpstr>
      <vt:lpstr>OUR SOLUTION AND ITS VALUE PROPOSITION  </vt:lpstr>
      <vt:lpstr>Dataset Description  1) Employee ID 2) Name 3) Dates 4) Check-in-time 5) check-out-time 6) status 7)Department 8) Hours worked 9) Leave type 10) Over time hours </vt:lpstr>
      <vt:lpstr>THE "WOW" IN OUR SOLUTION    </vt:lpstr>
      <vt:lpstr>PowerPoint Presentation</vt:lpstr>
      <vt:lpstr>RESULTS  </vt:lpstr>
      <vt:lpstr>Conclusion    Visualizing employee attendance helps organizations monitor and manage attendance effectively. By using real-time data, detailed analytics, and easy-to-understand visuals, companies can quickly identify trends, address issues, and improve overall productivity. This approach streamlines processes, supports better decision-making, and enhances both employee and organizational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Logesh Abimanyu</cp:lastModifiedBy>
  <cp:revision>20</cp:revision>
  <dcterms:created xsi:type="dcterms:W3CDTF">2024-03-29T15:07:22Z</dcterms:created>
  <dcterms:modified xsi:type="dcterms:W3CDTF">2024-09-13T07:34:11Z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