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66" r:id="rId5"/>
    <p:sldId id="265" r:id="rId6"/>
    <p:sldId id="260" r:id="rId7"/>
    <p:sldId id="267" r:id="rId8"/>
    <p:sldId id="268" r:id="rId9"/>
    <p:sldId id="261" r:id="rId10"/>
    <p:sldId id="270" r:id="rId11"/>
    <p:sldId id="262" r:id="rId12"/>
    <p:sldId id="269"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DEA9C6-2900-43E0-83D1-B5732EAB9918}" type="datetimeFigureOut">
              <a:rPr lang="en-IN" smtClean="0"/>
              <a:t>10-11-2022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B8309-333B-4CF5-A80E-9BCE0E6D75B1}" type="slidenum">
              <a:rPr lang="en-IN" smtClean="0"/>
              <a:t>‹#›</a:t>
            </a:fld>
            <a:endParaRPr lang="en-IN"/>
          </a:p>
        </p:txBody>
      </p:sp>
    </p:spTree>
    <p:extLst>
      <p:ext uri="{BB962C8B-B14F-4D97-AF65-F5344CB8AC3E}">
        <p14:creationId xmlns:p14="http://schemas.microsoft.com/office/powerpoint/2010/main" val="636466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DB8309-333B-4CF5-A80E-9BCE0E6D75B1}" type="slidenum">
              <a:rPr lang="en-IN" smtClean="0"/>
              <a:t>4</a:t>
            </a:fld>
            <a:endParaRPr lang="en-IN"/>
          </a:p>
        </p:txBody>
      </p:sp>
    </p:spTree>
    <p:extLst>
      <p:ext uri="{BB962C8B-B14F-4D97-AF65-F5344CB8AC3E}">
        <p14:creationId xmlns:p14="http://schemas.microsoft.com/office/powerpoint/2010/main" val="375079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11/10/2022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hyperlink" Target="https://deliverypdf.ssrn.com/delivery.php?ID=740102120112125028008094012081087098016073055036039026094121111075069090031124025111057021116004010037021064027026011095099027041086005060042090101116006002122067089062011064008086029106068010127122096094086080121100067007027029071026093016074066069009&amp;EXT=pdf&amp;INDEX=TRUE" TargetMode="External"/><Relationship Id="rId3" Type="http://schemas.openxmlformats.org/officeDocument/2006/relationships/hyperlink" Target="https://www.researchgate.net/publication/317610512_Automatic_generation_of_multiple_choice_questions_for_e-assessment" TargetMode="External"/><Relationship Id="rId7" Type="http://schemas.openxmlformats.org/officeDocument/2006/relationships/hyperlink" Target="https://research.spit.ac.in/storage/290/8_Quiz-Maker--Automatic-Quiz-Generation-from-Text-using-NLP.pdf" TargetMode="External"/><Relationship Id="rId2" Type="http://schemas.openxmlformats.org/officeDocument/2006/relationships/hyperlink" Target="https://www.researchgate.net/publication/351665611_An_Automated_Multiple-Choice_Question_Generation_using_Natural_Language_Processing_Techniques" TargetMode="External"/><Relationship Id="rId1" Type="http://schemas.openxmlformats.org/officeDocument/2006/relationships/slideLayout" Target="../slideLayouts/slideLayout10.xml"/><Relationship Id="rId6" Type="http://schemas.openxmlformats.org/officeDocument/2006/relationships/hyperlink" Target="https://ijsret.com/wp-content/uploads/2021/05/IJSRET_V7_issue3_470.pdf" TargetMode="External"/><Relationship Id="rId5" Type="http://schemas.openxmlformats.org/officeDocument/2006/relationships/hyperlink" Target="https://www.ijettcs.org/Volume4Issue4/IJETTCS-2015-07-13-27.pdf" TargetMode="External"/><Relationship Id="rId4" Type="http://schemas.openxmlformats.org/officeDocument/2006/relationships/hyperlink" Target="https://aclanthology.org/W05-0203.pdf" TargetMode="External"/><Relationship Id="rId9" Type="http://schemas.openxmlformats.org/officeDocument/2006/relationships/hyperlink" Target="https://towardsdatascience.com/bert-explained-state-of-the-art-language-model-for-nlp-f8b21a9b627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E3C37-CF84-DB4C-3BBA-94904AB841D6}"/>
              </a:ext>
            </a:extLst>
          </p:cNvPr>
          <p:cNvSpPr>
            <a:spLocks noGrp="1"/>
          </p:cNvSpPr>
          <p:nvPr>
            <p:ph type="ctrTitle"/>
          </p:nvPr>
        </p:nvSpPr>
        <p:spPr>
          <a:xfrm>
            <a:off x="2024378" y="574558"/>
            <a:ext cx="6732313" cy="3182886"/>
          </a:xfrm>
        </p:spPr>
        <p:txBody>
          <a:bodyPr/>
          <a:lstStyle/>
          <a:p>
            <a:r>
              <a:rPr lang="en-GB" b="1">
                <a:solidFill>
                  <a:schemeClr val="tx1"/>
                </a:solidFill>
              </a:rPr>
              <a:t>GENERATING MCQ’S FROM GIVEN TEXT</a:t>
            </a:r>
            <a:endParaRPr lang="en-US" b="1">
              <a:solidFill>
                <a:schemeClr val="tx1"/>
              </a:solidFill>
            </a:endParaRPr>
          </a:p>
        </p:txBody>
      </p:sp>
    </p:spTree>
    <p:extLst>
      <p:ext uri="{BB962C8B-B14F-4D97-AF65-F5344CB8AC3E}">
        <p14:creationId xmlns:p14="http://schemas.microsoft.com/office/powerpoint/2010/main" val="4018193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1FC96B3-D457-FFC4-487F-45B83F3A3EA2}"/>
              </a:ext>
            </a:extLst>
          </p:cNvPr>
          <p:cNvPicPr>
            <a:picLocks noChangeAspect="1"/>
          </p:cNvPicPr>
          <p:nvPr/>
        </p:nvPicPr>
        <p:blipFill>
          <a:blip r:embed="rId2"/>
          <a:stretch>
            <a:fillRect/>
          </a:stretch>
        </p:blipFill>
        <p:spPr>
          <a:xfrm>
            <a:off x="548048" y="3608438"/>
            <a:ext cx="8082116" cy="2792362"/>
          </a:xfrm>
          <a:prstGeom prst="rect">
            <a:avLst/>
          </a:prstGeom>
        </p:spPr>
      </p:pic>
      <p:pic>
        <p:nvPicPr>
          <p:cNvPr id="6" name="Picture 5">
            <a:extLst>
              <a:ext uri="{FF2B5EF4-FFF2-40B4-BE49-F238E27FC236}">
                <a16:creationId xmlns:a16="http://schemas.microsoft.com/office/drawing/2014/main" id="{41B8E056-6340-CC7D-BB85-8AAEC79A0DD9}"/>
              </a:ext>
            </a:extLst>
          </p:cNvPr>
          <p:cNvPicPr>
            <a:picLocks noChangeAspect="1"/>
          </p:cNvPicPr>
          <p:nvPr/>
        </p:nvPicPr>
        <p:blipFill rotWithShape="1">
          <a:blip r:embed="rId3"/>
          <a:srcRect t="23603" r="726" b="6528"/>
          <a:stretch/>
        </p:blipFill>
        <p:spPr>
          <a:xfrm>
            <a:off x="548048" y="202111"/>
            <a:ext cx="8082116" cy="3197392"/>
          </a:xfrm>
          <a:prstGeom prst="rect">
            <a:avLst/>
          </a:prstGeom>
        </p:spPr>
      </p:pic>
    </p:spTree>
    <p:extLst>
      <p:ext uri="{BB962C8B-B14F-4D97-AF65-F5344CB8AC3E}">
        <p14:creationId xmlns:p14="http://schemas.microsoft.com/office/powerpoint/2010/main" val="2171393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18BF6-739C-57CD-FD68-BDBE8B817C58}"/>
              </a:ext>
            </a:extLst>
          </p:cNvPr>
          <p:cNvSpPr>
            <a:spLocks noGrp="1"/>
          </p:cNvSpPr>
          <p:nvPr>
            <p:ph type="title"/>
          </p:nvPr>
        </p:nvSpPr>
        <p:spPr/>
        <p:txBody>
          <a:bodyPr/>
          <a:lstStyle/>
          <a:p>
            <a:r>
              <a:rPr lang="en-GB" b="1" dirty="0">
                <a:solidFill>
                  <a:schemeClr val="tx1"/>
                </a:solidFill>
              </a:rPr>
              <a:t>CONCLUSION</a:t>
            </a:r>
            <a:r>
              <a:rPr lang="en-GB" dirty="0"/>
              <a:t> </a:t>
            </a:r>
            <a:endParaRPr lang="en-US" dirty="0"/>
          </a:p>
        </p:txBody>
      </p:sp>
      <p:sp>
        <p:nvSpPr>
          <p:cNvPr id="3" name="Content Placeholder 2">
            <a:extLst>
              <a:ext uri="{FF2B5EF4-FFF2-40B4-BE49-F238E27FC236}">
                <a16:creationId xmlns:a16="http://schemas.microsoft.com/office/drawing/2014/main" id="{650B87B7-5AFB-0962-F6C1-190436668489}"/>
              </a:ext>
            </a:extLst>
          </p:cNvPr>
          <p:cNvSpPr>
            <a:spLocks noGrp="1"/>
          </p:cNvSpPr>
          <p:nvPr>
            <p:ph idx="1"/>
          </p:nvPr>
        </p:nvSpPr>
        <p:spPr/>
        <p:txBody>
          <a:bodyPr>
            <a:normAutofit/>
          </a:bodyPr>
          <a:lstStyle/>
          <a:p>
            <a:r>
              <a:rPr lang="en-GB" dirty="0"/>
              <a:t>Efficient questions are produced with good quality distractors. The problem of manually creating questions is solved with the proposed system. The proposed system creates automated questions with the help of NLP that reduces human intervention and it is a cost and time effective </a:t>
            </a:r>
            <a:r>
              <a:rPr lang="en-GB" dirty="0" err="1"/>
              <a:t>system.This</a:t>
            </a:r>
            <a:r>
              <a:rPr lang="en-GB" dirty="0"/>
              <a:t> system not only helps teachers with E-assessments but also helps students who are preparing for competitive exams. Students can test their ability to solve the questions and can also check their understanding of the concepts.</a:t>
            </a:r>
            <a:endParaRPr lang="en-US" dirty="0"/>
          </a:p>
        </p:txBody>
      </p:sp>
    </p:spTree>
    <p:extLst>
      <p:ext uri="{BB962C8B-B14F-4D97-AF65-F5344CB8AC3E}">
        <p14:creationId xmlns:p14="http://schemas.microsoft.com/office/powerpoint/2010/main" val="621604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1A35E-2B1B-F329-F790-39AC498076A5}"/>
              </a:ext>
            </a:extLst>
          </p:cNvPr>
          <p:cNvSpPr>
            <a:spLocks noGrp="1"/>
          </p:cNvSpPr>
          <p:nvPr>
            <p:ph type="ctrTitle"/>
          </p:nvPr>
        </p:nvSpPr>
        <p:spPr>
          <a:xfrm>
            <a:off x="1507067" y="550607"/>
            <a:ext cx="4854404" cy="894736"/>
          </a:xfrm>
        </p:spPr>
        <p:txBody>
          <a:bodyPr/>
          <a:lstStyle/>
          <a:p>
            <a:r>
              <a:rPr lang="en-IN" dirty="0">
                <a:solidFill>
                  <a:schemeClr val="tx1"/>
                </a:solidFill>
              </a:rPr>
              <a:t>FUTURE SCOPE</a:t>
            </a:r>
          </a:p>
        </p:txBody>
      </p:sp>
      <p:sp>
        <p:nvSpPr>
          <p:cNvPr id="3" name="Subtitle 2">
            <a:extLst>
              <a:ext uri="{FF2B5EF4-FFF2-40B4-BE49-F238E27FC236}">
                <a16:creationId xmlns:a16="http://schemas.microsoft.com/office/drawing/2014/main" id="{52DDA2E0-04F4-999D-3999-CF28C0829F65}"/>
              </a:ext>
            </a:extLst>
          </p:cNvPr>
          <p:cNvSpPr>
            <a:spLocks noGrp="1"/>
          </p:cNvSpPr>
          <p:nvPr>
            <p:ph type="subTitle" idx="1"/>
          </p:nvPr>
        </p:nvSpPr>
        <p:spPr>
          <a:xfrm>
            <a:off x="1005622" y="1907458"/>
            <a:ext cx="7766936" cy="2133600"/>
          </a:xfrm>
        </p:spPr>
        <p:txBody>
          <a:bodyPr>
            <a:normAutofit fontScale="92500" lnSpcReduction="10000"/>
          </a:bodyPr>
          <a:lstStyle/>
          <a:p>
            <a:pPr algn="just">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Since our proposed system is based on Google's BERT Model, the accuracy of the system will increase in the future as the performance of the model is improved and as the research in the field of NLP is trying to reach the human level every day. We can further develop into an android where we can directly access it.</a:t>
            </a:r>
            <a:endParaRPr lang="en-IN" sz="1800" dirty="0">
              <a:solidFill>
                <a:schemeClr val="tx1"/>
              </a:solidFill>
              <a:effectLst/>
              <a:latin typeface="Times New Roman" panose="02020603050405020304" pitchFamily="18" charset="0"/>
              <a:ea typeface="Times New Roman" panose="02020603050405020304" pitchFamily="18" charset="0"/>
            </a:endParaRPr>
          </a:p>
          <a:p>
            <a:pPr algn="just">
              <a:lnSpc>
                <a:spcPct val="150000"/>
              </a:lnSpc>
            </a:pPr>
            <a:r>
              <a:rPr lang="en-US" sz="1800" b="1" dirty="0">
                <a:solidFill>
                  <a:schemeClr val="tx1"/>
                </a:solidFill>
                <a:effectLst/>
                <a:latin typeface="Times New Roman" panose="02020603050405020304" pitchFamily="18" charset="0"/>
                <a:ea typeface="Times New Roman" panose="02020603050405020304" pitchFamily="18" charset="0"/>
              </a:rPr>
              <a:t>   </a:t>
            </a:r>
            <a:endParaRPr lang="en-IN" sz="1800" dirty="0">
              <a:solidFill>
                <a:schemeClr val="tx1"/>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655744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B683C-69E5-124E-8BDF-3F587B16B088}"/>
              </a:ext>
            </a:extLst>
          </p:cNvPr>
          <p:cNvSpPr>
            <a:spLocks noGrp="1"/>
          </p:cNvSpPr>
          <p:nvPr>
            <p:ph type="title"/>
          </p:nvPr>
        </p:nvSpPr>
        <p:spPr>
          <a:xfrm>
            <a:off x="677335" y="609600"/>
            <a:ext cx="8596668" cy="654424"/>
          </a:xfrm>
        </p:spPr>
        <p:txBody>
          <a:bodyPr>
            <a:normAutofit/>
          </a:bodyPr>
          <a:lstStyle/>
          <a:p>
            <a:r>
              <a:rPr lang="en-IN" sz="3600" dirty="0">
                <a:solidFill>
                  <a:schemeClr val="tx1"/>
                </a:solidFill>
              </a:rPr>
              <a:t>REFERENCES</a:t>
            </a:r>
          </a:p>
        </p:txBody>
      </p:sp>
      <p:sp>
        <p:nvSpPr>
          <p:cNvPr id="3" name="Text Placeholder 2">
            <a:extLst>
              <a:ext uri="{FF2B5EF4-FFF2-40B4-BE49-F238E27FC236}">
                <a16:creationId xmlns:a16="http://schemas.microsoft.com/office/drawing/2014/main" id="{29AF03AC-06B0-2B47-9393-CCDB712542A8}"/>
              </a:ext>
            </a:extLst>
          </p:cNvPr>
          <p:cNvSpPr>
            <a:spLocks noGrp="1"/>
          </p:cNvSpPr>
          <p:nvPr>
            <p:ph type="body" idx="1"/>
          </p:nvPr>
        </p:nvSpPr>
        <p:spPr>
          <a:xfrm>
            <a:off x="677335" y="1264024"/>
            <a:ext cx="8596668" cy="4777338"/>
          </a:xfrm>
        </p:spPr>
        <p:txBody>
          <a:bodyPr>
            <a:normAutofit fontScale="77500" lnSpcReduction="20000"/>
          </a:bodyPr>
          <a:lstStyle/>
          <a:p>
            <a:pPr marL="640715">
              <a:tabLst>
                <a:tab pos="640715" algn="l"/>
                <a:tab pos="641350" algn="l"/>
              </a:tabLst>
            </a:pPr>
            <a:r>
              <a:rPr lang="en-US" sz="1800" b="1" dirty="0">
                <a:effectLst/>
                <a:latin typeface="Times New Roman" panose="02020603050405020304" pitchFamily="18" charset="0"/>
                <a:ea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endParaRPr>
          </a:p>
          <a:p>
            <a:pPr marL="342900" marR="253365" lvl="0" indent="-342900">
              <a:lnSpc>
                <a:spcPct val="150000"/>
              </a:lnSpc>
              <a:spcBef>
                <a:spcPts val="5"/>
              </a:spcBef>
              <a:spcAft>
                <a:spcPts val="0"/>
              </a:spcAft>
              <a:buFont typeface="+mj-lt"/>
              <a:buAutoNum type="arabicPeriod"/>
              <a:tabLst>
                <a:tab pos="596900" algn="l"/>
              </a:tabLst>
            </a:pPr>
            <a:r>
              <a:rPr lang="en-US" sz="1800" u="sng" spc="0" dirty="0">
                <a:solidFill>
                  <a:schemeClr val="tx1"/>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https://www.researchgate.net/publication/351665611_An_Automated_Multiple-Choice_Question_Generation_using_Natural_Language_Processing_Techniques</a:t>
            </a:r>
            <a:endParaRPr lang="en-IN" sz="1800" u="sng" spc="0" dirty="0">
              <a:solidFill>
                <a:schemeClr val="tx1"/>
              </a:solidFill>
              <a:effectLst/>
              <a:latin typeface="Times New Roman" panose="02020603050405020304" pitchFamily="18" charset="0"/>
              <a:ea typeface="Times New Roman" panose="02020603050405020304" pitchFamily="18" charset="0"/>
            </a:endParaRPr>
          </a:p>
          <a:p>
            <a:pPr marL="342900" marR="253365" lvl="0" indent="-342900">
              <a:lnSpc>
                <a:spcPct val="150000"/>
              </a:lnSpc>
              <a:spcBef>
                <a:spcPts val="5"/>
              </a:spcBef>
              <a:spcAft>
                <a:spcPts val="0"/>
              </a:spcAft>
              <a:buFont typeface="+mj-lt"/>
              <a:buAutoNum type="arabicPeriod"/>
              <a:tabLst>
                <a:tab pos="596900" algn="l"/>
              </a:tabLst>
            </a:pPr>
            <a:r>
              <a:rPr lang="en-US" sz="1800" u="sng" spc="0" dirty="0">
                <a:solidFill>
                  <a:schemeClr val="tx1"/>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https://www.researchgate.net/publication/317610512_Automatic_generation_of_multiple_choice_questions_for_e-assessment</a:t>
            </a:r>
            <a:endParaRPr lang="en-IN" sz="1800" u="sng" spc="0" dirty="0">
              <a:solidFill>
                <a:schemeClr val="tx1"/>
              </a:solidFill>
              <a:effectLst/>
              <a:latin typeface="Times New Roman" panose="02020603050405020304" pitchFamily="18" charset="0"/>
              <a:ea typeface="Times New Roman" panose="02020603050405020304" pitchFamily="18" charset="0"/>
            </a:endParaRPr>
          </a:p>
          <a:p>
            <a:pPr marL="342900" marR="253365" lvl="0" indent="-342900">
              <a:lnSpc>
                <a:spcPct val="150000"/>
              </a:lnSpc>
              <a:spcBef>
                <a:spcPts val="5"/>
              </a:spcBef>
              <a:spcAft>
                <a:spcPts val="0"/>
              </a:spcAft>
              <a:buFont typeface="+mj-lt"/>
              <a:buAutoNum type="arabicPeriod"/>
              <a:tabLst>
                <a:tab pos="596900" algn="l"/>
              </a:tabLst>
            </a:pPr>
            <a:r>
              <a:rPr lang="en-US" sz="1800" u="sng" spc="0" dirty="0">
                <a:solidFill>
                  <a:schemeClr val="tx1"/>
                </a:solidFill>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https://aclanthology.org/W05-0203.pdf</a:t>
            </a:r>
            <a:endParaRPr lang="en-IN" sz="1800" u="sng" spc="0" dirty="0">
              <a:solidFill>
                <a:schemeClr val="tx1"/>
              </a:solidFill>
              <a:effectLst/>
              <a:latin typeface="Times New Roman" panose="02020603050405020304" pitchFamily="18" charset="0"/>
              <a:ea typeface="Times New Roman" panose="02020603050405020304" pitchFamily="18" charset="0"/>
            </a:endParaRPr>
          </a:p>
          <a:p>
            <a:pPr marL="342900" marR="253365" lvl="0" indent="-342900">
              <a:lnSpc>
                <a:spcPct val="150000"/>
              </a:lnSpc>
              <a:spcBef>
                <a:spcPts val="5"/>
              </a:spcBef>
              <a:spcAft>
                <a:spcPts val="0"/>
              </a:spcAft>
              <a:buFont typeface="+mj-lt"/>
              <a:buAutoNum type="arabicPeriod"/>
              <a:tabLst>
                <a:tab pos="596900" algn="l"/>
              </a:tabLst>
            </a:pPr>
            <a:r>
              <a:rPr lang="en-US" sz="1800" u="sng" spc="0" dirty="0">
                <a:solidFill>
                  <a:schemeClr val="tx1"/>
                </a:solidFill>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https://www.ijettcs.org/Volume4Issue4/IJETTCS-2015-07-13-27.pdf</a:t>
            </a:r>
            <a:endParaRPr lang="en-IN" sz="1800" u="sng" spc="0" dirty="0">
              <a:solidFill>
                <a:schemeClr val="tx1"/>
              </a:solidFill>
              <a:effectLst/>
              <a:latin typeface="Times New Roman" panose="02020603050405020304" pitchFamily="18" charset="0"/>
              <a:ea typeface="Times New Roman" panose="02020603050405020304" pitchFamily="18" charset="0"/>
            </a:endParaRPr>
          </a:p>
          <a:p>
            <a:pPr marL="342900" marR="253365" lvl="0" indent="-342900">
              <a:lnSpc>
                <a:spcPct val="150000"/>
              </a:lnSpc>
              <a:spcBef>
                <a:spcPts val="5"/>
              </a:spcBef>
              <a:spcAft>
                <a:spcPts val="0"/>
              </a:spcAft>
              <a:buFont typeface="+mj-lt"/>
              <a:buAutoNum type="arabicPeriod"/>
              <a:tabLst>
                <a:tab pos="596900" algn="l"/>
              </a:tabLst>
            </a:pPr>
            <a:r>
              <a:rPr lang="en-US" sz="1800" u="sng" spc="0" dirty="0">
                <a:solidFill>
                  <a:schemeClr val="tx1"/>
                </a:solidFill>
                <a:effectLst/>
                <a:latin typeface="Times New Roman" panose="02020603050405020304" pitchFamily="18" charset="0"/>
                <a:ea typeface="Times New Roman" panose="02020603050405020304" pitchFamily="18" charset="0"/>
                <a:hlinkClick r:id="rId6">
                  <a:extLst>
                    <a:ext uri="{A12FA001-AC4F-418D-AE19-62706E023703}">
                      <ahyp:hlinkClr xmlns:ahyp="http://schemas.microsoft.com/office/drawing/2018/hyperlinkcolor" val="tx"/>
                    </a:ext>
                  </a:extLst>
                </a:hlinkClick>
              </a:rPr>
              <a:t>https://ijsret.com/wp-content/uploads/2021/05/IJSRET_V7_issue3_470.pdf</a:t>
            </a:r>
            <a:endParaRPr lang="en-IN" sz="1800" u="sng" spc="0" dirty="0">
              <a:solidFill>
                <a:schemeClr val="tx1"/>
              </a:solidFill>
              <a:effectLst/>
              <a:latin typeface="Times New Roman" panose="02020603050405020304" pitchFamily="18" charset="0"/>
              <a:ea typeface="Times New Roman" panose="02020603050405020304" pitchFamily="18" charset="0"/>
            </a:endParaRPr>
          </a:p>
          <a:p>
            <a:pPr marL="342900" marR="253365" lvl="0" indent="-342900">
              <a:lnSpc>
                <a:spcPct val="150000"/>
              </a:lnSpc>
              <a:spcBef>
                <a:spcPts val="5"/>
              </a:spcBef>
              <a:spcAft>
                <a:spcPts val="0"/>
              </a:spcAft>
              <a:buFont typeface="+mj-lt"/>
              <a:buAutoNum type="arabicPeriod"/>
              <a:tabLst>
                <a:tab pos="596900" algn="l"/>
              </a:tabLst>
            </a:pPr>
            <a:r>
              <a:rPr lang="en-US" sz="1800" u="sng" spc="0" dirty="0">
                <a:solidFill>
                  <a:schemeClr val="tx1"/>
                </a:solidFill>
                <a:effectLst/>
                <a:latin typeface="Times New Roman" panose="02020603050405020304" pitchFamily="18" charset="0"/>
                <a:ea typeface="Times New Roman" panose="02020603050405020304" pitchFamily="18" charset="0"/>
                <a:hlinkClick r:id="rId7">
                  <a:extLst>
                    <a:ext uri="{A12FA001-AC4F-418D-AE19-62706E023703}">
                      <ahyp:hlinkClr xmlns:ahyp="http://schemas.microsoft.com/office/drawing/2018/hyperlinkcolor" val="tx"/>
                    </a:ext>
                  </a:extLst>
                </a:hlinkClick>
              </a:rPr>
              <a:t>https://research.spit.ac.in/storage/290/8_Quiz-Maker--Automatic-Quiz-Generation-from-Text-using-NLP.pdf</a:t>
            </a:r>
            <a:endParaRPr lang="en-IN" sz="1800" u="sng" spc="0" dirty="0">
              <a:solidFill>
                <a:schemeClr val="tx1"/>
              </a:solidFill>
              <a:effectLst/>
              <a:latin typeface="Times New Roman" panose="02020603050405020304" pitchFamily="18" charset="0"/>
              <a:ea typeface="Times New Roman" panose="02020603050405020304" pitchFamily="18" charset="0"/>
            </a:endParaRPr>
          </a:p>
          <a:p>
            <a:pPr marL="342900" marR="253365" lvl="0" indent="-342900">
              <a:lnSpc>
                <a:spcPct val="150000"/>
              </a:lnSpc>
              <a:spcBef>
                <a:spcPts val="5"/>
              </a:spcBef>
              <a:spcAft>
                <a:spcPts val="0"/>
              </a:spcAft>
              <a:buFont typeface="+mj-lt"/>
              <a:buAutoNum type="arabicPeriod"/>
              <a:tabLst>
                <a:tab pos="596900" algn="l"/>
              </a:tabLst>
            </a:pPr>
            <a:r>
              <a:rPr lang="en-US" sz="1800" u="sng" spc="0" dirty="0">
                <a:solidFill>
                  <a:schemeClr val="tx1"/>
                </a:solidFill>
                <a:effectLst/>
                <a:latin typeface="Times New Roman" panose="02020603050405020304" pitchFamily="18" charset="0"/>
                <a:ea typeface="Times New Roman" panose="02020603050405020304" pitchFamily="18" charset="0"/>
                <a:hlinkClick r:id="rId8">
                  <a:extLst>
                    <a:ext uri="{A12FA001-AC4F-418D-AE19-62706E023703}">
                      <ahyp:hlinkClr xmlns:ahyp="http://schemas.microsoft.com/office/drawing/2018/hyperlinkcolor" val="tx"/>
                    </a:ext>
                  </a:extLst>
                </a:hlinkClick>
              </a:rPr>
              <a:t>https://deliverypdf.ssrn.com/delivery.php?ID=740102120112125028008094012081087098016073055036039026094121111075069090031124025111057021116004010037021064027026011095099027041086005060042090101116006002122067089062011064008086029106068010127122096094086080121100067007027029071026093016074066069009&amp;EXT=pdf&amp;INDEX=TRUE</a:t>
            </a:r>
            <a:endParaRPr lang="en-IN" sz="1800" u="sng" spc="0" dirty="0">
              <a:solidFill>
                <a:schemeClr val="tx1"/>
              </a:solidFill>
              <a:effectLst/>
              <a:latin typeface="Times New Roman" panose="02020603050405020304" pitchFamily="18" charset="0"/>
              <a:ea typeface="Times New Roman" panose="02020603050405020304" pitchFamily="18" charset="0"/>
            </a:endParaRPr>
          </a:p>
          <a:p>
            <a:pPr marL="342900" marR="253365" lvl="0" indent="-342900">
              <a:lnSpc>
                <a:spcPct val="150000"/>
              </a:lnSpc>
              <a:spcBef>
                <a:spcPts val="5"/>
              </a:spcBef>
              <a:spcAft>
                <a:spcPts val="0"/>
              </a:spcAft>
              <a:buFont typeface="+mj-lt"/>
              <a:buAutoNum type="arabicPeriod"/>
              <a:tabLst>
                <a:tab pos="596900" algn="l"/>
              </a:tabLst>
            </a:pPr>
            <a:r>
              <a:rPr lang="en-US" sz="1800" u="sng" spc="0" dirty="0">
                <a:solidFill>
                  <a:schemeClr val="tx1"/>
                </a:solidFill>
                <a:effectLst/>
                <a:latin typeface="Times New Roman" panose="02020603050405020304" pitchFamily="18" charset="0"/>
                <a:ea typeface="Times New Roman" panose="02020603050405020304" pitchFamily="18" charset="0"/>
                <a:hlinkClick r:id="rId9">
                  <a:extLst>
                    <a:ext uri="{A12FA001-AC4F-418D-AE19-62706E023703}">
                      <ahyp:hlinkClr xmlns:ahyp="http://schemas.microsoft.com/office/drawing/2018/hyperlinkcolor" val="tx"/>
                    </a:ext>
                  </a:extLst>
                </a:hlinkClick>
              </a:rPr>
              <a:t>https://towardsdatascience.com/bert-explained-state-of-the-art-language-model-for-nlp-f8b21a9b6270</a:t>
            </a:r>
            <a:endParaRPr lang="en-IN" sz="1800" u="sng" spc="0" dirty="0">
              <a:solidFill>
                <a:schemeClr val="tx1"/>
              </a:solidFill>
              <a:effectLst/>
              <a:latin typeface="Times New Roman" panose="02020603050405020304" pitchFamily="18" charset="0"/>
              <a:ea typeface="Times New Roman" panose="02020603050405020304" pitchFamily="18" charset="0"/>
            </a:endParaRPr>
          </a:p>
          <a:p>
            <a:pPr marL="342900" marR="253365" lvl="0" indent="-342900">
              <a:lnSpc>
                <a:spcPct val="150000"/>
              </a:lnSpc>
              <a:spcBef>
                <a:spcPts val="5"/>
              </a:spcBef>
              <a:spcAft>
                <a:spcPts val="0"/>
              </a:spcAft>
              <a:buFont typeface="+mj-lt"/>
              <a:buAutoNum type="arabicPeriod"/>
              <a:tabLst>
                <a:tab pos="596900" algn="l"/>
              </a:tabLst>
            </a:pPr>
            <a:r>
              <a:rPr lang="en-US" sz="1800" spc="0" dirty="0">
                <a:solidFill>
                  <a:schemeClr val="tx1"/>
                </a:solidFill>
                <a:effectLst/>
                <a:latin typeface="Times New Roman" panose="02020603050405020304" pitchFamily="18" charset="0"/>
                <a:ea typeface="Times New Roman" panose="02020603050405020304" pitchFamily="18" charset="0"/>
              </a:rPr>
              <a:t>Rahul, S. Adhikari and Monika, "NLP based Machine Learning Approaches for Text</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spc="0" dirty="0">
                <a:solidFill>
                  <a:schemeClr val="tx1"/>
                </a:solidFill>
                <a:effectLst/>
                <a:latin typeface="Times New Roman" panose="02020603050405020304" pitchFamily="18" charset="0"/>
                <a:ea typeface="Times New Roman" panose="02020603050405020304" pitchFamily="18" charset="0"/>
              </a:rPr>
              <a:t>Summarization,"</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spc="0" dirty="0">
                <a:solidFill>
                  <a:schemeClr val="tx1"/>
                </a:solidFill>
                <a:effectLst/>
                <a:latin typeface="Times New Roman" panose="02020603050405020304" pitchFamily="18" charset="0"/>
                <a:ea typeface="Times New Roman" panose="02020603050405020304" pitchFamily="18" charset="0"/>
              </a:rPr>
              <a:t>2020</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spc="0" dirty="0">
                <a:solidFill>
                  <a:schemeClr val="tx1"/>
                </a:solidFill>
                <a:effectLst/>
                <a:latin typeface="Times New Roman" panose="02020603050405020304" pitchFamily="18" charset="0"/>
                <a:ea typeface="Times New Roman" panose="02020603050405020304" pitchFamily="18" charset="0"/>
              </a:rPr>
              <a:t>Fourth</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spc="0" dirty="0">
                <a:solidFill>
                  <a:schemeClr val="tx1"/>
                </a:solidFill>
                <a:effectLst/>
                <a:latin typeface="Times New Roman" panose="02020603050405020304" pitchFamily="18" charset="0"/>
                <a:ea typeface="Times New Roman" panose="02020603050405020304" pitchFamily="18" charset="0"/>
              </a:rPr>
              <a:t>International</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spc="0" dirty="0">
                <a:solidFill>
                  <a:schemeClr val="tx1"/>
                </a:solidFill>
                <a:effectLst/>
                <a:latin typeface="Times New Roman" panose="02020603050405020304" pitchFamily="18" charset="0"/>
                <a:ea typeface="Times New Roman" panose="02020603050405020304" pitchFamily="18" charset="0"/>
              </a:rPr>
              <a:t>Conference</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spc="0" dirty="0">
                <a:solidFill>
                  <a:schemeClr val="tx1"/>
                </a:solidFill>
                <a:effectLst/>
                <a:latin typeface="Times New Roman" panose="02020603050405020304" pitchFamily="18" charset="0"/>
                <a:ea typeface="Times New Roman" panose="02020603050405020304" pitchFamily="18" charset="0"/>
              </a:rPr>
              <a:t>on</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spc="0" dirty="0">
                <a:solidFill>
                  <a:schemeClr val="tx1"/>
                </a:solidFill>
                <a:effectLst/>
                <a:latin typeface="Times New Roman" panose="02020603050405020304" pitchFamily="18" charset="0"/>
                <a:ea typeface="Times New Roman" panose="02020603050405020304" pitchFamily="18" charset="0"/>
              </a:rPr>
              <a:t>Computing</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spc="0" dirty="0">
                <a:solidFill>
                  <a:schemeClr val="tx1"/>
                </a:solidFill>
                <a:effectLst/>
                <a:latin typeface="Times New Roman" panose="02020603050405020304" pitchFamily="18" charset="0"/>
                <a:ea typeface="Times New Roman" panose="02020603050405020304" pitchFamily="18" charset="0"/>
              </a:rPr>
              <a:t>Methodologies</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spc="0" dirty="0">
                <a:solidFill>
                  <a:schemeClr val="tx1"/>
                </a:solidFill>
                <a:effectLst/>
                <a:latin typeface="Times New Roman" panose="02020603050405020304" pitchFamily="18" charset="0"/>
                <a:ea typeface="Times New Roman" panose="02020603050405020304" pitchFamily="18" charset="0"/>
              </a:rPr>
              <a:t>and</a:t>
            </a:r>
            <a:r>
              <a:rPr lang="en-US" sz="1800" spc="5" dirty="0">
                <a:solidFill>
                  <a:schemeClr val="tx1"/>
                </a:solidFill>
                <a:effectLst/>
                <a:latin typeface="Times New Roman" panose="02020603050405020304" pitchFamily="18" charset="0"/>
                <a:ea typeface="Times New Roman" panose="02020603050405020304" pitchFamily="18" charset="0"/>
              </a:rPr>
              <a:t> </a:t>
            </a:r>
            <a:r>
              <a:rPr lang="en-US" sz="1800" spc="0" dirty="0">
                <a:solidFill>
                  <a:schemeClr val="tx1"/>
                </a:solidFill>
                <a:effectLst/>
                <a:latin typeface="Times New Roman" panose="02020603050405020304" pitchFamily="18" charset="0"/>
                <a:ea typeface="Times New Roman" panose="02020603050405020304" pitchFamily="18" charset="0"/>
              </a:rPr>
              <a:t>Communication</a:t>
            </a:r>
            <a:r>
              <a:rPr lang="en-US" sz="1800" spc="-20" dirty="0">
                <a:solidFill>
                  <a:schemeClr val="tx1"/>
                </a:solidFill>
                <a:effectLst/>
                <a:latin typeface="Times New Roman" panose="02020603050405020304" pitchFamily="18" charset="0"/>
                <a:ea typeface="Times New Roman" panose="02020603050405020304" pitchFamily="18" charset="0"/>
              </a:rPr>
              <a:t> </a:t>
            </a:r>
            <a:r>
              <a:rPr lang="en-US" sz="1800" spc="0" dirty="0">
                <a:solidFill>
                  <a:schemeClr val="tx1"/>
                </a:solidFill>
                <a:effectLst/>
                <a:latin typeface="Times New Roman" panose="02020603050405020304" pitchFamily="18" charset="0"/>
                <a:ea typeface="Times New Roman" panose="02020603050405020304" pitchFamily="18" charset="0"/>
              </a:rPr>
              <a:t>(ICCMC), 2020, pp. 535-538</a:t>
            </a:r>
            <a:endParaRPr lang="en-IN" sz="1800" spc="0" dirty="0">
              <a:solidFill>
                <a:schemeClr val="tx1"/>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089101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E6EDB-ABC8-E23C-4D42-E107BE7E76C8}"/>
              </a:ext>
            </a:extLst>
          </p:cNvPr>
          <p:cNvSpPr>
            <a:spLocks noGrp="1"/>
          </p:cNvSpPr>
          <p:nvPr>
            <p:ph type="title"/>
          </p:nvPr>
        </p:nvSpPr>
        <p:spPr/>
        <p:txBody>
          <a:bodyPr/>
          <a:lstStyle/>
          <a:p>
            <a:r>
              <a:rPr lang="en-GB" b="1">
                <a:solidFill>
                  <a:schemeClr val="tx1"/>
                </a:solidFill>
              </a:rPr>
              <a:t>INTRODUCTION</a:t>
            </a:r>
            <a:r>
              <a:rPr lang="en-GB"/>
              <a:t> </a:t>
            </a:r>
            <a:endParaRPr lang="en-US"/>
          </a:p>
        </p:txBody>
      </p:sp>
      <p:sp>
        <p:nvSpPr>
          <p:cNvPr id="3" name="Content Placeholder 2">
            <a:extLst>
              <a:ext uri="{FF2B5EF4-FFF2-40B4-BE49-F238E27FC236}">
                <a16:creationId xmlns:a16="http://schemas.microsoft.com/office/drawing/2014/main" id="{98E4C397-ACE5-2E9A-741F-E1B1EF5D51B5}"/>
              </a:ext>
            </a:extLst>
          </p:cNvPr>
          <p:cNvSpPr>
            <a:spLocks noGrp="1"/>
          </p:cNvSpPr>
          <p:nvPr>
            <p:ph idx="1"/>
          </p:nvPr>
        </p:nvSpPr>
        <p:spPr>
          <a:xfrm>
            <a:off x="677334" y="2160589"/>
            <a:ext cx="8344420" cy="3880773"/>
          </a:xfrm>
        </p:spPr>
        <p:txBody>
          <a:bodyPr>
            <a:normAutofit/>
          </a:bodyPr>
          <a:lstStyle/>
          <a:p>
            <a:r>
              <a:rPr lang="en-GB" dirty="0"/>
              <a:t>Examinations and Assessments are undergoing a tremendous revolution. Universities, colleges, and other educational institutes are increasingly shifting towards online examinations. The pattern of assessment is majorly shifting towards the objective assessment i.e. MCQ based, it is very hard to construct and requires a considerable amount of time for setting numerous </a:t>
            </a:r>
            <a:r>
              <a:rPr lang="en-GB" dirty="0" err="1"/>
              <a:t>questions.All</a:t>
            </a:r>
            <a:r>
              <a:rPr lang="en-GB" dirty="0"/>
              <a:t> institutes, colleges, and schools have been switched to online learning. Assessment is an essential tool to test the knowledge of the students. And the pattern of the assessment has changed from subjective based to objective based i.e. Multiple Choice Questions (MCQs).</a:t>
            </a:r>
            <a:endParaRPr lang="en-US" dirty="0"/>
          </a:p>
        </p:txBody>
      </p:sp>
    </p:spTree>
    <p:extLst>
      <p:ext uri="{BB962C8B-B14F-4D97-AF65-F5344CB8AC3E}">
        <p14:creationId xmlns:p14="http://schemas.microsoft.com/office/powerpoint/2010/main" val="2084782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DFB01-01FF-0B19-2448-522ABB201961}"/>
              </a:ext>
            </a:extLst>
          </p:cNvPr>
          <p:cNvSpPr>
            <a:spLocks noGrp="1"/>
          </p:cNvSpPr>
          <p:nvPr>
            <p:ph type="title"/>
          </p:nvPr>
        </p:nvSpPr>
        <p:spPr/>
        <p:txBody>
          <a:bodyPr/>
          <a:lstStyle/>
          <a:p>
            <a:r>
              <a:rPr lang="en-GB" b="1" dirty="0">
                <a:solidFill>
                  <a:schemeClr val="tx1"/>
                </a:solidFill>
              </a:rPr>
              <a:t>OBJECTIVES</a:t>
            </a:r>
            <a:endParaRPr lang="en-US" b="1" dirty="0">
              <a:solidFill>
                <a:schemeClr val="tx1"/>
              </a:solidFill>
            </a:endParaRPr>
          </a:p>
        </p:txBody>
      </p:sp>
      <p:sp>
        <p:nvSpPr>
          <p:cNvPr id="3" name="Content Placeholder 2">
            <a:extLst>
              <a:ext uri="{FF2B5EF4-FFF2-40B4-BE49-F238E27FC236}">
                <a16:creationId xmlns:a16="http://schemas.microsoft.com/office/drawing/2014/main" id="{AD547A42-0A51-EF20-2A37-EB452589D394}"/>
              </a:ext>
            </a:extLst>
          </p:cNvPr>
          <p:cNvSpPr>
            <a:spLocks noGrp="1"/>
          </p:cNvSpPr>
          <p:nvPr>
            <p:ph idx="1"/>
          </p:nvPr>
        </p:nvSpPr>
        <p:spPr>
          <a:xfrm>
            <a:off x="677334" y="2160589"/>
            <a:ext cx="7500923" cy="3880773"/>
          </a:xfrm>
        </p:spPr>
        <p:txBody>
          <a:bodyPr>
            <a:normAutofit/>
          </a:bodyPr>
          <a:lstStyle/>
          <a:p>
            <a:r>
              <a:rPr lang="en-GB" dirty="0"/>
              <a:t>It is very difficult for the teachers to set the questions as well as for the students who are preparing for competitive exams. The current method involves the setting of questions manually which requires a lot of human intervention and time. So there is a growing need for a system that can create questions with ease and less amount of time and requires less human effort.</a:t>
            </a:r>
            <a:endParaRPr lang="en-US" dirty="0"/>
          </a:p>
        </p:txBody>
      </p:sp>
    </p:spTree>
    <p:extLst>
      <p:ext uri="{BB962C8B-B14F-4D97-AF65-F5344CB8AC3E}">
        <p14:creationId xmlns:p14="http://schemas.microsoft.com/office/powerpoint/2010/main" val="1631118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25294-AD42-62EE-3DF3-F4E91C1C3437}"/>
              </a:ext>
            </a:extLst>
          </p:cNvPr>
          <p:cNvSpPr>
            <a:spLocks noGrp="1"/>
          </p:cNvSpPr>
          <p:nvPr>
            <p:ph type="title"/>
          </p:nvPr>
        </p:nvSpPr>
        <p:spPr>
          <a:xfrm>
            <a:off x="614582" y="282388"/>
            <a:ext cx="8596668" cy="905435"/>
          </a:xfrm>
        </p:spPr>
        <p:txBody>
          <a:bodyPr/>
          <a:lstStyle/>
          <a:p>
            <a:r>
              <a:rPr lang="en-IN" dirty="0"/>
              <a:t>Literature survey:</a:t>
            </a:r>
          </a:p>
        </p:txBody>
      </p:sp>
      <p:sp>
        <p:nvSpPr>
          <p:cNvPr id="3" name="Text Placeholder 2">
            <a:extLst>
              <a:ext uri="{FF2B5EF4-FFF2-40B4-BE49-F238E27FC236}">
                <a16:creationId xmlns:a16="http://schemas.microsoft.com/office/drawing/2014/main" id="{F898B474-81C4-A340-495F-08B3492FD11C}"/>
              </a:ext>
            </a:extLst>
          </p:cNvPr>
          <p:cNvSpPr>
            <a:spLocks noGrp="1"/>
          </p:cNvSpPr>
          <p:nvPr>
            <p:ph type="body" idx="1"/>
          </p:nvPr>
        </p:nvSpPr>
        <p:spPr>
          <a:xfrm>
            <a:off x="677335" y="1667435"/>
            <a:ext cx="9318312" cy="4455459"/>
          </a:xfrm>
        </p:spPr>
        <p:txBody>
          <a:bodyPr>
            <a:normAutofit fontScale="77500" lnSpcReduction="20000"/>
          </a:bodyPr>
          <a:lstStyle/>
          <a:p>
            <a:pPr marL="342900" indent="-342900" algn="l">
              <a:buAutoNum type="arabicPeriod"/>
            </a:pPr>
            <a:r>
              <a:rPr lang="en-US" b="1" i="0" dirty="0">
                <a:solidFill>
                  <a:srgbClr val="000000"/>
                </a:solidFill>
                <a:effectLst/>
                <a:latin typeface="NexusSerifWebPro"/>
              </a:rPr>
              <a:t>AN AUTOMATED MULTIPLE-CHOICE QUESTION GENERATION </a:t>
            </a:r>
            <a:r>
              <a:rPr lang="en-US" b="0" i="0" dirty="0">
                <a:solidFill>
                  <a:srgbClr val="000000"/>
                </a:solidFill>
                <a:effectLst/>
                <a:latin typeface="NexusSerifWebPro"/>
              </a:rPr>
              <a:t>USING NATURAL LANGUAGE PROCESSING TECHNIQUES - </a:t>
            </a:r>
            <a:r>
              <a:rPr lang="en-IN" b="0" i="0" dirty="0">
                <a:solidFill>
                  <a:srgbClr val="000000"/>
                </a:solidFill>
                <a:effectLst/>
                <a:latin typeface="NexusSerifWebPro"/>
              </a:rPr>
              <a:t>TF-IDF and N-gram model approach – 91% accuracy.</a:t>
            </a:r>
          </a:p>
          <a:p>
            <a:pPr marL="342900" indent="-342900" algn="l">
              <a:buAutoNum type="arabicPeriod"/>
            </a:pPr>
            <a:r>
              <a:rPr lang="en-US" b="1" i="0" dirty="0">
                <a:solidFill>
                  <a:srgbClr val="111111"/>
                </a:solidFill>
                <a:effectLst/>
                <a:latin typeface="NexusSerifWebPro"/>
              </a:rPr>
              <a:t>The automatic MCQ generation system </a:t>
            </a:r>
            <a:r>
              <a:rPr lang="en-IN" b="0" i="0" dirty="0">
                <a:solidFill>
                  <a:srgbClr val="111111"/>
                </a:solidFill>
                <a:effectLst/>
                <a:latin typeface="NexusSerifWebPro"/>
              </a:rPr>
              <a:t>evaluated based on distracters - </a:t>
            </a:r>
            <a:r>
              <a:rPr lang="da-DK" dirty="0">
                <a:latin typeface="NexusSerifWebPro"/>
              </a:rPr>
              <a:t>(Santhanavijayan et al., 2017)</a:t>
            </a:r>
            <a:r>
              <a:rPr lang="da-DK" b="0" i="0" dirty="0">
                <a:solidFill>
                  <a:srgbClr val="111111"/>
                </a:solidFill>
                <a:effectLst/>
                <a:latin typeface="NexusSerifWebPro"/>
              </a:rPr>
              <a:t> scored 89%.</a:t>
            </a:r>
            <a:endParaRPr lang="en-US" dirty="0">
              <a:solidFill>
                <a:srgbClr val="000000"/>
              </a:solidFill>
              <a:latin typeface="NexusSerifWebPro"/>
            </a:endParaRPr>
          </a:p>
          <a:p>
            <a:pPr marL="342900" indent="-342900" algn="l">
              <a:buAutoNum type="arabicPeriod"/>
            </a:pPr>
            <a:r>
              <a:rPr lang="en-US" b="1" dirty="0">
                <a:latin typeface="NexusSerifWebPro"/>
              </a:rPr>
              <a:t>A real-time multiple-choice question generation for language testing </a:t>
            </a:r>
            <a:r>
              <a:rPr lang="en-US" dirty="0">
                <a:latin typeface="NexusSerifWebPro"/>
              </a:rPr>
              <a:t>the mechanism of choosing distractors is implemented with the simplest algorithm – 80%.</a:t>
            </a:r>
          </a:p>
          <a:p>
            <a:pPr marL="342900" indent="-342900" algn="l">
              <a:buAutoNum type="arabicPeriod"/>
            </a:pPr>
            <a:r>
              <a:rPr lang="en-US" b="1" dirty="0">
                <a:latin typeface="NexusSerifWebPro"/>
              </a:rPr>
              <a:t>Automatic / Smart Question Generation System for Academic Purpose - </a:t>
            </a:r>
            <a:r>
              <a:rPr lang="en-US" dirty="0">
                <a:latin typeface="NexusSerifWebPro"/>
              </a:rPr>
              <a:t>perform document clustering and extracts key phrases using Lingo algorithm – 81%.</a:t>
            </a:r>
          </a:p>
          <a:p>
            <a:pPr marL="342900" indent="-342900" algn="l">
              <a:buAutoNum type="arabicPeriod"/>
            </a:pPr>
            <a:r>
              <a:rPr lang="en-US" b="1" dirty="0">
                <a:latin typeface="NexusSerifWebPro"/>
              </a:rPr>
              <a:t>Survey on Automatic Multiple Choice Questions Generation from Text - </a:t>
            </a:r>
            <a:r>
              <a:rPr lang="en-US" dirty="0">
                <a:latin typeface="NexusSerifWebPro"/>
              </a:rPr>
              <a:t>Creation of an Automatic MCQs Generator which will extract keys and distractors from a text dataset and create an MCQ by using NLP – 82%.</a:t>
            </a:r>
          </a:p>
          <a:p>
            <a:pPr marL="342900" indent="-342900" algn="l">
              <a:buAutoNum type="arabicPeriod"/>
            </a:pPr>
            <a:r>
              <a:rPr lang="en-US" b="1" dirty="0">
                <a:latin typeface="NexusSerifWebPro"/>
              </a:rPr>
              <a:t>Quiz Maker : Automatic Quiz Generation from Text using NLP - </a:t>
            </a:r>
            <a:r>
              <a:rPr lang="en-US" dirty="0">
                <a:latin typeface="NexusSerifWebPro"/>
              </a:rPr>
              <a:t>uses an NLP pipeline involving Bert and T5 transformers to extract keywords and gain insights from the text input – 85%.</a:t>
            </a:r>
            <a:endParaRPr lang="en-US" b="1" dirty="0">
              <a:latin typeface="NexusSerifWebPro"/>
            </a:endParaRPr>
          </a:p>
          <a:p>
            <a:pPr marL="342900" indent="-342900" algn="l">
              <a:buAutoNum type="arabicPeriod"/>
            </a:pPr>
            <a:r>
              <a:rPr lang="en-US" dirty="0">
                <a:latin typeface="NexusSerifWebPro"/>
              </a:rPr>
              <a:t>Singh Bhatia, Arjun, et al. have performed sentence selection from Wikipedia text by referring to existing </a:t>
            </a:r>
            <a:r>
              <a:rPr lang="en-US" dirty="0" err="1">
                <a:latin typeface="NexusSerifWebPro"/>
              </a:rPr>
              <a:t>mcq’s</a:t>
            </a:r>
            <a:r>
              <a:rPr lang="en-US" dirty="0">
                <a:latin typeface="NexusSerifWebPro"/>
              </a:rPr>
              <a:t> and obtained accuracy of 88%. Key identification is done by recognizing patterns that are likely to extract sentences containing a particular type of entities.</a:t>
            </a:r>
          </a:p>
          <a:p>
            <a:pPr marL="342900" indent="-342900" algn="l">
              <a:buAutoNum type="arabicPeriod"/>
            </a:pPr>
            <a:r>
              <a:rPr lang="en-US" dirty="0">
                <a:latin typeface="NexusSerifWebPro"/>
              </a:rPr>
              <a:t>Wang, </a:t>
            </a:r>
            <a:r>
              <a:rPr lang="en-US" dirty="0" err="1">
                <a:latin typeface="NexusSerifWebPro"/>
              </a:rPr>
              <a:t>Zichao</a:t>
            </a:r>
            <a:r>
              <a:rPr lang="en-US" dirty="0">
                <a:latin typeface="NexusSerifWebPro"/>
              </a:rPr>
              <a:t>, et al. used QG-net as an improvement over the previous LSTM + Attention models for question generation. Bi-LSTM is used as a context reader. The model is trained and tested on the </a:t>
            </a:r>
            <a:r>
              <a:rPr lang="en-US" dirty="0" err="1">
                <a:latin typeface="NexusSerifWebPro"/>
              </a:rPr>
              <a:t>SQuAD</a:t>
            </a:r>
            <a:r>
              <a:rPr lang="en-US" dirty="0">
                <a:latin typeface="NexusSerifWebPro"/>
              </a:rPr>
              <a:t> dataset. Rouge L score of 0.4437 is obtained.</a:t>
            </a:r>
          </a:p>
          <a:p>
            <a:pPr marL="342900" indent="-342900">
              <a:buFont typeface="Wingdings 3" charset="2"/>
              <a:buAutoNum type="arabicPeriod"/>
            </a:pPr>
            <a:r>
              <a:rPr lang="en-US" b="1" i="0" dirty="0">
                <a:solidFill>
                  <a:srgbClr val="222222"/>
                </a:solidFill>
                <a:effectLst/>
                <a:latin typeface="NexusSerifWebPro"/>
              </a:rPr>
              <a:t>Automatic Question Generation -</a:t>
            </a:r>
            <a:r>
              <a:rPr lang="en-US" i="0" dirty="0" err="1">
                <a:solidFill>
                  <a:srgbClr val="222222"/>
                </a:solidFill>
                <a:effectLst/>
                <a:latin typeface="NexusSerifWebPro"/>
              </a:rPr>
              <a:t>Au</a:t>
            </a:r>
            <a:r>
              <a:rPr lang="en-US" dirty="0" err="1">
                <a:latin typeface="NexusSerifWebPro"/>
              </a:rPr>
              <a:t>omatic</a:t>
            </a:r>
            <a:r>
              <a:rPr lang="en-US" dirty="0">
                <a:latin typeface="NexusSerifWebPro"/>
              </a:rPr>
              <a:t> question Generation from Passage, Questions Generation from NLU to NLG,</a:t>
            </a:r>
            <a:r>
              <a:rPr lang="en-IN" dirty="0"/>
              <a:t> </a:t>
            </a:r>
            <a:r>
              <a:rPr lang="en-IN" dirty="0">
                <a:latin typeface="NexusSerifWebPro"/>
              </a:rPr>
              <a:t>Cloze question generation, G-Ask</a:t>
            </a:r>
            <a:endParaRPr lang="en-US" dirty="0">
              <a:latin typeface="NexusSerifWebPro"/>
            </a:endParaRPr>
          </a:p>
          <a:p>
            <a:pPr marL="342900" indent="-342900" algn="l">
              <a:buAutoNum type="arabicPeriod"/>
            </a:pPr>
            <a:endParaRPr lang="en-IN" b="1" i="0" dirty="0">
              <a:solidFill>
                <a:srgbClr val="000000"/>
              </a:solidFill>
              <a:effectLst/>
              <a:latin typeface="ff1"/>
            </a:endParaRPr>
          </a:p>
        </p:txBody>
      </p:sp>
    </p:spTree>
    <p:extLst>
      <p:ext uri="{BB962C8B-B14F-4D97-AF65-F5344CB8AC3E}">
        <p14:creationId xmlns:p14="http://schemas.microsoft.com/office/powerpoint/2010/main" val="2476950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8F6FCC-0FD7-7DB3-64D2-0F881B96C83F}"/>
              </a:ext>
            </a:extLst>
          </p:cNvPr>
          <p:cNvPicPr>
            <a:picLocks noChangeAspect="1"/>
          </p:cNvPicPr>
          <p:nvPr/>
        </p:nvPicPr>
        <p:blipFill>
          <a:blip r:embed="rId2"/>
          <a:stretch>
            <a:fillRect/>
          </a:stretch>
        </p:blipFill>
        <p:spPr>
          <a:xfrm>
            <a:off x="1058394" y="1350080"/>
            <a:ext cx="7154779" cy="4876800"/>
          </a:xfrm>
          <a:prstGeom prst="rect">
            <a:avLst/>
          </a:prstGeom>
        </p:spPr>
      </p:pic>
      <p:sp>
        <p:nvSpPr>
          <p:cNvPr id="5" name="TextBox 4">
            <a:extLst>
              <a:ext uri="{FF2B5EF4-FFF2-40B4-BE49-F238E27FC236}">
                <a16:creationId xmlns:a16="http://schemas.microsoft.com/office/drawing/2014/main" id="{70F18006-0D47-8007-24D8-36A098A7DCAA}"/>
              </a:ext>
            </a:extLst>
          </p:cNvPr>
          <p:cNvSpPr txBox="1"/>
          <p:nvPr/>
        </p:nvSpPr>
        <p:spPr>
          <a:xfrm>
            <a:off x="217394" y="631120"/>
            <a:ext cx="6461312" cy="369332"/>
          </a:xfrm>
          <a:prstGeom prst="rect">
            <a:avLst/>
          </a:prstGeom>
          <a:noFill/>
        </p:spPr>
        <p:txBody>
          <a:bodyPr wrap="square">
            <a:spAutoFit/>
          </a:bodyPr>
          <a:lstStyle/>
          <a:p>
            <a:pPr lvl="1">
              <a:spcBef>
                <a:spcPts val="300"/>
              </a:spcBef>
              <a:buSzPts val="1300"/>
              <a:tabLst>
                <a:tab pos="596900" algn="l"/>
              </a:tabLst>
            </a:pPr>
            <a:r>
              <a:rPr lang="en-US" sz="1800" b="1" dirty="0">
                <a:effectLst/>
                <a:latin typeface="Times New Roman" panose="02020603050405020304" pitchFamily="18" charset="0"/>
                <a:ea typeface="Times New Roman" panose="02020603050405020304" pitchFamily="18" charset="0"/>
              </a:rPr>
              <a:t>Flow</a:t>
            </a:r>
            <a:r>
              <a:rPr lang="en-US" sz="1800" b="1" spc="-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chart</a:t>
            </a:r>
            <a:endParaRPr lang="en-IN"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73079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D2BF-A2D6-90C2-6229-DC349BCD8436}"/>
              </a:ext>
            </a:extLst>
          </p:cNvPr>
          <p:cNvSpPr>
            <a:spLocks noGrp="1"/>
          </p:cNvSpPr>
          <p:nvPr>
            <p:ph type="title"/>
          </p:nvPr>
        </p:nvSpPr>
        <p:spPr/>
        <p:txBody>
          <a:bodyPr/>
          <a:lstStyle/>
          <a:p>
            <a:r>
              <a:rPr lang="en-GB" b="1" dirty="0">
                <a:solidFill>
                  <a:schemeClr val="tx1"/>
                </a:solidFill>
              </a:rPr>
              <a:t>PROCEDURE</a:t>
            </a:r>
            <a:r>
              <a:rPr lang="en-GB" dirty="0"/>
              <a:t> </a:t>
            </a:r>
            <a:endParaRPr lang="en-US" dirty="0"/>
          </a:p>
        </p:txBody>
      </p:sp>
      <p:sp>
        <p:nvSpPr>
          <p:cNvPr id="3" name="Content Placeholder 2">
            <a:extLst>
              <a:ext uri="{FF2B5EF4-FFF2-40B4-BE49-F238E27FC236}">
                <a16:creationId xmlns:a16="http://schemas.microsoft.com/office/drawing/2014/main" id="{9EFBB6F5-9B06-5D21-FE71-1DF520D9E9E1}"/>
              </a:ext>
            </a:extLst>
          </p:cNvPr>
          <p:cNvSpPr>
            <a:spLocks noGrp="1"/>
          </p:cNvSpPr>
          <p:nvPr>
            <p:ph idx="1"/>
          </p:nvPr>
        </p:nvSpPr>
        <p:spPr/>
        <p:txBody>
          <a:bodyPr>
            <a:normAutofit/>
          </a:bodyPr>
          <a:lstStyle/>
          <a:p>
            <a:r>
              <a:rPr lang="en-GB" dirty="0"/>
              <a:t>The text of any domain is provided as input to the system which is then summarized using the BERT algorithm. BERT (Bidirectional Encoder Representation from Transformers) is a deep learning-based technique for natural language processing, a pre-trained model . Now the keywords are selected from the summarized text using the python keyword extractor (PKE) and accordingly mapping of a keyword is done with a sentence. This keyword will be one of the options of MCQ.</a:t>
            </a:r>
          </a:p>
          <a:p>
            <a:r>
              <a:rPr lang="en-GB" dirty="0"/>
              <a:t>Distractors are generated using the wordnet approach. Wordnet is an API used to get the correct sense of the word. So the good and relatable distractors are generated.</a:t>
            </a:r>
            <a:endParaRPr lang="en-US" dirty="0"/>
          </a:p>
        </p:txBody>
      </p:sp>
    </p:spTree>
    <p:extLst>
      <p:ext uri="{BB962C8B-B14F-4D97-AF65-F5344CB8AC3E}">
        <p14:creationId xmlns:p14="http://schemas.microsoft.com/office/powerpoint/2010/main" val="2607132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70B2D-75C6-1E75-7E16-FE8F2F52BE6B}"/>
              </a:ext>
            </a:extLst>
          </p:cNvPr>
          <p:cNvSpPr>
            <a:spLocks noGrp="1"/>
          </p:cNvSpPr>
          <p:nvPr>
            <p:ph type="ctrTitle"/>
          </p:nvPr>
        </p:nvSpPr>
        <p:spPr>
          <a:xfrm>
            <a:off x="1507066" y="294968"/>
            <a:ext cx="2003050" cy="796414"/>
          </a:xfrm>
        </p:spPr>
        <p:txBody>
          <a:bodyPr/>
          <a:lstStyle/>
          <a:p>
            <a:r>
              <a:rPr lang="en-IN" dirty="0">
                <a:solidFill>
                  <a:schemeClr val="tx1"/>
                </a:solidFill>
              </a:rPr>
              <a:t>  BERT:</a:t>
            </a:r>
          </a:p>
        </p:txBody>
      </p:sp>
      <p:sp>
        <p:nvSpPr>
          <p:cNvPr id="3" name="Subtitle 2">
            <a:extLst>
              <a:ext uri="{FF2B5EF4-FFF2-40B4-BE49-F238E27FC236}">
                <a16:creationId xmlns:a16="http://schemas.microsoft.com/office/drawing/2014/main" id="{753D1CB3-625E-F9D4-9442-39C4EC51A0EB}"/>
              </a:ext>
            </a:extLst>
          </p:cNvPr>
          <p:cNvSpPr>
            <a:spLocks noGrp="1"/>
          </p:cNvSpPr>
          <p:nvPr>
            <p:ph type="subTitle" idx="1"/>
          </p:nvPr>
        </p:nvSpPr>
        <p:spPr>
          <a:xfrm>
            <a:off x="924232" y="1789471"/>
            <a:ext cx="8349771" cy="4100052"/>
          </a:xfrm>
        </p:spPr>
        <p:txBody>
          <a:bodyPr>
            <a:normAutofit/>
          </a:bodyPr>
          <a:lstStyle/>
          <a:p>
            <a:pPr algn="l"/>
            <a:r>
              <a:rPr lang="en-US" b="0" i="0" dirty="0">
                <a:solidFill>
                  <a:schemeClr val="tx1"/>
                </a:solidFill>
                <a:effectLst/>
                <a:latin typeface="Arial" panose="020B0604020202020204" pitchFamily="34" charset="0"/>
              </a:rPr>
              <a:t>BERT is an open source machine learning framework for natural language processing (NLP). BERT is designed to help computers understand the meaning of ambiguous language in text by using surrounding text to establish context. The BERT framework was pre-trained using text from Wikipedia and can be fine-tuned with question and answer datasets.</a:t>
            </a:r>
          </a:p>
          <a:p>
            <a:pPr algn="l"/>
            <a:r>
              <a:rPr lang="en-US" b="0" i="0" dirty="0">
                <a:solidFill>
                  <a:schemeClr val="tx1"/>
                </a:solidFill>
                <a:effectLst/>
                <a:latin typeface="Arial" panose="020B0604020202020204" pitchFamily="34" charset="0"/>
              </a:rPr>
              <a:t>BERT, which stands for Bidirectional Encoder Representations from Transformers, is based on Transformers, a deep learning model in which every output element is connected to every input element, and the weightings between them are dynamically calculated based upon their connection. (In NLP, this process is called </a:t>
            </a:r>
            <a:r>
              <a:rPr lang="en-US" b="0" i="1" dirty="0">
                <a:solidFill>
                  <a:schemeClr val="tx1"/>
                </a:solidFill>
                <a:effectLst/>
                <a:latin typeface="Arial" panose="020B0604020202020204" pitchFamily="34" charset="0"/>
              </a:rPr>
              <a:t>attention</a:t>
            </a:r>
            <a:r>
              <a:rPr lang="en-US" b="0" i="0" dirty="0">
                <a:solidFill>
                  <a:schemeClr val="tx1"/>
                </a:solidFill>
                <a:effectLst/>
                <a:latin typeface="Arial" panose="020B0604020202020204" pitchFamily="34" charset="0"/>
              </a:rPr>
              <a:t>.)</a:t>
            </a:r>
          </a:p>
          <a:p>
            <a:endParaRPr lang="en-IN" dirty="0"/>
          </a:p>
        </p:txBody>
      </p:sp>
    </p:spTree>
    <p:extLst>
      <p:ext uri="{BB962C8B-B14F-4D97-AF65-F5344CB8AC3E}">
        <p14:creationId xmlns:p14="http://schemas.microsoft.com/office/powerpoint/2010/main" val="1886607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022D57-229C-7E04-F2A5-D84601D645D3}"/>
              </a:ext>
            </a:extLst>
          </p:cNvPr>
          <p:cNvSpPr>
            <a:spLocks noGrp="1"/>
          </p:cNvSpPr>
          <p:nvPr>
            <p:ph idx="1"/>
          </p:nvPr>
        </p:nvSpPr>
        <p:spPr>
          <a:xfrm>
            <a:off x="677334" y="737419"/>
            <a:ext cx="8596668" cy="5303943"/>
          </a:xfrm>
        </p:spPr>
        <p:txBody>
          <a:bodyPr>
            <a:normAutofit/>
          </a:bodyPr>
          <a:lstStyle/>
          <a:p>
            <a:pPr algn="l"/>
            <a:r>
              <a:rPr lang="en-US" b="0" i="0" dirty="0">
                <a:solidFill>
                  <a:schemeClr val="tx1"/>
                </a:solidFill>
                <a:effectLst/>
                <a:latin typeface="Arial" panose="020B0604020202020204" pitchFamily="34" charset="0"/>
              </a:rPr>
              <a:t>Historically, language models could only read text input sequentially -- either left-to-right or right-to-left -- but couldn't do both at the same time. BERT is different because it is designed to read in both directions at once. This capability, enabled by the introduction of Transformers, is known as bidirectionality. </a:t>
            </a:r>
          </a:p>
          <a:p>
            <a:pPr algn="l"/>
            <a:r>
              <a:rPr lang="en-US" b="0" i="0" dirty="0">
                <a:solidFill>
                  <a:schemeClr val="tx1"/>
                </a:solidFill>
                <a:effectLst/>
                <a:latin typeface="Arial" panose="020B0604020202020204" pitchFamily="34" charset="0"/>
              </a:rPr>
              <a:t>Using this bidirectional capability, BERT is pre-trained on two different, but related, NLP tasks: Masked Language Modeling and Next Sentence Prediction.</a:t>
            </a:r>
          </a:p>
          <a:p>
            <a:r>
              <a:rPr lang="en-US" b="0" i="0" dirty="0">
                <a:solidFill>
                  <a:schemeClr val="tx1"/>
                </a:solidFill>
                <a:effectLst/>
                <a:latin typeface="Arial" panose="020B0604020202020204" pitchFamily="34" charset="0"/>
              </a:rPr>
              <a:t>The objective of Masked Language Model (MLM) training is to hide a word in a sentence and then have the program predict what word has been hidden (masked) based on the hidden word's context. The objective of Next Sentence Prediction training is to have the program predict whether two given sentences have a logical, sequential connection or whether their relationship is simply random.</a:t>
            </a:r>
            <a:endParaRPr lang="en-IN" dirty="0">
              <a:solidFill>
                <a:schemeClr val="tx1"/>
              </a:solidFill>
            </a:endParaRPr>
          </a:p>
        </p:txBody>
      </p:sp>
    </p:spTree>
    <p:extLst>
      <p:ext uri="{BB962C8B-B14F-4D97-AF65-F5344CB8AC3E}">
        <p14:creationId xmlns:p14="http://schemas.microsoft.com/office/powerpoint/2010/main" val="1017452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23058-DDED-C60A-8896-58558C08D64A}"/>
              </a:ext>
            </a:extLst>
          </p:cNvPr>
          <p:cNvSpPr>
            <a:spLocks noGrp="1"/>
          </p:cNvSpPr>
          <p:nvPr>
            <p:ph type="title"/>
          </p:nvPr>
        </p:nvSpPr>
        <p:spPr>
          <a:xfrm>
            <a:off x="677334" y="609600"/>
            <a:ext cx="8596668" cy="990550"/>
          </a:xfrm>
        </p:spPr>
        <p:txBody>
          <a:bodyPr/>
          <a:lstStyle/>
          <a:p>
            <a:r>
              <a:rPr lang="en-GB" b="1" dirty="0">
                <a:solidFill>
                  <a:schemeClr val="tx1"/>
                </a:solidFill>
              </a:rPr>
              <a:t> OUTPUT RESULTS:</a:t>
            </a:r>
            <a:endParaRPr lang="en-US" b="1" dirty="0">
              <a:solidFill>
                <a:schemeClr val="tx1"/>
              </a:solidFill>
            </a:endParaRPr>
          </a:p>
        </p:txBody>
      </p:sp>
      <p:sp>
        <p:nvSpPr>
          <p:cNvPr id="3" name="Content Placeholder 2">
            <a:extLst>
              <a:ext uri="{FF2B5EF4-FFF2-40B4-BE49-F238E27FC236}">
                <a16:creationId xmlns:a16="http://schemas.microsoft.com/office/drawing/2014/main" id="{019CE044-4DB9-910E-41A3-AB658D5A3977}"/>
              </a:ext>
            </a:extLst>
          </p:cNvPr>
          <p:cNvSpPr>
            <a:spLocks noGrp="1"/>
          </p:cNvSpPr>
          <p:nvPr>
            <p:ph idx="1"/>
          </p:nvPr>
        </p:nvSpPr>
        <p:spPr>
          <a:xfrm>
            <a:off x="677334" y="1600150"/>
            <a:ext cx="7843211" cy="4859644"/>
          </a:xfrm>
        </p:spPr>
        <p:txBody>
          <a:bodyPr/>
          <a:lstStyle/>
          <a:p>
            <a:r>
              <a:rPr lang="en-GB" dirty="0"/>
              <a:t>After processing all the steps fill in the blanks type question are generated by mapping the keyword to the corresponding sentence. And appropriate distractors are generated through wordnet</a:t>
            </a:r>
            <a:endParaRPr lang="en-US" dirty="0"/>
          </a:p>
        </p:txBody>
      </p:sp>
      <p:pic>
        <p:nvPicPr>
          <p:cNvPr id="9" name="Picture 8">
            <a:extLst>
              <a:ext uri="{FF2B5EF4-FFF2-40B4-BE49-F238E27FC236}">
                <a16:creationId xmlns:a16="http://schemas.microsoft.com/office/drawing/2014/main" id="{66F8A958-2E7B-99ED-97F0-3162BEBF777F}"/>
              </a:ext>
            </a:extLst>
          </p:cNvPr>
          <p:cNvPicPr>
            <a:picLocks noChangeAspect="1"/>
          </p:cNvPicPr>
          <p:nvPr/>
        </p:nvPicPr>
        <p:blipFill rotWithShape="1">
          <a:blip r:embed="rId2"/>
          <a:srcRect t="20891" b="8149"/>
          <a:stretch/>
        </p:blipFill>
        <p:spPr>
          <a:xfrm>
            <a:off x="776749" y="2986600"/>
            <a:ext cx="8238917" cy="3283974"/>
          </a:xfrm>
          <a:prstGeom prst="rect">
            <a:avLst/>
          </a:prstGeom>
        </p:spPr>
      </p:pic>
    </p:spTree>
    <p:extLst>
      <p:ext uri="{BB962C8B-B14F-4D97-AF65-F5344CB8AC3E}">
        <p14:creationId xmlns:p14="http://schemas.microsoft.com/office/powerpoint/2010/main" val="23730312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1215</Words>
  <Application>Microsoft Office PowerPoint</Application>
  <PresentationFormat>Widescreen</PresentationFormat>
  <Paragraphs>44</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ff1</vt:lpstr>
      <vt:lpstr>NexusSerifWebPro</vt:lpstr>
      <vt:lpstr>Times New Roman</vt:lpstr>
      <vt:lpstr>Trebuchet MS</vt:lpstr>
      <vt:lpstr>Wingdings 3</vt:lpstr>
      <vt:lpstr>Facet</vt:lpstr>
      <vt:lpstr>GENERATING MCQ’S FROM GIVEN TEXT</vt:lpstr>
      <vt:lpstr>INTRODUCTION </vt:lpstr>
      <vt:lpstr>OBJECTIVES</vt:lpstr>
      <vt:lpstr>Literature survey:</vt:lpstr>
      <vt:lpstr>PowerPoint Presentation</vt:lpstr>
      <vt:lpstr>PROCEDURE </vt:lpstr>
      <vt:lpstr>  BERT:</vt:lpstr>
      <vt:lpstr>PowerPoint Presentation</vt:lpstr>
      <vt:lpstr> OUTPUT RESULTS:</vt:lpstr>
      <vt:lpstr>PowerPoint Presentation</vt:lpstr>
      <vt:lpstr>CONCLUSION </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GENERATING MCQ’S FROM GIVEN TEXT</dc:title>
  <dc:creator>Unknown User</dc:creator>
  <cp:lastModifiedBy>M V SHRITHAJANI</cp:lastModifiedBy>
  <cp:revision>8</cp:revision>
  <dcterms:created xsi:type="dcterms:W3CDTF">2022-08-29T03:54:15Z</dcterms:created>
  <dcterms:modified xsi:type="dcterms:W3CDTF">2022-11-10T01:45:40Z</dcterms:modified>
</cp:coreProperties>
</file>