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9" autoAdjust="0"/>
    <p:restoredTop sz="94660"/>
  </p:normalViewPr>
  <p:slideViewPr>
    <p:cSldViewPr snapToGrid="0">
      <p:cViewPr varScale="1">
        <p:scale>
          <a:sx n="63" d="100"/>
          <a:sy n="63" d="100"/>
        </p:scale>
        <p:origin x="52"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5139-5B57-44A3-A2F8-A9CCFE954F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A80894-EB0C-4BB0-B549-F94A2804B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150147-0917-4D29-B00C-E91E0A5EA54B}"/>
              </a:ext>
            </a:extLst>
          </p:cNvPr>
          <p:cNvSpPr>
            <a:spLocks noGrp="1"/>
          </p:cNvSpPr>
          <p:nvPr>
            <p:ph type="dt" sz="half" idx="10"/>
          </p:nvPr>
        </p:nvSpPr>
        <p:spPr/>
        <p:txBody>
          <a:bodyPr/>
          <a:lstStyle/>
          <a:p>
            <a:fld id="{98A619D9-3216-4E29-AF55-69E7C242A3AF}" type="datetimeFigureOut">
              <a:rPr lang="en-US" smtClean="0"/>
              <a:t>2/29/2020</a:t>
            </a:fld>
            <a:endParaRPr lang="en-US"/>
          </a:p>
        </p:txBody>
      </p:sp>
      <p:sp>
        <p:nvSpPr>
          <p:cNvPr id="5" name="Footer Placeholder 4">
            <a:extLst>
              <a:ext uri="{FF2B5EF4-FFF2-40B4-BE49-F238E27FC236}">
                <a16:creationId xmlns:a16="http://schemas.microsoft.com/office/drawing/2014/main" id="{99356145-C72E-434B-BCD1-AFABBD100C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0DD9B-44D8-4EDF-9EEF-F1356B9AF173}"/>
              </a:ext>
            </a:extLst>
          </p:cNvPr>
          <p:cNvSpPr>
            <a:spLocks noGrp="1"/>
          </p:cNvSpPr>
          <p:nvPr>
            <p:ph type="sldNum" sz="quarter" idx="12"/>
          </p:nvPr>
        </p:nvSpPr>
        <p:spPr/>
        <p:txBody>
          <a:bodyPr/>
          <a:lstStyle/>
          <a:p>
            <a:fld id="{6196200F-6D6A-4F5D-93C1-06575A765CD0}" type="slidenum">
              <a:rPr lang="en-US" smtClean="0"/>
              <a:t>‹#›</a:t>
            </a:fld>
            <a:endParaRPr lang="en-US"/>
          </a:p>
        </p:txBody>
      </p:sp>
    </p:spTree>
    <p:extLst>
      <p:ext uri="{BB962C8B-B14F-4D97-AF65-F5344CB8AC3E}">
        <p14:creationId xmlns:p14="http://schemas.microsoft.com/office/powerpoint/2010/main" val="2292032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A489-9671-4E14-ACC2-251326DF4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D4976F-FAAA-46F5-BE0C-8850713B60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F84A26-F30F-4EA4-AB21-FE5C11D94B96}"/>
              </a:ext>
            </a:extLst>
          </p:cNvPr>
          <p:cNvSpPr>
            <a:spLocks noGrp="1"/>
          </p:cNvSpPr>
          <p:nvPr>
            <p:ph type="dt" sz="half" idx="10"/>
          </p:nvPr>
        </p:nvSpPr>
        <p:spPr/>
        <p:txBody>
          <a:bodyPr/>
          <a:lstStyle/>
          <a:p>
            <a:fld id="{98A619D9-3216-4E29-AF55-69E7C242A3AF}" type="datetimeFigureOut">
              <a:rPr lang="en-US" smtClean="0"/>
              <a:t>2/29/2020</a:t>
            </a:fld>
            <a:endParaRPr lang="en-US"/>
          </a:p>
        </p:txBody>
      </p:sp>
      <p:sp>
        <p:nvSpPr>
          <p:cNvPr id="5" name="Footer Placeholder 4">
            <a:extLst>
              <a:ext uri="{FF2B5EF4-FFF2-40B4-BE49-F238E27FC236}">
                <a16:creationId xmlns:a16="http://schemas.microsoft.com/office/drawing/2014/main" id="{E0D6E74D-9979-4B01-A941-8B9085096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97154-EEFC-4ED7-8128-639D019D3D93}"/>
              </a:ext>
            </a:extLst>
          </p:cNvPr>
          <p:cNvSpPr>
            <a:spLocks noGrp="1"/>
          </p:cNvSpPr>
          <p:nvPr>
            <p:ph type="sldNum" sz="quarter" idx="12"/>
          </p:nvPr>
        </p:nvSpPr>
        <p:spPr/>
        <p:txBody>
          <a:bodyPr/>
          <a:lstStyle/>
          <a:p>
            <a:fld id="{6196200F-6D6A-4F5D-93C1-06575A765CD0}" type="slidenum">
              <a:rPr lang="en-US" smtClean="0"/>
              <a:t>‹#›</a:t>
            </a:fld>
            <a:endParaRPr lang="en-US"/>
          </a:p>
        </p:txBody>
      </p:sp>
    </p:spTree>
    <p:extLst>
      <p:ext uri="{BB962C8B-B14F-4D97-AF65-F5344CB8AC3E}">
        <p14:creationId xmlns:p14="http://schemas.microsoft.com/office/powerpoint/2010/main" val="404972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545B2D-BE22-45B6-A1E5-A1E99DAB56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680E02-9767-4098-A951-AF9C7321AE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8238D-B8CB-4F5D-A7C1-C67AA09FC256}"/>
              </a:ext>
            </a:extLst>
          </p:cNvPr>
          <p:cNvSpPr>
            <a:spLocks noGrp="1"/>
          </p:cNvSpPr>
          <p:nvPr>
            <p:ph type="dt" sz="half" idx="10"/>
          </p:nvPr>
        </p:nvSpPr>
        <p:spPr/>
        <p:txBody>
          <a:bodyPr/>
          <a:lstStyle/>
          <a:p>
            <a:fld id="{98A619D9-3216-4E29-AF55-69E7C242A3AF}" type="datetimeFigureOut">
              <a:rPr lang="en-US" smtClean="0"/>
              <a:t>2/29/2020</a:t>
            </a:fld>
            <a:endParaRPr lang="en-US"/>
          </a:p>
        </p:txBody>
      </p:sp>
      <p:sp>
        <p:nvSpPr>
          <p:cNvPr id="5" name="Footer Placeholder 4">
            <a:extLst>
              <a:ext uri="{FF2B5EF4-FFF2-40B4-BE49-F238E27FC236}">
                <a16:creationId xmlns:a16="http://schemas.microsoft.com/office/drawing/2014/main" id="{5EE9E303-E971-4DF5-887D-2A64CE8FEE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B8B79-BE7A-4155-8262-00AABDB9C620}"/>
              </a:ext>
            </a:extLst>
          </p:cNvPr>
          <p:cNvSpPr>
            <a:spLocks noGrp="1"/>
          </p:cNvSpPr>
          <p:nvPr>
            <p:ph type="sldNum" sz="quarter" idx="12"/>
          </p:nvPr>
        </p:nvSpPr>
        <p:spPr/>
        <p:txBody>
          <a:bodyPr/>
          <a:lstStyle/>
          <a:p>
            <a:fld id="{6196200F-6D6A-4F5D-93C1-06575A765CD0}" type="slidenum">
              <a:rPr lang="en-US" smtClean="0"/>
              <a:t>‹#›</a:t>
            </a:fld>
            <a:endParaRPr lang="en-US"/>
          </a:p>
        </p:txBody>
      </p:sp>
    </p:spTree>
    <p:extLst>
      <p:ext uri="{BB962C8B-B14F-4D97-AF65-F5344CB8AC3E}">
        <p14:creationId xmlns:p14="http://schemas.microsoft.com/office/powerpoint/2010/main" val="8220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1041F-FAE2-42BF-A7DE-9AE635080C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F987A-D9EE-44C1-9337-1BB761AD73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9AA938-37D0-41D6-B746-37E773222073}"/>
              </a:ext>
            </a:extLst>
          </p:cNvPr>
          <p:cNvSpPr>
            <a:spLocks noGrp="1"/>
          </p:cNvSpPr>
          <p:nvPr>
            <p:ph type="dt" sz="half" idx="10"/>
          </p:nvPr>
        </p:nvSpPr>
        <p:spPr/>
        <p:txBody>
          <a:bodyPr/>
          <a:lstStyle/>
          <a:p>
            <a:fld id="{98A619D9-3216-4E29-AF55-69E7C242A3AF}" type="datetimeFigureOut">
              <a:rPr lang="en-US" smtClean="0"/>
              <a:t>2/29/2020</a:t>
            </a:fld>
            <a:endParaRPr lang="en-US"/>
          </a:p>
        </p:txBody>
      </p:sp>
      <p:sp>
        <p:nvSpPr>
          <p:cNvPr id="5" name="Footer Placeholder 4">
            <a:extLst>
              <a:ext uri="{FF2B5EF4-FFF2-40B4-BE49-F238E27FC236}">
                <a16:creationId xmlns:a16="http://schemas.microsoft.com/office/drawing/2014/main" id="{949B27FC-ECEB-41CF-BB60-21DED735AC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D6F5B-7715-4ECD-A8E2-C0BCF2F640C1}"/>
              </a:ext>
            </a:extLst>
          </p:cNvPr>
          <p:cNvSpPr>
            <a:spLocks noGrp="1"/>
          </p:cNvSpPr>
          <p:nvPr>
            <p:ph type="sldNum" sz="quarter" idx="12"/>
          </p:nvPr>
        </p:nvSpPr>
        <p:spPr/>
        <p:txBody>
          <a:bodyPr/>
          <a:lstStyle/>
          <a:p>
            <a:fld id="{6196200F-6D6A-4F5D-93C1-06575A765CD0}" type="slidenum">
              <a:rPr lang="en-US" smtClean="0"/>
              <a:t>‹#›</a:t>
            </a:fld>
            <a:endParaRPr lang="en-US"/>
          </a:p>
        </p:txBody>
      </p:sp>
    </p:spTree>
    <p:extLst>
      <p:ext uri="{BB962C8B-B14F-4D97-AF65-F5344CB8AC3E}">
        <p14:creationId xmlns:p14="http://schemas.microsoft.com/office/powerpoint/2010/main" val="83002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A96D-7B86-4BAB-8E2D-5F205DD329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A3F451-E1BC-4647-8F8B-CD71B179A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D14239-A271-46DD-B2BF-A23E7D7A1CA4}"/>
              </a:ext>
            </a:extLst>
          </p:cNvPr>
          <p:cNvSpPr>
            <a:spLocks noGrp="1"/>
          </p:cNvSpPr>
          <p:nvPr>
            <p:ph type="dt" sz="half" idx="10"/>
          </p:nvPr>
        </p:nvSpPr>
        <p:spPr/>
        <p:txBody>
          <a:bodyPr/>
          <a:lstStyle/>
          <a:p>
            <a:fld id="{98A619D9-3216-4E29-AF55-69E7C242A3AF}" type="datetimeFigureOut">
              <a:rPr lang="en-US" smtClean="0"/>
              <a:t>2/29/2020</a:t>
            </a:fld>
            <a:endParaRPr lang="en-US"/>
          </a:p>
        </p:txBody>
      </p:sp>
      <p:sp>
        <p:nvSpPr>
          <p:cNvPr id="5" name="Footer Placeholder 4">
            <a:extLst>
              <a:ext uri="{FF2B5EF4-FFF2-40B4-BE49-F238E27FC236}">
                <a16:creationId xmlns:a16="http://schemas.microsoft.com/office/drawing/2014/main" id="{E27AC221-6049-4E85-8101-E3D37DB96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67FF6-8A3D-43B5-A669-1B2CF207BD07}"/>
              </a:ext>
            </a:extLst>
          </p:cNvPr>
          <p:cNvSpPr>
            <a:spLocks noGrp="1"/>
          </p:cNvSpPr>
          <p:nvPr>
            <p:ph type="sldNum" sz="quarter" idx="12"/>
          </p:nvPr>
        </p:nvSpPr>
        <p:spPr/>
        <p:txBody>
          <a:bodyPr/>
          <a:lstStyle/>
          <a:p>
            <a:fld id="{6196200F-6D6A-4F5D-93C1-06575A765CD0}" type="slidenum">
              <a:rPr lang="en-US" smtClean="0"/>
              <a:t>‹#›</a:t>
            </a:fld>
            <a:endParaRPr lang="en-US"/>
          </a:p>
        </p:txBody>
      </p:sp>
    </p:spTree>
    <p:extLst>
      <p:ext uri="{BB962C8B-B14F-4D97-AF65-F5344CB8AC3E}">
        <p14:creationId xmlns:p14="http://schemas.microsoft.com/office/powerpoint/2010/main" val="1850665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4F799-F73B-4C53-B889-BEE39BDE14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8BF2D-94F4-4DC7-B1BE-E1F17ABB11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00CE21-BB7D-4394-8791-6B3B3FDD0A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4697AD-D831-4737-9585-7399F83D60AB}"/>
              </a:ext>
            </a:extLst>
          </p:cNvPr>
          <p:cNvSpPr>
            <a:spLocks noGrp="1"/>
          </p:cNvSpPr>
          <p:nvPr>
            <p:ph type="dt" sz="half" idx="10"/>
          </p:nvPr>
        </p:nvSpPr>
        <p:spPr/>
        <p:txBody>
          <a:bodyPr/>
          <a:lstStyle/>
          <a:p>
            <a:fld id="{98A619D9-3216-4E29-AF55-69E7C242A3AF}" type="datetimeFigureOut">
              <a:rPr lang="en-US" smtClean="0"/>
              <a:t>2/29/2020</a:t>
            </a:fld>
            <a:endParaRPr lang="en-US"/>
          </a:p>
        </p:txBody>
      </p:sp>
      <p:sp>
        <p:nvSpPr>
          <p:cNvPr id="6" name="Footer Placeholder 5">
            <a:extLst>
              <a:ext uri="{FF2B5EF4-FFF2-40B4-BE49-F238E27FC236}">
                <a16:creationId xmlns:a16="http://schemas.microsoft.com/office/drawing/2014/main" id="{978529DB-D82F-418B-B2BA-66EEB932F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8CC874-DA72-428B-ABC6-56D190E0C2D1}"/>
              </a:ext>
            </a:extLst>
          </p:cNvPr>
          <p:cNvSpPr>
            <a:spLocks noGrp="1"/>
          </p:cNvSpPr>
          <p:nvPr>
            <p:ph type="sldNum" sz="quarter" idx="12"/>
          </p:nvPr>
        </p:nvSpPr>
        <p:spPr/>
        <p:txBody>
          <a:bodyPr/>
          <a:lstStyle/>
          <a:p>
            <a:fld id="{6196200F-6D6A-4F5D-93C1-06575A765CD0}" type="slidenum">
              <a:rPr lang="en-US" smtClean="0"/>
              <a:t>‹#›</a:t>
            </a:fld>
            <a:endParaRPr lang="en-US"/>
          </a:p>
        </p:txBody>
      </p:sp>
    </p:spTree>
    <p:extLst>
      <p:ext uri="{BB962C8B-B14F-4D97-AF65-F5344CB8AC3E}">
        <p14:creationId xmlns:p14="http://schemas.microsoft.com/office/powerpoint/2010/main" val="376381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24C0-D391-446B-8B99-6D3C26EEB9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14F7C3-F3A3-4591-96C2-FBFF5F9EFF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BD5166-A771-44EF-B4FA-15E4F68F8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96494D-1EE4-4AD1-B76F-575170A5F6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972609-860B-4412-B17F-A06E370F4B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31B7D4-1909-47F8-B209-9C4D0502E353}"/>
              </a:ext>
            </a:extLst>
          </p:cNvPr>
          <p:cNvSpPr>
            <a:spLocks noGrp="1"/>
          </p:cNvSpPr>
          <p:nvPr>
            <p:ph type="dt" sz="half" idx="10"/>
          </p:nvPr>
        </p:nvSpPr>
        <p:spPr/>
        <p:txBody>
          <a:bodyPr/>
          <a:lstStyle/>
          <a:p>
            <a:fld id="{98A619D9-3216-4E29-AF55-69E7C242A3AF}" type="datetimeFigureOut">
              <a:rPr lang="en-US" smtClean="0"/>
              <a:t>2/29/2020</a:t>
            </a:fld>
            <a:endParaRPr lang="en-US"/>
          </a:p>
        </p:txBody>
      </p:sp>
      <p:sp>
        <p:nvSpPr>
          <p:cNvPr id="8" name="Footer Placeholder 7">
            <a:extLst>
              <a:ext uri="{FF2B5EF4-FFF2-40B4-BE49-F238E27FC236}">
                <a16:creationId xmlns:a16="http://schemas.microsoft.com/office/drawing/2014/main" id="{276AE03E-F7F6-4173-AAD3-9013065985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494110-8BC4-44C4-A78C-74BD239794C6}"/>
              </a:ext>
            </a:extLst>
          </p:cNvPr>
          <p:cNvSpPr>
            <a:spLocks noGrp="1"/>
          </p:cNvSpPr>
          <p:nvPr>
            <p:ph type="sldNum" sz="quarter" idx="12"/>
          </p:nvPr>
        </p:nvSpPr>
        <p:spPr/>
        <p:txBody>
          <a:bodyPr/>
          <a:lstStyle/>
          <a:p>
            <a:fld id="{6196200F-6D6A-4F5D-93C1-06575A765CD0}" type="slidenum">
              <a:rPr lang="en-US" smtClean="0"/>
              <a:t>‹#›</a:t>
            </a:fld>
            <a:endParaRPr lang="en-US"/>
          </a:p>
        </p:txBody>
      </p:sp>
    </p:spTree>
    <p:extLst>
      <p:ext uri="{BB962C8B-B14F-4D97-AF65-F5344CB8AC3E}">
        <p14:creationId xmlns:p14="http://schemas.microsoft.com/office/powerpoint/2010/main" val="1699920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581B3-20FB-452C-89F6-FE11BED4A0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4B2E8B-2A34-44E5-945F-CE2BDC02B4F3}"/>
              </a:ext>
            </a:extLst>
          </p:cNvPr>
          <p:cNvSpPr>
            <a:spLocks noGrp="1"/>
          </p:cNvSpPr>
          <p:nvPr>
            <p:ph type="dt" sz="half" idx="10"/>
          </p:nvPr>
        </p:nvSpPr>
        <p:spPr/>
        <p:txBody>
          <a:bodyPr/>
          <a:lstStyle/>
          <a:p>
            <a:fld id="{98A619D9-3216-4E29-AF55-69E7C242A3AF}" type="datetimeFigureOut">
              <a:rPr lang="en-US" smtClean="0"/>
              <a:t>2/29/2020</a:t>
            </a:fld>
            <a:endParaRPr lang="en-US"/>
          </a:p>
        </p:txBody>
      </p:sp>
      <p:sp>
        <p:nvSpPr>
          <p:cNvPr id="4" name="Footer Placeholder 3">
            <a:extLst>
              <a:ext uri="{FF2B5EF4-FFF2-40B4-BE49-F238E27FC236}">
                <a16:creationId xmlns:a16="http://schemas.microsoft.com/office/drawing/2014/main" id="{E664CAE1-B92D-47A0-A237-5AFA8EEF7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669295-1190-45CB-BB79-E63ED1A97BB4}"/>
              </a:ext>
            </a:extLst>
          </p:cNvPr>
          <p:cNvSpPr>
            <a:spLocks noGrp="1"/>
          </p:cNvSpPr>
          <p:nvPr>
            <p:ph type="sldNum" sz="quarter" idx="12"/>
          </p:nvPr>
        </p:nvSpPr>
        <p:spPr/>
        <p:txBody>
          <a:bodyPr/>
          <a:lstStyle/>
          <a:p>
            <a:fld id="{6196200F-6D6A-4F5D-93C1-06575A765CD0}" type="slidenum">
              <a:rPr lang="en-US" smtClean="0"/>
              <a:t>‹#›</a:t>
            </a:fld>
            <a:endParaRPr lang="en-US"/>
          </a:p>
        </p:txBody>
      </p:sp>
    </p:spTree>
    <p:extLst>
      <p:ext uri="{BB962C8B-B14F-4D97-AF65-F5344CB8AC3E}">
        <p14:creationId xmlns:p14="http://schemas.microsoft.com/office/powerpoint/2010/main" val="638772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CC3F65-01AE-45B9-BE34-A624C3AF5CB7}"/>
              </a:ext>
            </a:extLst>
          </p:cNvPr>
          <p:cNvSpPr>
            <a:spLocks noGrp="1"/>
          </p:cNvSpPr>
          <p:nvPr>
            <p:ph type="dt" sz="half" idx="10"/>
          </p:nvPr>
        </p:nvSpPr>
        <p:spPr/>
        <p:txBody>
          <a:bodyPr/>
          <a:lstStyle/>
          <a:p>
            <a:fld id="{98A619D9-3216-4E29-AF55-69E7C242A3AF}" type="datetimeFigureOut">
              <a:rPr lang="en-US" smtClean="0"/>
              <a:t>2/29/2020</a:t>
            </a:fld>
            <a:endParaRPr lang="en-US"/>
          </a:p>
        </p:txBody>
      </p:sp>
      <p:sp>
        <p:nvSpPr>
          <p:cNvPr id="3" name="Footer Placeholder 2">
            <a:extLst>
              <a:ext uri="{FF2B5EF4-FFF2-40B4-BE49-F238E27FC236}">
                <a16:creationId xmlns:a16="http://schemas.microsoft.com/office/drawing/2014/main" id="{2AF68737-3920-4D3D-92C8-3E4E1BE388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E5340E-CA69-4C55-B25F-C3C1ADEB0D75}"/>
              </a:ext>
            </a:extLst>
          </p:cNvPr>
          <p:cNvSpPr>
            <a:spLocks noGrp="1"/>
          </p:cNvSpPr>
          <p:nvPr>
            <p:ph type="sldNum" sz="quarter" idx="12"/>
          </p:nvPr>
        </p:nvSpPr>
        <p:spPr/>
        <p:txBody>
          <a:bodyPr/>
          <a:lstStyle/>
          <a:p>
            <a:fld id="{6196200F-6D6A-4F5D-93C1-06575A765CD0}" type="slidenum">
              <a:rPr lang="en-US" smtClean="0"/>
              <a:t>‹#›</a:t>
            </a:fld>
            <a:endParaRPr lang="en-US"/>
          </a:p>
        </p:txBody>
      </p:sp>
    </p:spTree>
    <p:extLst>
      <p:ext uri="{BB962C8B-B14F-4D97-AF65-F5344CB8AC3E}">
        <p14:creationId xmlns:p14="http://schemas.microsoft.com/office/powerpoint/2010/main" val="318596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255F-9D91-4C8C-9F4E-F2AC98DE15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999C6B-7074-447E-A53F-A83DB27656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AEABDC-01D2-4514-94C1-35386EB49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3A53E-6570-44D2-B928-5CD2FF319EB1}"/>
              </a:ext>
            </a:extLst>
          </p:cNvPr>
          <p:cNvSpPr>
            <a:spLocks noGrp="1"/>
          </p:cNvSpPr>
          <p:nvPr>
            <p:ph type="dt" sz="half" idx="10"/>
          </p:nvPr>
        </p:nvSpPr>
        <p:spPr/>
        <p:txBody>
          <a:bodyPr/>
          <a:lstStyle/>
          <a:p>
            <a:fld id="{98A619D9-3216-4E29-AF55-69E7C242A3AF}" type="datetimeFigureOut">
              <a:rPr lang="en-US" smtClean="0"/>
              <a:t>2/29/2020</a:t>
            </a:fld>
            <a:endParaRPr lang="en-US"/>
          </a:p>
        </p:txBody>
      </p:sp>
      <p:sp>
        <p:nvSpPr>
          <p:cNvPr id="6" name="Footer Placeholder 5">
            <a:extLst>
              <a:ext uri="{FF2B5EF4-FFF2-40B4-BE49-F238E27FC236}">
                <a16:creationId xmlns:a16="http://schemas.microsoft.com/office/drawing/2014/main" id="{920B0A80-A6E5-4623-B4E0-E4B92E1141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3071F-0F9C-4DE8-A23F-F3C60AE6122D}"/>
              </a:ext>
            </a:extLst>
          </p:cNvPr>
          <p:cNvSpPr>
            <a:spLocks noGrp="1"/>
          </p:cNvSpPr>
          <p:nvPr>
            <p:ph type="sldNum" sz="quarter" idx="12"/>
          </p:nvPr>
        </p:nvSpPr>
        <p:spPr/>
        <p:txBody>
          <a:bodyPr/>
          <a:lstStyle/>
          <a:p>
            <a:fld id="{6196200F-6D6A-4F5D-93C1-06575A765CD0}" type="slidenum">
              <a:rPr lang="en-US" smtClean="0"/>
              <a:t>‹#›</a:t>
            </a:fld>
            <a:endParaRPr lang="en-US"/>
          </a:p>
        </p:txBody>
      </p:sp>
    </p:spTree>
    <p:extLst>
      <p:ext uri="{BB962C8B-B14F-4D97-AF65-F5344CB8AC3E}">
        <p14:creationId xmlns:p14="http://schemas.microsoft.com/office/powerpoint/2010/main" val="229940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6F232-8CB4-4835-B79E-34E8886072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C8D1BA-2DF7-42DA-A559-6AEF819392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6C4E6-4BCC-4C00-A6FC-653A409C5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D516B9-01E0-4907-8ACD-777166063975}"/>
              </a:ext>
            </a:extLst>
          </p:cNvPr>
          <p:cNvSpPr>
            <a:spLocks noGrp="1"/>
          </p:cNvSpPr>
          <p:nvPr>
            <p:ph type="dt" sz="half" idx="10"/>
          </p:nvPr>
        </p:nvSpPr>
        <p:spPr/>
        <p:txBody>
          <a:bodyPr/>
          <a:lstStyle/>
          <a:p>
            <a:fld id="{98A619D9-3216-4E29-AF55-69E7C242A3AF}" type="datetimeFigureOut">
              <a:rPr lang="en-US" smtClean="0"/>
              <a:t>2/29/2020</a:t>
            </a:fld>
            <a:endParaRPr lang="en-US"/>
          </a:p>
        </p:txBody>
      </p:sp>
      <p:sp>
        <p:nvSpPr>
          <p:cNvPr id="6" name="Footer Placeholder 5">
            <a:extLst>
              <a:ext uri="{FF2B5EF4-FFF2-40B4-BE49-F238E27FC236}">
                <a16:creationId xmlns:a16="http://schemas.microsoft.com/office/drawing/2014/main" id="{B3719755-943E-440A-A41A-30295A05DA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08E65-2BAB-4E29-BEE4-4EE90F5C945A}"/>
              </a:ext>
            </a:extLst>
          </p:cNvPr>
          <p:cNvSpPr>
            <a:spLocks noGrp="1"/>
          </p:cNvSpPr>
          <p:nvPr>
            <p:ph type="sldNum" sz="quarter" idx="12"/>
          </p:nvPr>
        </p:nvSpPr>
        <p:spPr/>
        <p:txBody>
          <a:bodyPr/>
          <a:lstStyle/>
          <a:p>
            <a:fld id="{6196200F-6D6A-4F5D-93C1-06575A765CD0}" type="slidenum">
              <a:rPr lang="en-US" smtClean="0"/>
              <a:t>‹#›</a:t>
            </a:fld>
            <a:endParaRPr lang="en-US"/>
          </a:p>
        </p:txBody>
      </p:sp>
    </p:spTree>
    <p:extLst>
      <p:ext uri="{BB962C8B-B14F-4D97-AF65-F5344CB8AC3E}">
        <p14:creationId xmlns:p14="http://schemas.microsoft.com/office/powerpoint/2010/main" val="35682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1172-EA1C-4935-8132-A8AD198929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9E5ADC-E3F2-43DE-986A-4830F55B2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A588C-EF7D-4355-9822-D6FF4A6C9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A619D9-3216-4E29-AF55-69E7C242A3AF}" type="datetimeFigureOut">
              <a:rPr lang="en-US" smtClean="0"/>
              <a:t>2/29/2020</a:t>
            </a:fld>
            <a:endParaRPr lang="en-US"/>
          </a:p>
        </p:txBody>
      </p:sp>
      <p:sp>
        <p:nvSpPr>
          <p:cNvPr id="5" name="Footer Placeholder 4">
            <a:extLst>
              <a:ext uri="{FF2B5EF4-FFF2-40B4-BE49-F238E27FC236}">
                <a16:creationId xmlns:a16="http://schemas.microsoft.com/office/drawing/2014/main" id="{C3E33183-A290-41D5-A71F-D2E6608078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D373F5-EFFF-41F5-BC0D-1AEA5DB96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6200F-6D6A-4F5D-93C1-06575A765CD0}" type="slidenum">
              <a:rPr lang="en-US" smtClean="0"/>
              <a:t>‹#›</a:t>
            </a:fld>
            <a:endParaRPr lang="en-US"/>
          </a:p>
        </p:txBody>
      </p:sp>
    </p:spTree>
    <p:extLst>
      <p:ext uri="{BB962C8B-B14F-4D97-AF65-F5344CB8AC3E}">
        <p14:creationId xmlns:p14="http://schemas.microsoft.com/office/powerpoint/2010/main" val="4110769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ws.amazon.com/compliance/progra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052FD-17A5-402A-8C24-F544C6BC7879}"/>
              </a:ext>
            </a:extLst>
          </p:cNvPr>
          <p:cNvSpPr>
            <a:spLocks noGrp="1"/>
          </p:cNvSpPr>
          <p:nvPr>
            <p:ph type="ctrTitle"/>
          </p:nvPr>
        </p:nvSpPr>
        <p:spPr/>
        <p:txBody>
          <a:bodyPr/>
          <a:lstStyle/>
          <a:p>
            <a:r>
              <a:rPr lang="en-US" dirty="0"/>
              <a:t>Amazon Web Services(AWS)</a:t>
            </a:r>
          </a:p>
        </p:txBody>
      </p:sp>
      <p:sp>
        <p:nvSpPr>
          <p:cNvPr id="3" name="Subtitle 2">
            <a:extLst>
              <a:ext uri="{FF2B5EF4-FFF2-40B4-BE49-F238E27FC236}">
                <a16:creationId xmlns:a16="http://schemas.microsoft.com/office/drawing/2014/main" id="{1D80FD7E-8632-4E26-A216-68243701EC17}"/>
              </a:ext>
            </a:extLst>
          </p:cNvPr>
          <p:cNvSpPr>
            <a:spLocks noGrp="1"/>
          </p:cNvSpPr>
          <p:nvPr>
            <p:ph type="subTitle" idx="1"/>
          </p:nvPr>
        </p:nvSpPr>
        <p:spPr>
          <a:xfrm>
            <a:off x="5913781" y="4930567"/>
            <a:ext cx="5698435" cy="1610139"/>
          </a:xfrm>
        </p:spPr>
        <p:txBody>
          <a:bodyPr/>
          <a:lstStyle/>
          <a:p>
            <a:r>
              <a:rPr lang="en-US" dirty="0"/>
              <a:t>By Mahesh</a:t>
            </a:r>
          </a:p>
          <a:p>
            <a:endParaRPr lang="en-US" dirty="0"/>
          </a:p>
        </p:txBody>
      </p:sp>
    </p:spTree>
    <p:extLst>
      <p:ext uri="{BB962C8B-B14F-4D97-AF65-F5344CB8AC3E}">
        <p14:creationId xmlns:p14="http://schemas.microsoft.com/office/powerpoint/2010/main" val="92669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80E2E-7AF4-442C-8D1E-A966B9DB7771}"/>
              </a:ext>
            </a:extLst>
          </p:cNvPr>
          <p:cNvSpPr>
            <a:spLocks noGrp="1"/>
          </p:cNvSpPr>
          <p:nvPr>
            <p:ph type="title"/>
          </p:nvPr>
        </p:nvSpPr>
        <p:spPr/>
        <p:txBody>
          <a:bodyPr/>
          <a:lstStyle/>
          <a:p>
            <a:r>
              <a:rPr lang="en-US" dirty="0"/>
              <a:t>AWS Overview</a:t>
            </a:r>
          </a:p>
        </p:txBody>
      </p:sp>
      <p:sp>
        <p:nvSpPr>
          <p:cNvPr id="3" name="Content Placeholder 2">
            <a:extLst>
              <a:ext uri="{FF2B5EF4-FFF2-40B4-BE49-F238E27FC236}">
                <a16:creationId xmlns:a16="http://schemas.microsoft.com/office/drawing/2014/main" id="{CBFF8E62-48F1-4C3D-91D8-6A883B0F883D}"/>
              </a:ext>
            </a:extLst>
          </p:cNvPr>
          <p:cNvSpPr>
            <a:spLocks noGrp="1"/>
          </p:cNvSpPr>
          <p:nvPr>
            <p:ph idx="1"/>
          </p:nvPr>
        </p:nvSpPr>
        <p:spPr/>
        <p:txBody>
          <a:bodyPr/>
          <a:lstStyle/>
          <a:p>
            <a:r>
              <a:rPr lang="en-US" dirty="0"/>
              <a:t>In 2006, Amazon Web Services (AWS) began offering IT infrastructure services to businesses as web services—now commonly known as cloud computing. </a:t>
            </a:r>
          </a:p>
          <a:p>
            <a:r>
              <a:rPr lang="en-US" dirty="0"/>
              <a:t>Amazon Web Services offers a broad set of global cloud-based products, over 140 AWS services are available.</a:t>
            </a:r>
          </a:p>
          <a:p>
            <a:r>
              <a:rPr lang="en-US" dirty="0"/>
              <a:t>AWS provides a highly reliable, scalable, low-cost infrastructure platform in the cloud that powers hundreds of thousands of businesses in 190 countries around the world.</a:t>
            </a:r>
          </a:p>
          <a:p>
            <a:endParaRPr lang="en-US" dirty="0"/>
          </a:p>
          <a:p>
            <a:endParaRPr lang="en-US" dirty="0"/>
          </a:p>
        </p:txBody>
      </p:sp>
    </p:spTree>
    <p:extLst>
      <p:ext uri="{BB962C8B-B14F-4D97-AF65-F5344CB8AC3E}">
        <p14:creationId xmlns:p14="http://schemas.microsoft.com/office/powerpoint/2010/main" val="1465272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B956-A90F-429A-8BDF-291824C3EBF5}"/>
              </a:ext>
            </a:extLst>
          </p:cNvPr>
          <p:cNvSpPr>
            <a:spLocks noGrp="1"/>
          </p:cNvSpPr>
          <p:nvPr>
            <p:ph type="title"/>
          </p:nvPr>
        </p:nvSpPr>
        <p:spPr/>
        <p:txBody>
          <a:bodyPr/>
          <a:lstStyle/>
          <a:p>
            <a:r>
              <a:rPr lang="en-US" dirty="0"/>
              <a:t>What is Cloud Computing?</a:t>
            </a:r>
          </a:p>
        </p:txBody>
      </p:sp>
      <p:sp>
        <p:nvSpPr>
          <p:cNvPr id="3" name="Content Placeholder 2">
            <a:extLst>
              <a:ext uri="{FF2B5EF4-FFF2-40B4-BE49-F238E27FC236}">
                <a16:creationId xmlns:a16="http://schemas.microsoft.com/office/drawing/2014/main" id="{DD758DF1-2931-4639-B439-C108EE2A8414}"/>
              </a:ext>
            </a:extLst>
          </p:cNvPr>
          <p:cNvSpPr>
            <a:spLocks noGrp="1"/>
          </p:cNvSpPr>
          <p:nvPr>
            <p:ph idx="1"/>
          </p:nvPr>
        </p:nvSpPr>
        <p:spPr/>
        <p:txBody>
          <a:bodyPr/>
          <a:lstStyle/>
          <a:p>
            <a:r>
              <a:rPr lang="en-US" dirty="0"/>
              <a:t>Cloud computing is the on-demand delivery of compute power, database storage, applications, and other IT resources through a cloud services platform via the Internet with pay-as-you-go pricing.</a:t>
            </a:r>
          </a:p>
          <a:p>
            <a:r>
              <a:rPr lang="en-US" dirty="0"/>
              <a:t>You can access as many resources as you need, almost instantly, and only pay for what you use. </a:t>
            </a:r>
          </a:p>
          <a:p>
            <a:r>
              <a:rPr lang="en-US" dirty="0"/>
              <a:t>A cloud services platform such as Amazon Web Services owns and maintains the network-connected hardware required for these application services, while you provision and use what you need via a web application.</a:t>
            </a:r>
          </a:p>
          <a:p>
            <a:endParaRPr lang="en-US" dirty="0"/>
          </a:p>
        </p:txBody>
      </p:sp>
    </p:spTree>
    <p:extLst>
      <p:ext uri="{BB962C8B-B14F-4D97-AF65-F5344CB8AC3E}">
        <p14:creationId xmlns:p14="http://schemas.microsoft.com/office/powerpoint/2010/main" val="422109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0DB5-4418-4F55-87FB-57A4C3B8462F}"/>
              </a:ext>
            </a:extLst>
          </p:cNvPr>
          <p:cNvSpPr>
            <a:spLocks noGrp="1"/>
          </p:cNvSpPr>
          <p:nvPr>
            <p:ph type="title"/>
          </p:nvPr>
        </p:nvSpPr>
        <p:spPr/>
        <p:txBody>
          <a:bodyPr/>
          <a:lstStyle/>
          <a:p>
            <a:r>
              <a:rPr lang="en-US" dirty="0"/>
              <a:t>Advantages of Cloud Computing</a:t>
            </a:r>
          </a:p>
        </p:txBody>
      </p:sp>
      <p:sp>
        <p:nvSpPr>
          <p:cNvPr id="3" name="Content Placeholder 2">
            <a:extLst>
              <a:ext uri="{FF2B5EF4-FFF2-40B4-BE49-F238E27FC236}">
                <a16:creationId xmlns:a16="http://schemas.microsoft.com/office/drawing/2014/main" id="{549728CA-DFC4-460C-8E50-58CE04BDE677}"/>
              </a:ext>
            </a:extLst>
          </p:cNvPr>
          <p:cNvSpPr>
            <a:spLocks noGrp="1"/>
          </p:cNvSpPr>
          <p:nvPr>
            <p:ph idx="1"/>
          </p:nvPr>
        </p:nvSpPr>
        <p:spPr/>
        <p:txBody>
          <a:bodyPr/>
          <a:lstStyle/>
          <a:p>
            <a:r>
              <a:rPr lang="en-US" b="1" dirty="0"/>
              <a:t>Trade capital expense for variable expense</a:t>
            </a:r>
          </a:p>
          <a:p>
            <a:r>
              <a:rPr lang="en-US" b="1" dirty="0"/>
              <a:t>Stop guessing capacity</a:t>
            </a:r>
          </a:p>
          <a:p>
            <a:r>
              <a:rPr lang="en-US" b="1" dirty="0"/>
              <a:t>Increase speed and agility</a:t>
            </a:r>
            <a:r>
              <a:rPr lang="en-US" dirty="0"/>
              <a:t> </a:t>
            </a:r>
          </a:p>
          <a:p>
            <a:r>
              <a:rPr lang="en-US" b="1" dirty="0"/>
              <a:t>Stop spending money running and maintaining data centers</a:t>
            </a:r>
          </a:p>
          <a:p>
            <a:r>
              <a:rPr lang="en-US" b="1" dirty="0"/>
              <a:t>Go global in minutes</a:t>
            </a:r>
            <a:endParaRPr lang="en-US" dirty="0"/>
          </a:p>
        </p:txBody>
      </p:sp>
    </p:spTree>
    <p:extLst>
      <p:ext uri="{BB962C8B-B14F-4D97-AF65-F5344CB8AC3E}">
        <p14:creationId xmlns:p14="http://schemas.microsoft.com/office/powerpoint/2010/main" val="364307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571A8-570B-41FB-8EE0-6AC5D903CDB3}"/>
              </a:ext>
            </a:extLst>
          </p:cNvPr>
          <p:cNvSpPr>
            <a:spLocks noGrp="1"/>
          </p:cNvSpPr>
          <p:nvPr>
            <p:ph type="title"/>
          </p:nvPr>
        </p:nvSpPr>
        <p:spPr/>
        <p:txBody>
          <a:bodyPr/>
          <a:lstStyle/>
          <a:p>
            <a:r>
              <a:rPr lang="en-US" dirty="0"/>
              <a:t>Types of Cloud Computing Models</a:t>
            </a:r>
          </a:p>
        </p:txBody>
      </p:sp>
      <p:sp>
        <p:nvSpPr>
          <p:cNvPr id="3" name="Content Placeholder 2">
            <a:extLst>
              <a:ext uri="{FF2B5EF4-FFF2-40B4-BE49-F238E27FC236}">
                <a16:creationId xmlns:a16="http://schemas.microsoft.com/office/drawing/2014/main" id="{21D43BAD-38EE-482A-9BA5-F6A60E649716}"/>
              </a:ext>
            </a:extLst>
          </p:cNvPr>
          <p:cNvSpPr>
            <a:spLocks noGrp="1"/>
          </p:cNvSpPr>
          <p:nvPr>
            <p:ph idx="1"/>
          </p:nvPr>
        </p:nvSpPr>
        <p:spPr/>
        <p:txBody>
          <a:bodyPr>
            <a:normAutofit fontScale="25000" lnSpcReduction="20000"/>
          </a:bodyPr>
          <a:lstStyle/>
          <a:p>
            <a:r>
              <a:rPr lang="en-US" sz="7200" b="1" dirty="0"/>
              <a:t>Infrastructure as a Service (IaaS)</a:t>
            </a:r>
          </a:p>
          <a:p>
            <a:pPr marL="0" indent="0">
              <a:buNone/>
            </a:pPr>
            <a:r>
              <a:rPr lang="en-US" sz="7200" dirty="0"/>
              <a:t>Infrastructure as a Service provides you with the highest level of flexibility and management control over your IT resources and is most similar to existing IT resources that many IT departments and developers are familiar with today.</a:t>
            </a:r>
            <a:endParaRPr lang="en-US" sz="7200" b="1" dirty="0"/>
          </a:p>
          <a:p>
            <a:pPr marL="0" indent="0">
              <a:buNone/>
            </a:pPr>
            <a:r>
              <a:rPr lang="en-US" sz="7200" dirty="0"/>
              <a:t>Examples: </a:t>
            </a:r>
            <a:r>
              <a:rPr lang="en-US" sz="7200" dirty="0" err="1"/>
              <a:t>DigitalOcean</a:t>
            </a:r>
            <a:r>
              <a:rPr lang="en-US" sz="7200" dirty="0"/>
              <a:t>, Rackspace, Amazon Web Services (AWS), Microsoft Azure, Google Compute Engine (GCE)</a:t>
            </a:r>
          </a:p>
          <a:p>
            <a:r>
              <a:rPr lang="en-US" sz="7200" b="1" dirty="0"/>
              <a:t>Platform as a Service (PaaS)</a:t>
            </a:r>
          </a:p>
          <a:p>
            <a:pPr marL="0" indent="0">
              <a:buNone/>
            </a:pPr>
            <a:r>
              <a:rPr lang="en-US" sz="7200" dirty="0"/>
              <a:t>Platforms as a service remove the need for organizations to manage the underlying infrastructure (usually hardware and operating systems) and allow you to focus on the deployment and management of your applications. </a:t>
            </a:r>
            <a:endParaRPr lang="en-US" sz="7200" b="1" dirty="0"/>
          </a:p>
          <a:p>
            <a:pPr marL="0" indent="0">
              <a:buNone/>
            </a:pPr>
            <a:r>
              <a:rPr lang="en-US" sz="7200" dirty="0"/>
              <a:t> Examples: AWS Elastic Beanstalk, Windows Azure, Google App Engine</a:t>
            </a:r>
          </a:p>
          <a:p>
            <a:r>
              <a:rPr lang="en-US" sz="7200" b="1" dirty="0"/>
              <a:t>Software as a Service (SaaS):</a:t>
            </a:r>
          </a:p>
          <a:p>
            <a:pPr marL="0" indent="0">
              <a:buNone/>
            </a:pPr>
            <a:r>
              <a:rPr lang="en-US" sz="7200" dirty="0"/>
              <a:t>Software as a Service provides you with a completed product that is run and managed by the service provider. In most cases, people referring to Software as a Service are referring to end-user applications.</a:t>
            </a:r>
            <a:endParaRPr lang="en-US" sz="7200" b="1" dirty="0"/>
          </a:p>
          <a:p>
            <a:pPr marL="0" indent="0">
              <a:buNone/>
            </a:pPr>
            <a:r>
              <a:rPr lang="en-US" sz="7200" dirty="0"/>
              <a:t>Examples:  Google Apps, Dropbox, Salesforce, Cisco WebEx, Concur, GoToMeeting</a:t>
            </a:r>
            <a:endParaRPr lang="en-US" sz="7200" b="1" dirty="0"/>
          </a:p>
          <a:p>
            <a:endParaRPr lang="en-US" dirty="0"/>
          </a:p>
          <a:p>
            <a:endParaRPr lang="en-US" dirty="0"/>
          </a:p>
        </p:txBody>
      </p:sp>
    </p:spTree>
    <p:extLst>
      <p:ext uri="{BB962C8B-B14F-4D97-AF65-F5344CB8AC3E}">
        <p14:creationId xmlns:p14="http://schemas.microsoft.com/office/powerpoint/2010/main" val="273760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E9CD-A8BF-4D68-9622-2720573D5082}"/>
              </a:ext>
            </a:extLst>
          </p:cNvPr>
          <p:cNvSpPr>
            <a:spLocks noGrp="1"/>
          </p:cNvSpPr>
          <p:nvPr>
            <p:ph type="title"/>
          </p:nvPr>
        </p:nvSpPr>
        <p:spPr/>
        <p:txBody>
          <a:bodyPr/>
          <a:lstStyle/>
          <a:p>
            <a:r>
              <a:rPr lang="en-US" dirty="0"/>
              <a:t>Cloud Computing Deployment Models</a:t>
            </a:r>
            <a:br>
              <a:rPr lang="en-US" dirty="0"/>
            </a:br>
            <a:endParaRPr lang="en-US" dirty="0"/>
          </a:p>
        </p:txBody>
      </p:sp>
      <p:sp>
        <p:nvSpPr>
          <p:cNvPr id="3" name="Content Placeholder 2">
            <a:extLst>
              <a:ext uri="{FF2B5EF4-FFF2-40B4-BE49-F238E27FC236}">
                <a16:creationId xmlns:a16="http://schemas.microsoft.com/office/drawing/2014/main" id="{6B35CE4B-CFAC-438D-ADF5-2B9A1043044F}"/>
              </a:ext>
            </a:extLst>
          </p:cNvPr>
          <p:cNvSpPr>
            <a:spLocks noGrp="1"/>
          </p:cNvSpPr>
          <p:nvPr>
            <p:ph idx="1"/>
          </p:nvPr>
        </p:nvSpPr>
        <p:spPr/>
        <p:txBody>
          <a:bodyPr>
            <a:normAutofit fontScale="85000" lnSpcReduction="20000"/>
          </a:bodyPr>
          <a:lstStyle/>
          <a:p>
            <a:r>
              <a:rPr lang="en-US" dirty="0"/>
              <a:t>On-premises: </a:t>
            </a:r>
          </a:p>
          <a:p>
            <a:pPr marL="0" indent="0">
              <a:buNone/>
            </a:pPr>
            <a:r>
              <a:rPr lang="en-US" dirty="0"/>
              <a:t> Deploying resources on-premises, using virtualization and resource management tools, is sometimes called “private cloud”. On-premises deployment does not provide many of the benefits of cloud computing but is sometimes sought for its ability to provide dedicated resources.</a:t>
            </a:r>
          </a:p>
          <a:p>
            <a:pPr marL="0" indent="0">
              <a:buNone/>
            </a:pPr>
            <a:endParaRPr lang="en-US" dirty="0"/>
          </a:p>
          <a:p>
            <a:r>
              <a:rPr lang="en-US" dirty="0"/>
              <a:t>Cloud: </a:t>
            </a:r>
          </a:p>
          <a:p>
            <a:pPr marL="0" indent="0">
              <a:buNone/>
            </a:pPr>
            <a:r>
              <a:rPr lang="en-US" dirty="0"/>
              <a:t>A cloud-based application is fully deployed in the cloud and all parts of the application run in the cloud </a:t>
            </a:r>
          </a:p>
          <a:p>
            <a:pPr marL="0" indent="0">
              <a:buNone/>
            </a:pPr>
            <a:endParaRPr lang="en-US" dirty="0"/>
          </a:p>
          <a:p>
            <a:r>
              <a:rPr lang="en-US" dirty="0"/>
              <a:t>Hybrid: </a:t>
            </a:r>
          </a:p>
          <a:p>
            <a:pPr marL="0" indent="0">
              <a:buNone/>
            </a:pPr>
            <a:r>
              <a:rPr lang="en-US" dirty="0"/>
              <a:t>  A hybrid deployment is a way to connect infrastructure and applications between cloud-based resources and existing resources that are not located in the cloud. </a:t>
            </a:r>
          </a:p>
          <a:p>
            <a:pPr marL="0" indent="0">
              <a:buNone/>
            </a:pPr>
            <a:endParaRPr lang="en-US" dirty="0"/>
          </a:p>
        </p:txBody>
      </p:sp>
    </p:spTree>
    <p:extLst>
      <p:ext uri="{BB962C8B-B14F-4D97-AF65-F5344CB8AC3E}">
        <p14:creationId xmlns:p14="http://schemas.microsoft.com/office/powerpoint/2010/main" val="356535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DFE3-F27A-4649-8542-1B3B6ABDDB90}"/>
              </a:ext>
            </a:extLst>
          </p:cNvPr>
          <p:cNvSpPr>
            <a:spLocks noGrp="1"/>
          </p:cNvSpPr>
          <p:nvPr>
            <p:ph type="title"/>
          </p:nvPr>
        </p:nvSpPr>
        <p:spPr/>
        <p:txBody>
          <a:bodyPr/>
          <a:lstStyle/>
          <a:p>
            <a:r>
              <a:rPr lang="en-US" dirty="0"/>
              <a:t>AWS Global Infrastructure</a:t>
            </a:r>
          </a:p>
        </p:txBody>
      </p:sp>
      <p:sp>
        <p:nvSpPr>
          <p:cNvPr id="4" name="Content Placeholder 3">
            <a:extLst>
              <a:ext uri="{FF2B5EF4-FFF2-40B4-BE49-F238E27FC236}">
                <a16:creationId xmlns:a16="http://schemas.microsoft.com/office/drawing/2014/main" id="{CAE06CF3-3866-43D7-9771-D46049074AAA}"/>
              </a:ext>
            </a:extLst>
          </p:cNvPr>
          <p:cNvSpPr>
            <a:spLocks noGrp="1"/>
          </p:cNvSpPr>
          <p:nvPr>
            <p:ph idx="1"/>
          </p:nvPr>
        </p:nvSpPr>
        <p:spPr/>
        <p:txBody>
          <a:bodyPr/>
          <a:lstStyle/>
          <a:p>
            <a:r>
              <a:rPr lang="en-US" dirty="0"/>
              <a:t>The AWS Cloud infrastructure is built around AWS Regions and Availability Zones. An AWS Region is a physical location in the world where we have multiple Availability Zones.</a:t>
            </a:r>
          </a:p>
          <a:p>
            <a:r>
              <a:rPr lang="en-US" dirty="0"/>
              <a:t>Availability Zones consist of one or more discrete data centers, each with redundant power, networking, and connectivity, housed in separate facilities.</a:t>
            </a:r>
          </a:p>
          <a:p>
            <a:r>
              <a:rPr lang="en-US" dirty="0"/>
              <a:t>The AWS Cloud operates in over 60 Availability Zones within over 20 geographic Regions around the world, with announced plans for more Availability Zones and Regions.</a:t>
            </a:r>
          </a:p>
        </p:txBody>
      </p:sp>
    </p:spTree>
    <p:extLst>
      <p:ext uri="{BB962C8B-B14F-4D97-AF65-F5344CB8AC3E}">
        <p14:creationId xmlns:p14="http://schemas.microsoft.com/office/powerpoint/2010/main" val="304123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5">
            <a:extLst>
              <a:ext uri="{FF2B5EF4-FFF2-40B4-BE49-F238E27FC236}">
                <a16:creationId xmlns:a16="http://schemas.microsoft.com/office/drawing/2014/main" id="{3CD9DF72-87A3-404E-A828-84CBF11A8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flipH="1">
            <a:off x="0" y="998175"/>
            <a:ext cx="6017172" cy="5859825"/>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5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B8212E82-667F-49D0-8163-91BA04DBEAA5}"/>
              </a:ext>
            </a:extLst>
          </p:cNvPr>
          <p:cNvSpPr>
            <a:spLocks noGrp="1"/>
          </p:cNvSpPr>
          <p:nvPr>
            <p:ph type="title"/>
          </p:nvPr>
        </p:nvSpPr>
        <p:spPr>
          <a:xfrm>
            <a:off x="525516" y="182836"/>
            <a:ext cx="6923034" cy="1275504"/>
          </a:xfrm>
        </p:spPr>
        <p:txBody>
          <a:bodyPr>
            <a:normAutofit/>
          </a:bodyPr>
          <a:lstStyle/>
          <a:p>
            <a:pPr algn="ctr"/>
            <a:r>
              <a:rPr lang="en-US" sz="3600" dirty="0"/>
              <a:t>Shared Responsibility Model</a:t>
            </a:r>
          </a:p>
        </p:txBody>
      </p:sp>
      <p:cxnSp>
        <p:nvCxnSpPr>
          <p:cNvPr id="73" name="Straight Connector 72">
            <a:extLst>
              <a:ext uri="{FF2B5EF4-FFF2-40B4-BE49-F238E27FC236}">
                <a16:creationId xmlns:a16="http://schemas.microsoft.com/office/drawing/2014/main" id="{20E3A342-4D61-4E3F-AF90-1AB42AEB96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87051" y="3337139"/>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4EBD61A-1720-48CA-84A1-CEB68F8E2B85}"/>
              </a:ext>
            </a:extLst>
          </p:cNvPr>
          <p:cNvSpPr>
            <a:spLocks noGrp="1"/>
          </p:cNvSpPr>
          <p:nvPr>
            <p:ph idx="1"/>
          </p:nvPr>
        </p:nvSpPr>
        <p:spPr>
          <a:xfrm>
            <a:off x="525516" y="3417573"/>
            <a:ext cx="4593021" cy="2619839"/>
          </a:xfrm>
        </p:spPr>
        <p:txBody>
          <a:bodyPr anchor="ctr">
            <a:normAutofit/>
          </a:bodyPr>
          <a:lstStyle/>
          <a:p>
            <a:endParaRPr lang="en-US" sz="1800" dirty="0"/>
          </a:p>
          <a:p>
            <a:pPr marL="0" indent="0">
              <a:buNone/>
            </a:pPr>
            <a:endParaRPr lang="en-US" sz="1800" dirty="0"/>
          </a:p>
        </p:txBody>
      </p:sp>
      <p:pic>
        <p:nvPicPr>
          <p:cNvPr id="2052" name="Picture 4" descr="Shared_Responsibility_Model_V2">
            <a:extLst>
              <a:ext uri="{FF2B5EF4-FFF2-40B4-BE49-F238E27FC236}">
                <a16:creationId xmlns:a16="http://schemas.microsoft.com/office/drawing/2014/main" id="{94138120-2B26-4683-96E4-EFA15AFE17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680" y="1141661"/>
            <a:ext cx="10100310" cy="5533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19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FC0D-2100-4B42-B82F-9BE40320D0B5}"/>
              </a:ext>
            </a:extLst>
          </p:cNvPr>
          <p:cNvSpPr>
            <a:spLocks noGrp="1"/>
          </p:cNvSpPr>
          <p:nvPr>
            <p:ph type="title"/>
          </p:nvPr>
        </p:nvSpPr>
        <p:spPr/>
        <p:txBody>
          <a:bodyPr/>
          <a:lstStyle/>
          <a:p>
            <a:r>
              <a:rPr lang="en-US" dirty="0"/>
              <a:t>Security and Compliance </a:t>
            </a:r>
          </a:p>
        </p:txBody>
      </p:sp>
      <p:sp>
        <p:nvSpPr>
          <p:cNvPr id="3" name="Content Placeholder 2">
            <a:extLst>
              <a:ext uri="{FF2B5EF4-FFF2-40B4-BE49-F238E27FC236}">
                <a16:creationId xmlns:a16="http://schemas.microsoft.com/office/drawing/2014/main" id="{93457E4D-2ACA-4136-B4F4-15A94E5CA9F9}"/>
              </a:ext>
            </a:extLst>
          </p:cNvPr>
          <p:cNvSpPr>
            <a:spLocks noGrp="1"/>
          </p:cNvSpPr>
          <p:nvPr>
            <p:ph idx="1"/>
          </p:nvPr>
        </p:nvSpPr>
        <p:spPr/>
        <p:txBody>
          <a:bodyPr/>
          <a:lstStyle/>
          <a:p>
            <a:r>
              <a:rPr lang="en-US" dirty="0"/>
              <a:t>The IT infrastructure that AWS provides to its customers is designed and managed in alignment with best security practices and a variety of IT security standards. The following is a partial list of assurance programs with which AWS complies:</a:t>
            </a:r>
          </a:p>
          <a:p>
            <a:r>
              <a:rPr lang="en-US" dirty="0"/>
              <a:t>SOC 1/ISAE 3402, SOC 2, SOC 3</a:t>
            </a:r>
          </a:p>
          <a:p>
            <a:r>
              <a:rPr lang="en-US" dirty="0"/>
              <a:t>FISMA, DIACAP, and FedRAMP</a:t>
            </a:r>
          </a:p>
          <a:p>
            <a:r>
              <a:rPr lang="en-US" dirty="0"/>
              <a:t>PCI DSS Level 1</a:t>
            </a:r>
          </a:p>
          <a:p>
            <a:r>
              <a:rPr lang="en-US" dirty="0"/>
              <a:t>ISO 9001, ISO 27001, ISO 27017, ISO 27018</a:t>
            </a:r>
          </a:p>
          <a:p>
            <a:r>
              <a:rPr lang="en-US" dirty="0"/>
              <a:t>For more: </a:t>
            </a:r>
            <a:r>
              <a:rPr lang="en-US" dirty="0">
                <a:hlinkClick r:id="rId2"/>
              </a:rPr>
              <a:t>https://aws.amazon.com/compliance/programs/</a:t>
            </a:r>
            <a:endParaRPr lang="en-US" dirty="0"/>
          </a:p>
          <a:p>
            <a:endParaRPr lang="en-US" dirty="0"/>
          </a:p>
        </p:txBody>
      </p:sp>
    </p:spTree>
    <p:extLst>
      <p:ext uri="{BB962C8B-B14F-4D97-AF65-F5344CB8AC3E}">
        <p14:creationId xmlns:p14="http://schemas.microsoft.com/office/powerpoint/2010/main" val="3113601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451</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Amazon Web Services(AWS)</vt:lpstr>
      <vt:lpstr>AWS Overview</vt:lpstr>
      <vt:lpstr>What is Cloud Computing?</vt:lpstr>
      <vt:lpstr>Advantages of Cloud Computing</vt:lpstr>
      <vt:lpstr>Types of Cloud Computing Models</vt:lpstr>
      <vt:lpstr>Cloud Computing Deployment Models </vt:lpstr>
      <vt:lpstr>AWS Global Infrastructure</vt:lpstr>
      <vt:lpstr>Shared Responsibility Model</vt:lpstr>
      <vt:lpstr>Security and Compliance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Services(AWS)</dc:title>
  <dc:creator>Dasika, Mahesh</dc:creator>
  <cp:lastModifiedBy>Dasika, Mahesh</cp:lastModifiedBy>
  <cp:revision>3</cp:revision>
  <dcterms:created xsi:type="dcterms:W3CDTF">2020-03-03T05:17:16Z</dcterms:created>
  <dcterms:modified xsi:type="dcterms:W3CDTF">2020-03-03T05:25:05Z</dcterms:modified>
</cp:coreProperties>
</file>