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6F06-3013-42BA-9246-79DBE0C9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33B4E0-DBB6-4C2F-8928-8DEE1037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87AF8-59D1-4676-9675-2C3755F62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25499-4491-4F5E-A190-C3673146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103D2-B8BB-4085-BC82-D8F57216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4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2DB07-2158-4848-9AD2-AF535505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60D50-66DE-4E16-8B75-BF92D29F6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A3471-3C7A-48F8-9BA2-FF454BC7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699AB-DD23-4CC4-910A-32FE262EF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BA456-8FBF-4DA0-BC7C-D47249C6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7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128648-D4C2-4E64-A0A2-02F7158FCE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A0BDFF-C266-4B2B-9C5A-235BFB328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BD7A-1B6C-4F90-942B-160A4B9B5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82D8-6E70-43F8-B824-CF2A3498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B348-4A4A-4027-BED8-15816C62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49B7-B54B-461A-95AB-27963D0B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44B19-50B0-49DB-9328-021BB15B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8913-AE43-4117-8CB9-F806B997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37AE4-0233-42A4-A77E-F823880DA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4DEF-4A64-48C0-B178-48C053831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7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690-F3FA-40DE-813A-A32837E3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C7370-AF0B-486D-AD2F-1F312F68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3EC3-5E17-4270-9FFF-24E7B2EE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9998E-6148-41E3-ADD0-2EE49D49E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477D7-E042-4DBA-A2A9-C84794108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7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70FB-C1EE-48AC-8A1B-D4BAFBB3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201FD-15F5-47AB-8517-1D1BB56067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72873-B309-489F-AC54-AECC017FB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D6CA1-D1A3-4CE9-BDEC-AB978767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C3336-D2BE-4D2C-9414-245D10FE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57936-4CDB-4186-B667-8FDA9441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65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171A-BEBB-42B7-992B-119152C80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70C07-19F7-414D-8E6D-4B8DA5305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F571D-8E31-42F5-BDA5-97B1B8A0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A6E7C-D86E-4CF2-B0E6-341BB76A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B09445-570D-4C74-A5A7-6350D75CBC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8475D2-4725-48CA-A0E1-D847D97AA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ACC61-722B-470A-BE7D-9B644905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C8F9C0-4330-4DF3-BA98-E291CB02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0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D8C7-1E5D-440B-90EA-3B30E6F1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64F029-3618-40AA-A3FA-B185E7F1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383D05-8F04-44C0-9E1C-F168E022F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C15D2-5946-480E-B107-23C49BB1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5E9DC-55D9-48F0-BC15-86F5392B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912587-7E4B-46B5-B2C1-56DDBFD3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38C3B-49E3-4DA4-819C-E7520FAA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557E4-BB9E-423B-8DFE-7362F13A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D3921-D478-4978-A865-AA9A4C4AB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5FC82-A5C1-4C94-A20E-BC4209497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CA4CA-9208-4472-B734-3D33EDD8C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1C14A-98AB-4305-9D67-B6D6E311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78659-6FF1-4889-9671-B383108E4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4A06-C542-4245-AD0A-F4818A16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45816-A760-4584-B64A-D4D71B21C4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0C4A0-D697-4054-A8D7-C73B628A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1227-0652-4CF1-B731-6EB6A80E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73D8B-E4A6-4C1D-86AE-4ABF9E88F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27517-373E-4FF7-B503-B4830B44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F6243-CD93-4346-92C6-884C62BE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3C76C-E889-4F30-907E-ED88B24D3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D6C6D-9D52-4846-8927-DBC5EA614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B1AA8-8225-416B-AF39-5ABD8676DA2C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28254-2EC9-41DE-B1CC-D3A2E21CD4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DA58F-C869-4454-972D-389D80E01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827BF3-A2E7-463C-9634-B648923534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8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6466-0F50-40D7-8306-6DBF120360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AWS EC2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A1F80-7C4D-440A-8508-AAD42EB9DF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62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6D33-4BB8-440A-88BF-3947B96C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EC2 Pricing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21A2-4F58-4D23-9B73-94D6308DE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532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Free tier</a:t>
            </a:r>
            <a:r>
              <a:rPr lang="en-US" dirty="0"/>
              <a:t>: AWS Free Tier includes 750 hours of Linux and Windows t2.micro instances each month for one year. </a:t>
            </a:r>
          </a:p>
          <a:p>
            <a:pPr marL="0" indent="0">
              <a:buNone/>
            </a:pPr>
            <a:r>
              <a:rPr lang="en-US" dirty="0"/>
              <a:t>  More info on free tier: https://aws.amazon.com/free/</a:t>
            </a:r>
          </a:p>
          <a:p>
            <a:r>
              <a:rPr lang="en-US" b="1" dirty="0"/>
              <a:t>On-Demand: </a:t>
            </a:r>
            <a:r>
              <a:rPr lang="en-US" dirty="0"/>
              <a:t>With On-Demand instances, you pay for compute capacity by the hour or the second depending on which instances you run. No longer-term commitments or upfront payments are needed.</a:t>
            </a:r>
          </a:p>
          <a:p>
            <a:r>
              <a:rPr lang="en-US" b="1" dirty="0"/>
              <a:t>Spot instances: </a:t>
            </a:r>
            <a:r>
              <a:rPr lang="en-US" dirty="0"/>
              <a:t>Amazon EC2 Spot instances allow you to request spare Amazon EC2 computing capacity for up to 90% off the On-Demand price.</a:t>
            </a:r>
            <a:endParaRPr lang="en-US" b="1" dirty="0"/>
          </a:p>
          <a:p>
            <a:r>
              <a:rPr lang="en-US" b="1" dirty="0"/>
              <a:t>Reserved Instances: </a:t>
            </a:r>
            <a:r>
              <a:rPr lang="en-US" dirty="0"/>
              <a:t>Reserved Instances provide you with a significant discount (up to 75%) compared to On-Demand instance pricing. </a:t>
            </a:r>
            <a:endParaRPr lang="en-US" b="1" dirty="0"/>
          </a:p>
          <a:p>
            <a:r>
              <a:rPr lang="en-US" dirty="0"/>
              <a:t> </a:t>
            </a:r>
            <a:r>
              <a:rPr lang="en-US" b="1" dirty="0"/>
              <a:t>Savings Plans: </a:t>
            </a:r>
            <a:r>
              <a:rPr lang="en-US" dirty="0"/>
              <a:t>Savings Plans are a flexible pricing model that offer low prices on EC2 and </a:t>
            </a:r>
            <a:r>
              <a:rPr lang="en-US" dirty="0" err="1"/>
              <a:t>Fargate</a:t>
            </a:r>
            <a:r>
              <a:rPr lang="en-US" dirty="0"/>
              <a:t> usage, in exchange for a commitment to a consistent amount of usage (measured in $/hour) for a 1 or 3 year term.</a:t>
            </a:r>
          </a:p>
          <a:p>
            <a:r>
              <a:rPr lang="en-US" b="1" dirty="0"/>
              <a:t>Dedicated</a:t>
            </a:r>
            <a:r>
              <a:rPr lang="en-US" b="1" u="sng" dirty="0"/>
              <a:t> </a:t>
            </a:r>
            <a:r>
              <a:rPr lang="en-US" b="1" dirty="0"/>
              <a:t>Hosts</a:t>
            </a:r>
            <a:r>
              <a:rPr lang="en-US" u="sng" dirty="0"/>
              <a:t>: </a:t>
            </a:r>
            <a:r>
              <a:rPr lang="en-US" dirty="0"/>
              <a:t>A Dedicated Host is a physical EC2 server dedicated for your use. Dedicated Hosts can help you reduce costs by allowing you to use your existing server-bound software licenses, including Windows Server, SQL Server, and SUSE Linux Enterprise Server (subject to your license terms), and can also help you meet compliance requirements.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822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EDEA-7D71-41FA-8339-D3EB6231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EBS Volume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B6C3-E65B-4A51-85D9-D7029B64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General Purpose SSD(GP2): </a:t>
            </a:r>
            <a:r>
              <a:rPr lang="en-US" dirty="0"/>
              <a:t>General Purpose SSD volume that balances price performance for a wide </a:t>
            </a:r>
          </a:p>
          <a:p>
            <a:r>
              <a:rPr lang="en-US" b="1" dirty="0"/>
              <a:t>Provisioned IOPS SSD(IO1):</a:t>
            </a:r>
            <a:r>
              <a:rPr lang="en-US" dirty="0"/>
              <a:t>High performance SSD volume designed for latency-sensitive transactional workloads</a:t>
            </a:r>
          </a:p>
          <a:p>
            <a:r>
              <a:rPr lang="en-US" b="1" dirty="0"/>
              <a:t>Throughput Optimized HDD(ST1):</a:t>
            </a:r>
            <a:r>
              <a:rPr lang="en-US" dirty="0"/>
              <a:t>Low cost HDD volume designed for frequently accessed, throughput-intensive workloads</a:t>
            </a:r>
          </a:p>
          <a:p>
            <a:r>
              <a:rPr lang="en-US" b="1" dirty="0"/>
              <a:t>Cold HDD(SC1):</a:t>
            </a:r>
            <a:r>
              <a:rPr lang="en-US" dirty="0"/>
              <a:t>Lowest cost HDD volume designed for less frequently accessed workloads</a:t>
            </a:r>
          </a:p>
          <a:p>
            <a:r>
              <a:rPr lang="en-US" b="1" dirty="0"/>
              <a:t>Magnetic (Standard):</a:t>
            </a:r>
            <a:r>
              <a:rPr lang="en-US" dirty="0"/>
              <a:t>Lowest cost per gigabyte of all EBS volume types that is bootable. </a:t>
            </a:r>
          </a:p>
        </p:txBody>
      </p:sp>
    </p:spTree>
    <p:extLst>
      <p:ext uri="{BB962C8B-B14F-4D97-AF65-F5344CB8AC3E}">
        <p14:creationId xmlns:p14="http://schemas.microsoft.com/office/powerpoint/2010/main" val="401394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1A38-FA20-47FB-A568-E57C30D2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E7FD5-02A7-4966-9D36-F27AD2ECD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Classic Load Balancer(v1)</a:t>
            </a:r>
          </a:p>
          <a:p>
            <a:r>
              <a:rPr lang="en-US" dirty="0"/>
              <a:t>Application Load Balancer(v2):</a:t>
            </a:r>
          </a:p>
          <a:p>
            <a:pPr marL="0" indent="0">
              <a:buNone/>
            </a:pPr>
            <a:r>
              <a:rPr lang="en-US" dirty="0"/>
              <a:t>        - Layer 7(HTTPS, HTTP, </a:t>
            </a:r>
            <a:r>
              <a:rPr lang="en-US" dirty="0" err="1"/>
              <a:t>Websocket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- URL based routing(hostname or path)</a:t>
            </a:r>
          </a:p>
          <a:p>
            <a:pPr marL="0" indent="0">
              <a:buNone/>
            </a:pPr>
            <a:r>
              <a:rPr lang="en-US" dirty="0"/>
              <a:t>        - Does not support static IP, but has a fixed DNS</a:t>
            </a:r>
          </a:p>
          <a:p>
            <a:pPr marL="0" indent="0">
              <a:buNone/>
            </a:pPr>
            <a:r>
              <a:rPr lang="en-US" dirty="0"/>
              <a:t>        - Provide SSL termination</a:t>
            </a:r>
          </a:p>
          <a:p>
            <a:r>
              <a:rPr lang="en-US" dirty="0"/>
              <a:t>Network Load Balancer(v2):</a:t>
            </a:r>
          </a:p>
          <a:p>
            <a:pPr marL="0" indent="0">
              <a:buNone/>
            </a:pPr>
            <a:r>
              <a:rPr lang="en-US" dirty="0"/>
              <a:t>         - Layer4(TCP)</a:t>
            </a:r>
          </a:p>
          <a:p>
            <a:pPr marL="0" indent="0">
              <a:buNone/>
            </a:pPr>
            <a:r>
              <a:rPr lang="en-US" dirty="0"/>
              <a:t>         - No pre-warming needed</a:t>
            </a:r>
          </a:p>
          <a:p>
            <a:pPr marL="0" indent="0">
              <a:buNone/>
            </a:pPr>
            <a:r>
              <a:rPr lang="en-US" dirty="0"/>
              <a:t>         - 1 static IP per subnet</a:t>
            </a:r>
          </a:p>
          <a:p>
            <a:pPr marL="0" indent="0">
              <a:buNone/>
            </a:pPr>
            <a:r>
              <a:rPr lang="en-US" dirty="0"/>
              <a:t>         - No SSL termination (SSL must be enabled by the application itself)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62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BC07-EBCF-4A40-BC81-FEF16B1D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Balancer Pre-Warming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3063-90C4-4B6D-BC9C-590726003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ELB scale gradually to traffic</a:t>
            </a:r>
          </a:p>
          <a:p>
            <a:r>
              <a:rPr lang="en-US" sz="3600" dirty="0"/>
              <a:t>ELB may fail in case of sudden spike of traffic</a:t>
            </a:r>
          </a:p>
          <a:p>
            <a:r>
              <a:rPr lang="en-US" sz="3600" dirty="0"/>
              <a:t>If you expect high traffic (Big Billion sale) open a support ticket to pre-warm the ELB</a:t>
            </a:r>
          </a:p>
          <a:p>
            <a:pPr marL="0" indent="0">
              <a:buNone/>
            </a:pPr>
            <a:r>
              <a:rPr lang="en-US" sz="3600" dirty="0"/>
              <a:t>     - Duration of traffic</a:t>
            </a:r>
          </a:p>
          <a:p>
            <a:pPr marL="0" indent="0">
              <a:buNone/>
            </a:pPr>
            <a:r>
              <a:rPr lang="en-US" sz="3600" dirty="0"/>
              <a:t>     - Expected requests per second</a:t>
            </a:r>
          </a:p>
          <a:p>
            <a:pPr marL="0" indent="0">
              <a:buNone/>
            </a:pPr>
            <a:r>
              <a:rPr lang="en-US" sz="3600" dirty="0"/>
              <a:t>     - size of request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06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7DD2E-B946-4AB3-AE18-2E263F8E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AutoScaling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6333-5340-491C-A52B-64A2A7A49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ScaleOut</a:t>
            </a:r>
            <a:r>
              <a:rPr lang="en-US" dirty="0"/>
              <a:t>: Increase the instance count based on the CPU utilization</a:t>
            </a:r>
          </a:p>
          <a:p>
            <a:r>
              <a:rPr lang="en-US" dirty="0" err="1"/>
              <a:t>ScaleIn</a:t>
            </a:r>
            <a:r>
              <a:rPr lang="en-US" dirty="0"/>
              <a:t>: Decrease the instance count based on the CPU utilization</a:t>
            </a:r>
          </a:p>
          <a:p>
            <a:r>
              <a:rPr lang="en-US" dirty="0"/>
              <a:t>Launch Configuration</a:t>
            </a:r>
          </a:p>
          <a:p>
            <a:r>
              <a:rPr lang="en-US" dirty="0" err="1"/>
              <a:t>AutoScaling</a:t>
            </a:r>
            <a:r>
              <a:rPr lang="en-US" dirty="0"/>
              <a:t> Groups</a:t>
            </a:r>
          </a:p>
        </p:txBody>
      </p:sp>
    </p:spTree>
    <p:extLst>
      <p:ext uri="{BB962C8B-B14F-4D97-AF65-F5344CB8AC3E}">
        <p14:creationId xmlns:p14="http://schemas.microsoft.com/office/powerpoint/2010/main" val="373527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164F-351A-43DB-BCA3-30F774C2B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1689-1385-433F-8D6D-1222957EF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40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27054</TotalTime>
  <Words>489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AWS EC2</vt:lpstr>
      <vt:lpstr>EC2 Pricing</vt:lpstr>
      <vt:lpstr>EBS Volume Types</vt:lpstr>
      <vt:lpstr>Load Balancers</vt:lpstr>
      <vt:lpstr>Load Balancer Pre-Warming</vt:lpstr>
      <vt:lpstr>AutoScaling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Dasika, Mahesh</dc:creator>
  <cp:lastModifiedBy>Dasika, Mahesh</cp:lastModifiedBy>
  <cp:revision>19</cp:revision>
  <dcterms:created xsi:type="dcterms:W3CDTF">2020-03-03T05:15:08Z</dcterms:created>
  <dcterms:modified xsi:type="dcterms:W3CDTF">2021-02-25T08:21:12Z</dcterms:modified>
</cp:coreProperties>
</file>