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latsi" charset="1" panose="00000500000000000000"/>
      <p:regular r:id="rId21"/>
    </p:embeddedFont>
    <p:embeddedFont>
      <p:font typeface="Open Sans Bold" charset="1" panose="020B0806030504020204"/>
      <p:regular r:id="rId22"/>
    </p:embeddedFont>
    <p:embeddedFont>
      <p:font typeface="Canva Sans" charset="1" panose="020B0503030501040103"/>
      <p:regular r:id="rId23"/>
    </p:embeddedFont>
    <p:embeddedFont>
      <p:font typeface="Canva Sans Bold" charset="1" panose="020B0803030501040103"/>
      <p:regular r:id="rId24"/>
    </p:embeddedFont>
    <p:embeddedFont>
      <p:font typeface="Abhaya Libre Bold" charset="1" panose="02000803000000000000"/>
      <p:regular r:id="rId25"/>
    </p:embeddedFont>
    <p:embeddedFont>
      <p:font typeface="Canva Sans Italics" charset="1" panose="020B05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6241693" y="2500459"/>
            <a:ext cx="8534002" cy="1952625"/>
          </a:xfrm>
          <a:prstGeom prst="rect">
            <a:avLst/>
          </a:prstGeom>
        </p:spPr>
        <p:txBody>
          <a:bodyPr anchor="t" rtlCol="false" tIns="0" lIns="0" bIns="0" rIns="0">
            <a:spAutoFit/>
          </a:bodyPr>
          <a:lstStyle/>
          <a:p>
            <a:pPr algn="ctr">
              <a:lnSpc>
                <a:spcPts val="14550"/>
              </a:lnSpc>
            </a:pPr>
            <a:r>
              <a:rPr lang="en-US" sz="15000">
                <a:solidFill>
                  <a:srgbClr val="000000"/>
                </a:solidFill>
                <a:latin typeface="Alatsi"/>
                <a:ea typeface="Alatsi"/>
                <a:cs typeface="Alatsi"/>
                <a:sym typeface="Alatsi"/>
              </a:rPr>
              <a:t>AI STYLIST</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461679" y="5038725"/>
            <a:ext cx="12625348" cy="1997454"/>
          </a:xfrm>
          <a:prstGeom prst="rect">
            <a:avLst/>
          </a:prstGeom>
        </p:spPr>
        <p:txBody>
          <a:bodyPr anchor="t" rtlCol="false" tIns="0" lIns="0" bIns="0" rIns="0">
            <a:spAutoFit/>
          </a:bodyPr>
          <a:lstStyle/>
          <a:p>
            <a:pPr algn="ctr">
              <a:lnSpc>
                <a:spcPts val="8029"/>
              </a:lnSpc>
            </a:pPr>
            <a:r>
              <a:rPr lang="en-US" sz="5735">
                <a:solidFill>
                  <a:srgbClr val="000000"/>
                </a:solidFill>
                <a:latin typeface="Alatsi"/>
                <a:ea typeface="Alatsi"/>
                <a:cs typeface="Alatsi"/>
                <a:sym typeface="Alatsi"/>
              </a:rPr>
              <a:t>Automate the work of a clothing personal stylist</a:t>
            </a:r>
          </a:p>
        </p:txBody>
      </p:sp>
      <p:sp>
        <p:nvSpPr>
          <p:cNvPr name="Freeform 15" id="15"/>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6775099" y="7902681"/>
            <a:ext cx="6980091" cy="1355619"/>
          </a:xfrm>
          <a:custGeom>
            <a:avLst/>
            <a:gdLst/>
            <a:ahLst/>
            <a:cxnLst/>
            <a:rect r="r" b="b" t="t" l="l"/>
            <a:pathLst>
              <a:path h="1355619" w="6980091">
                <a:moveTo>
                  <a:pt x="0" y="0"/>
                </a:moveTo>
                <a:lnTo>
                  <a:pt x="6980091" y="0"/>
                </a:lnTo>
                <a:lnTo>
                  <a:pt x="6980091" y="1355619"/>
                </a:lnTo>
                <a:lnTo>
                  <a:pt x="0" y="1355619"/>
                </a:lnTo>
                <a:lnTo>
                  <a:pt x="0" y="0"/>
                </a:lnTo>
                <a:close/>
              </a:path>
            </a:pathLst>
          </a:custGeom>
          <a:blipFill>
            <a:blip r:embed="rId4"/>
            <a:stretch>
              <a:fillRect l="0" t="-1490" r="0" b="-149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236347" y="624529"/>
            <a:ext cx="15815306"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﻿RESULT</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10</a:t>
              </a:r>
            </a:p>
          </p:txBody>
        </p:sp>
      </p:grpSp>
      <p:sp>
        <p:nvSpPr>
          <p:cNvPr name="Freeform 8" id="8"/>
          <p:cNvSpPr/>
          <p:nvPr/>
        </p:nvSpPr>
        <p:spPr>
          <a:xfrm flipH="false" flipV="false" rot="0">
            <a:off x="-1145203"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4982801" y="51435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450624" y="2329396"/>
            <a:ext cx="6189837" cy="5871866"/>
          </a:xfrm>
          <a:custGeom>
            <a:avLst/>
            <a:gdLst/>
            <a:ahLst/>
            <a:cxnLst/>
            <a:rect r="r" b="b" t="t" l="l"/>
            <a:pathLst>
              <a:path h="5871866" w="6189837">
                <a:moveTo>
                  <a:pt x="0" y="0"/>
                </a:moveTo>
                <a:lnTo>
                  <a:pt x="6189837" y="0"/>
                </a:lnTo>
                <a:lnTo>
                  <a:pt x="6189837" y="5871866"/>
                </a:lnTo>
                <a:lnTo>
                  <a:pt x="0" y="5871866"/>
                </a:lnTo>
                <a:lnTo>
                  <a:pt x="0" y="0"/>
                </a:lnTo>
                <a:close/>
              </a:path>
            </a:pathLst>
          </a:custGeom>
          <a:blipFill>
            <a:blip r:embed="rId4"/>
            <a:stretch>
              <a:fillRect l="0" t="0" r="0" b="0"/>
            </a:stretch>
          </a:blipFill>
        </p:spPr>
      </p:sp>
      <p:sp>
        <p:nvSpPr>
          <p:cNvPr name="TextBox 11" id="11"/>
          <p:cNvSpPr txBox="true"/>
          <p:nvPr/>
        </p:nvSpPr>
        <p:spPr>
          <a:xfrm rot="0">
            <a:off x="1028700" y="2231207"/>
            <a:ext cx="9103344" cy="6849110"/>
          </a:xfrm>
          <a:prstGeom prst="rect">
            <a:avLst/>
          </a:prstGeom>
        </p:spPr>
        <p:txBody>
          <a:bodyPr anchor="t" rtlCol="false" tIns="0" lIns="0" bIns="0" rIns="0">
            <a:spAutoFit/>
          </a:bodyPr>
          <a:lstStyle/>
          <a:p>
            <a:pPr algn="just">
              <a:lnSpc>
                <a:spcPts val="3640"/>
              </a:lnSpc>
            </a:pPr>
            <a:r>
              <a:rPr lang="en-US" sz="2600">
                <a:solidFill>
                  <a:srgbClr val="000000"/>
                </a:solidFill>
                <a:latin typeface="Canva Sans"/>
                <a:ea typeface="Canva Sans"/>
                <a:cs typeface="Canva Sans"/>
                <a:sym typeface="Canva Sans"/>
              </a:rPr>
              <a:t>The performance of the hybrid Deep Neural Network (DNN) model was evaluated using ranking metrics: Recall@K, Precision@K, and F1@K. These metrics are crucial for understanding the quality of recommendations, especially in scenarios where relevance and ranking play a significant role in user satisfaction.</a:t>
            </a:r>
          </a:p>
          <a:p>
            <a:pPr algn="just">
              <a:lnSpc>
                <a:spcPts val="3640"/>
              </a:lnSpc>
            </a:pPr>
          </a:p>
          <a:p>
            <a:pPr algn="just">
              <a:lnSpc>
                <a:spcPts val="3640"/>
              </a:lnSpc>
            </a:pPr>
            <a:r>
              <a:rPr lang="en-US" sz="2600" u="sng">
                <a:solidFill>
                  <a:srgbClr val="000000"/>
                </a:solidFill>
                <a:latin typeface="Alatsi"/>
                <a:ea typeface="Alatsi"/>
                <a:cs typeface="Alatsi"/>
                <a:sym typeface="Alatsi"/>
              </a:rPr>
              <a:t>Evaluation Results:</a:t>
            </a:r>
          </a:p>
          <a:p>
            <a:pPr algn="just">
              <a:lnSpc>
                <a:spcPts val="3640"/>
              </a:lnSpc>
            </a:pPr>
            <a:r>
              <a:rPr lang="en-US" sz="2600">
                <a:solidFill>
                  <a:srgbClr val="000000"/>
                </a:solidFill>
                <a:latin typeface="Canva Sans"/>
                <a:ea typeface="Canva Sans"/>
                <a:cs typeface="Canva Sans"/>
                <a:sym typeface="Canva Sans"/>
              </a:rPr>
              <a:t>Using the test dataset, the following metrics were calculated for K=5:</a:t>
            </a:r>
          </a:p>
          <a:p>
            <a:pPr algn="just">
              <a:lnSpc>
                <a:spcPts val="3640"/>
              </a:lnSpc>
            </a:pPr>
            <a:r>
              <a:rPr lang="en-US" sz="2600">
                <a:solidFill>
                  <a:srgbClr val="000000"/>
                </a:solidFill>
                <a:latin typeface="Canva Sans"/>
                <a:ea typeface="Canva Sans"/>
                <a:cs typeface="Canva Sans"/>
                <a:sym typeface="Canva Sans"/>
              </a:rPr>
              <a:t>·</a:t>
            </a:r>
            <a:r>
              <a:rPr lang="en-US" sz="2600" b="true">
                <a:solidFill>
                  <a:srgbClr val="000000"/>
                </a:solidFill>
                <a:latin typeface="Canva Sans Bold"/>
                <a:ea typeface="Canva Sans Bold"/>
                <a:cs typeface="Canva Sans Bold"/>
                <a:sym typeface="Canva Sans Bold"/>
              </a:rPr>
              <a:t>Average Precision@5:</a:t>
            </a:r>
            <a:r>
              <a:rPr lang="en-US" sz="2600">
                <a:solidFill>
                  <a:srgbClr val="000000"/>
                </a:solidFill>
                <a:latin typeface="Canva Sans"/>
                <a:ea typeface="Canva Sans"/>
                <a:cs typeface="Canva Sans"/>
                <a:sym typeface="Canva Sans"/>
              </a:rPr>
              <a:t> 0.9820</a:t>
            </a:r>
          </a:p>
          <a:p>
            <a:pPr algn="just">
              <a:lnSpc>
                <a:spcPts val="3640"/>
              </a:lnSpc>
            </a:pPr>
            <a:r>
              <a:rPr lang="en-US" sz="2600">
                <a:solidFill>
                  <a:srgbClr val="000000"/>
                </a:solidFill>
                <a:latin typeface="Canva Sans"/>
                <a:ea typeface="Canva Sans"/>
                <a:cs typeface="Canva Sans"/>
                <a:sym typeface="Canva Sans"/>
              </a:rPr>
              <a:t>·</a:t>
            </a:r>
            <a:r>
              <a:rPr lang="en-US" sz="2600" b="true">
                <a:solidFill>
                  <a:srgbClr val="000000"/>
                </a:solidFill>
                <a:latin typeface="Canva Sans Bold"/>
                <a:ea typeface="Canva Sans Bold"/>
                <a:cs typeface="Canva Sans Bold"/>
                <a:sym typeface="Canva Sans Bold"/>
              </a:rPr>
              <a:t>Average Recall@5:</a:t>
            </a:r>
            <a:r>
              <a:rPr lang="en-US" sz="2600">
                <a:solidFill>
                  <a:srgbClr val="000000"/>
                </a:solidFill>
                <a:latin typeface="Canva Sans"/>
                <a:ea typeface="Canva Sans"/>
                <a:cs typeface="Canva Sans"/>
                <a:sym typeface="Canva Sans"/>
              </a:rPr>
              <a:t> 0.7757</a:t>
            </a:r>
          </a:p>
          <a:p>
            <a:pPr algn="just">
              <a:lnSpc>
                <a:spcPts val="3640"/>
              </a:lnSpc>
            </a:pPr>
            <a:r>
              <a:rPr lang="en-US" sz="2600">
                <a:solidFill>
                  <a:srgbClr val="000000"/>
                </a:solidFill>
                <a:latin typeface="Canva Sans"/>
                <a:ea typeface="Canva Sans"/>
                <a:cs typeface="Canva Sans"/>
                <a:sym typeface="Canva Sans"/>
              </a:rPr>
              <a:t>·</a:t>
            </a:r>
            <a:r>
              <a:rPr lang="en-US" sz="2600" b="true">
                <a:solidFill>
                  <a:srgbClr val="000000"/>
                </a:solidFill>
                <a:latin typeface="Canva Sans Bold"/>
                <a:ea typeface="Canva Sans Bold"/>
                <a:cs typeface="Canva Sans Bold"/>
                <a:sym typeface="Canva Sans Bold"/>
              </a:rPr>
              <a:t>Average F1@5:</a:t>
            </a:r>
            <a:r>
              <a:rPr lang="en-US" sz="2600">
                <a:solidFill>
                  <a:srgbClr val="000000"/>
                </a:solidFill>
                <a:latin typeface="Canva Sans"/>
                <a:ea typeface="Canva Sans"/>
                <a:cs typeface="Canva Sans"/>
                <a:sym typeface="Canva Sans"/>
              </a:rPr>
              <a:t> 0.8531</a:t>
            </a:r>
          </a:p>
          <a:p>
            <a:pPr algn="just">
              <a:lnSpc>
                <a:spcPts val="3640"/>
              </a:lnSpc>
            </a:pPr>
          </a:p>
        </p:txBody>
      </p:sp>
      <p:sp>
        <p:nvSpPr>
          <p:cNvPr name="AutoShape 12" id="12"/>
          <p:cNvSpPr/>
          <p:nvPr/>
        </p:nvSpPr>
        <p:spPr>
          <a:xfrm>
            <a:off x="11792119" y="9061267"/>
            <a:ext cx="7714864" cy="19050"/>
          </a:xfrm>
          <a:prstGeom prst="line">
            <a:avLst/>
          </a:prstGeom>
          <a:ln cap="flat" w="114300">
            <a:solidFill>
              <a:srgbClr val="9FC3D0"/>
            </a:solidFill>
            <a:prstDash val="solid"/>
            <a:headEnd type="none" len="sm" w="sm"/>
            <a:tailEnd type="none" len="sm" w="sm"/>
          </a:ln>
        </p:spPr>
      </p:sp>
      <p:sp>
        <p:nvSpPr>
          <p:cNvPr name="AutoShape 13" id="13"/>
          <p:cNvSpPr/>
          <p:nvPr/>
        </p:nvSpPr>
        <p:spPr>
          <a:xfrm>
            <a:off x="-260599" y="9061267"/>
            <a:ext cx="5143114" cy="19050"/>
          </a:xfrm>
          <a:prstGeom prst="line">
            <a:avLst/>
          </a:prstGeom>
          <a:ln cap="flat" w="114300">
            <a:solidFill>
              <a:srgbClr val="9FC3D0"/>
            </a:solidFill>
            <a:prstDash val="solid"/>
            <a:headEnd type="none" len="sm" w="sm"/>
            <a:tailEnd type="none" len="sm" w="sm"/>
          </a:ln>
        </p:spPr>
      </p:sp>
      <p:sp>
        <p:nvSpPr>
          <p:cNvPr name="Freeform 14" id="14"/>
          <p:cNvSpPr/>
          <p:nvPr/>
        </p:nvSpPr>
        <p:spPr>
          <a:xfrm flipH="false" flipV="false" rot="0">
            <a:off x="4882515" y="8402508"/>
            <a:ext cx="6980091" cy="1355619"/>
          </a:xfrm>
          <a:custGeom>
            <a:avLst/>
            <a:gdLst/>
            <a:ahLst/>
            <a:cxnLst/>
            <a:rect r="r" b="b" t="t" l="l"/>
            <a:pathLst>
              <a:path h="1355619" w="6980091">
                <a:moveTo>
                  <a:pt x="0" y="0"/>
                </a:moveTo>
                <a:lnTo>
                  <a:pt x="6980091" y="0"/>
                </a:lnTo>
                <a:lnTo>
                  <a:pt x="6980091" y="1355619"/>
                </a:lnTo>
                <a:lnTo>
                  <a:pt x="0" y="1355619"/>
                </a:lnTo>
                <a:lnTo>
                  <a:pt x="0" y="0"/>
                </a:lnTo>
                <a:close/>
              </a:path>
            </a:pathLst>
          </a:custGeom>
          <a:blipFill>
            <a:blip r:embed="rId5"/>
            <a:stretch>
              <a:fillRect l="0" t="-1490" r="0" b="-149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411959" y="3035123"/>
            <a:ext cx="7530658" cy="795020"/>
          </a:xfrm>
          <a:prstGeom prst="rect">
            <a:avLst/>
          </a:prstGeom>
        </p:spPr>
        <p:txBody>
          <a:bodyPr anchor="t" rtlCol="false" tIns="0" lIns="0" bIns="0" rIns="0">
            <a:spAutoFit/>
          </a:bodyPr>
          <a:lstStyle/>
          <a:p>
            <a:pPr algn="just">
              <a:lnSpc>
                <a:spcPts val="6580"/>
              </a:lnSpc>
            </a:pPr>
            <a:r>
              <a:rPr lang="en-US" sz="4700">
                <a:solidFill>
                  <a:srgbClr val="000000"/>
                </a:solidFill>
                <a:latin typeface="Alatsi"/>
                <a:ea typeface="Alatsi"/>
                <a:cs typeface="Alatsi"/>
                <a:sym typeface="Alatsi"/>
              </a:rPr>
              <a:t>Main Item</a:t>
            </a:r>
          </a:p>
        </p:txBody>
      </p:sp>
      <p:sp>
        <p:nvSpPr>
          <p:cNvPr name="Freeform 3" id="3"/>
          <p:cNvSpPr/>
          <p:nvPr/>
        </p:nvSpPr>
        <p:spPr>
          <a:xfrm flipH="false" flipV="false" rot="0">
            <a:off x="13764167"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411959" y="866775"/>
            <a:ext cx="13464081"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RECOMMENDATIONS</a:t>
            </a:r>
          </a:p>
        </p:txBody>
      </p:sp>
      <p:grpSp>
        <p:nvGrpSpPr>
          <p:cNvPr name="Group 5" id="5"/>
          <p:cNvGrpSpPr/>
          <p:nvPr/>
        </p:nvGrpSpPr>
        <p:grpSpPr>
          <a:xfrm rot="0">
            <a:off x="8441332" y="3217015"/>
            <a:ext cx="516960" cy="51696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547891" y="3217015"/>
            <a:ext cx="516960" cy="51696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a:off x="-267237" y="9240435"/>
            <a:ext cx="5921341" cy="50187"/>
          </a:xfrm>
          <a:prstGeom prst="line">
            <a:avLst/>
          </a:prstGeom>
          <a:ln cap="flat" w="114300">
            <a:solidFill>
              <a:srgbClr val="9FC3D0"/>
            </a:solidFill>
            <a:prstDash val="solid"/>
            <a:headEnd type="none" len="sm" w="sm"/>
            <a:tailEnd type="none" len="sm" w="sm"/>
          </a:ln>
        </p:spPr>
      </p:sp>
      <p:sp>
        <p:nvSpPr>
          <p:cNvPr name="AutoShape 12" id="12"/>
          <p:cNvSpPr/>
          <p:nvPr/>
        </p:nvSpPr>
        <p:spPr>
          <a:xfrm flipV="true">
            <a:off x="12633896" y="9198572"/>
            <a:ext cx="5908959" cy="27406"/>
          </a:xfrm>
          <a:prstGeom prst="line">
            <a:avLst/>
          </a:prstGeom>
          <a:ln cap="flat" w="114300">
            <a:solidFill>
              <a:srgbClr val="9FC3D0"/>
            </a:solidFill>
            <a:prstDash val="solid"/>
            <a:headEnd type="none" len="sm" w="sm"/>
            <a:tailEnd type="none" len="sm" w="sm"/>
          </a:ln>
        </p:spPr>
      </p:sp>
      <p:grpSp>
        <p:nvGrpSpPr>
          <p:cNvPr name="Group 13" id="13"/>
          <p:cNvGrpSpPr/>
          <p:nvPr/>
        </p:nvGrpSpPr>
        <p:grpSpPr>
          <a:xfrm rot="0">
            <a:off x="15859155" y="0"/>
            <a:ext cx="1562612" cy="2246324"/>
            <a:chOff x="0" y="0"/>
            <a:chExt cx="2083482" cy="2995098"/>
          </a:xfrm>
        </p:grpSpPr>
        <p:grpSp>
          <p:nvGrpSpPr>
            <p:cNvPr name="Group 14" id="14"/>
            <p:cNvGrpSpPr/>
            <p:nvPr/>
          </p:nvGrpSpPr>
          <p:grpSpPr>
            <a:xfrm rot="0">
              <a:off x="75599" y="0"/>
              <a:ext cx="1932284" cy="2230967"/>
              <a:chOff x="0" y="0"/>
              <a:chExt cx="703982" cy="812800"/>
            </a:xfrm>
          </p:grpSpPr>
          <p:sp>
            <p:nvSpPr>
              <p:cNvPr name="Freeform 15" id="1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6" id="1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0" y="437582"/>
              <a:ext cx="2083482" cy="2557517"/>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11</a:t>
              </a:r>
            </a:p>
            <a:p>
              <a:pPr algn="ctr">
                <a:lnSpc>
                  <a:spcPts val="7805"/>
                </a:lnSpc>
              </a:pPr>
            </a:p>
          </p:txBody>
        </p:sp>
      </p:grpSp>
      <p:sp>
        <p:nvSpPr>
          <p:cNvPr name="Freeform 18" id="18"/>
          <p:cNvSpPr/>
          <p:nvPr/>
        </p:nvSpPr>
        <p:spPr>
          <a:xfrm flipH="false" flipV="false" rot="0">
            <a:off x="-3657600"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411959" y="3998783"/>
            <a:ext cx="2173496" cy="4289152"/>
          </a:xfrm>
          <a:custGeom>
            <a:avLst/>
            <a:gdLst/>
            <a:ahLst/>
            <a:cxnLst/>
            <a:rect r="r" b="b" t="t" l="l"/>
            <a:pathLst>
              <a:path h="4289152" w="2173496">
                <a:moveTo>
                  <a:pt x="0" y="0"/>
                </a:moveTo>
                <a:lnTo>
                  <a:pt x="2173496" y="0"/>
                </a:lnTo>
                <a:lnTo>
                  <a:pt x="2173496" y="4289153"/>
                </a:lnTo>
                <a:lnTo>
                  <a:pt x="0" y="4289153"/>
                </a:lnTo>
                <a:lnTo>
                  <a:pt x="0" y="0"/>
                </a:lnTo>
                <a:close/>
              </a:path>
            </a:pathLst>
          </a:custGeom>
          <a:blipFill>
            <a:blip r:embed="rId4"/>
            <a:stretch>
              <a:fillRect l="0" t="0" r="0" b="-496"/>
            </a:stretch>
          </a:blipFill>
        </p:spPr>
      </p:sp>
      <p:sp>
        <p:nvSpPr>
          <p:cNvPr name="Freeform 20" id="20"/>
          <p:cNvSpPr/>
          <p:nvPr/>
        </p:nvSpPr>
        <p:spPr>
          <a:xfrm flipH="false" flipV="false" rot="0">
            <a:off x="7500892" y="4071212"/>
            <a:ext cx="3286216" cy="2144576"/>
          </a:xfrm>
          <a:custGeom>
            <a:avLst/>
            <a:gdLst/>
            <a:ahLst/>
            <a:cxnLst/>
            <a:rect r="r" b="b" t="t" l="l"/>
            <a:pathLst>
              <a:path h="2144576" w="3286216">
                <a:moveTo>
                  <a:pt x="0" y="0"/>
                </a:moveTo>
                <a:lnTo>
                  <a:pt x="3286216" y="0"/>
                </a:lnTo>
                <a:lnTo>
                  <a:pt x="3286216" y="2144576"/>
                </a:lnTo>
                <a:lnTo>
                  <a:pt x="0" y="2144576"/>
                </a:lnTo>
                <a:lnTo>
                  <a:pt x="0" y="0"/>
                </a:lnTo>
                <a:close/>
              </a:path>
            </a:pathLst>
          </a:custGeom>
          <a:blipFill>
            <a:blip r:embed="rId5"/>
            <a:stretch>
              <a:fillRect l="0" t="0" r="0" b="0"/>
            </a:stretch>
          </a:blipFill>
        </p:spPr>
      </p:sp>
      <p:sp>
        <p:nvSpPr>
          <p:cNvPr name="Freeform 21" id="21"/>
          <p:cNvSpPr/>
          <p:nvPr/>
        </p:nvSpPr>
        <p:spPr>
          <a:xfrm flipH="false" flipV="false" rot="0">
            <a:off x="11576048" y="4066708"/>
            <a:ext cx="3172484" cy="2153584"/>
          </a:xfrm>
          <a:custGeom>
            <a:avLst/>
            <a:gdLst/>
            <a:ahLst/>
            <a:cxnLst/>
            <a:rect r="r" b="b" t="t" l="l"/>
            <a:pathLst>
              <a:path h="2153584" w="3172484">
                <a:moveTo>
                  <a:pt x="0" y="0"/>
                </a:moveTo>
                <a:lnTo>
                  <a:pt x="3172484" y="0"/>
                </a:lnTo>
                <a:lnTo>
                  <a:pt x="3172484" y="2153584"/>
                </a:lnTo>
                <a:lnTo>
                  <a:pt x="0" y="2153584"/>
                </a:lnTo>
                <a:lnTo>
                  <a:pt x="0" y="0"/>
                </a:lnTo>
                <a:close/>
              </a:path>
            </a:pathLst>
          </a:custGeom>
          <a:blipFill>
            <a:blip r:embed="rId6"/>
            <a:stretch>
              <a:fillRect l="0" t="0" r="0" b="0"/>
            </a:stretch>
          </a:blipFill>
        </p:spPr>
      </p:sp>
      <p:sp>
        <p:nvSpPr>
          <p:cNvPr name="Freeform 22" id="22"/>
          <p:cNvSpPr/>
          <p:nvPr/>
        </p:nvSpPr>
        <p:spPr>
          <a:xfrm flipH="false" flipV="false" rot="0">
            <a:off x="7667560" y="6549163"/>
            <a:ext cx="2749276" cy="1889073"/>
          </a:xfrm>
          <a:custGeom>
            <a:avLst/>
            <a:gdLst/>
            <a:ahLst/>
            <a:cxnLst/>
            <a:rect r="r" b="b" t="t" l="l"/>
            <a:pathLst>
              <a:path h="1889073" w="2749276">
                <a:moveTo>
                  <a:pt x="0" y="0"/>
                </a:moveTo>
                <a:lnTo>
                  <a:pt x="2749276" y="0"/>
                </a:lnTo>
                <a:lnTo>
                  <a:pt x="2749276" y="1889073"/>
                </a:lnTo>
                <a:lnTo>
                  <a:pt x="0" y="1889073"/>
                </a:lnTo>
                <a:lnTo>
                  <a:pt x="0" y="0"/>
                </a:lnTo>
                <a:close/>
              </a:path>
            </a:pathLst>
          </a:custGeom>
          <a:blipFill>
            <a:blip r:embed="rId7"/>
            <a:stretch>
              <a:fillRect l="0" t="0" r="0" b="0"/>
            </a:stretch>
          </a:blipFill>
        </p:spPr>
      </p:sp>
      <p:sp>
        <p:nvSpPr>
          <p:cNvPr name="Freeform 23" id="23"/>
          <p:cNvSpPr/>
          <p:nvPr/>
        </p:nvSpPr>
        <p:spPr>
          <a:xfrm flipH="false" flipV="false" rot="0">
            <a:off x="14498370" y="6617774"/>
            <a:ext cx="2760930" cy="2107322"/>
          </a:xfrm>
          <a:custGeom>
            <a:avLst/>
            <a:gdLst/>
            <a:ahLst/>
            <a:cxnLst/>
            <a:rect r="r" b="b" t="t" l="l"/>
            <a:pathLst>
              <a:path h="2107322" w="2760930">
                <a:moveTo>
                  <a:pt x="0" y="0"/>
                </a:moveTo>
                <a:lnTo>
                  <a:pt x="2760930" y="0"/>
                </a:lnTo>
                <a:lnTo>
                  <a:pt x="2760930" y="2107322"/>
                </a:lnTo>
                <a:lnTo>
                  <a:pt x="0" y="2107322"/>
                </a:lnTo>
                <a:lnTo>
                  <a:pt x="0" y="0"/>
                </a:lnTo>
                <a:close/>
              </a:path>
            </a:pathLst>
          </a:custGeom>
          <a:blipFill>
            <a:blip r:embed="rId8"/>
            <a:stretch>
              <a:fillRect l="0" t="0" r="0" b="0"/>
            </a:stretch>
          </a:blipFill>
        </p:spPr>
      </p:sp>
      <p:sp>
        <p:nvSpPr>
          <p:cNvPr name="Freeform 24" id="24"/>
          <p:cNvSpPr/>
          <p:nvPr/>
        </p:nvSpPr>
        <p:spPr>
          <a:xfrm flipH="false" flipV="false" rot="0">
            <a:off x="11778297" y="6458417"/>
            <a:ext cx="1613515" cy="2294877"/>
          </a:xfrm>
          <a:custGeom>
            <a:avLst/>
            <a:gdLst/>
            <a:ahLst/>
            <a:cxnLst/>
            <a:rect r="r" b="b" t="t" l="l"/>
            <a:pathLst>
              <a:path h="2294877" w="1613515">
                <a:moveTo>
                  <a:pt x="0" y="0"/>
                </a:moveTo>
                <a:lnTo>
                  <a:pt x="1613514" y="0"/>
                </a:lnTo>
                <a:lnTo>
                  <a:pt x="1613514" y="2294877"/>
                </a:lnTo>
                <a:lnTo>
                  <a:pt x="0" y="2294877"/>
                </a:lnTo>
                <a:lnTo>
                  <a:pt x="0" y="0"/>
                </a:lnTo>
                <a:close/>
              </a:path>
            </a:pathLst>
          </a:custGeom>
          <a:blipFill>
            <a:blip r:embed="rId9"/>
            <a:stretch>
              <a:fillRect l="0" t="-3901" r="0" b="-25630"/>
            </a:stretch>
          </a:blipFill>
        </p:spPr>
      </p:sp>
      <p:sp>
        <p:nvSpPr>
          <p:cNvPr name="Freeform 25" id="25"/>
          <p:cNvSpPr/>
          <p:nvPr/>
        </p:nvSpPr>
        <p:spPr>
          <a:xfrm flipH="false" flipV="false" rot="0">
            <a:off x="15197869" y="3830143"/>
            <a:ext cx="2223898" cy="2549506"/>
          </a:xfrm>
          <a:custGeom>
            <a:avLst/>
            <a:gdLst/>
            <a:ahLst/>
            <a:cxnLst/>
            <a:rect r="r" b="b" t="t" l="l"/>
            <a:pathLst>
              <a:path h="2549506" w="2223898">
                <a:moveTo>
                  <a:pt x="0" y="0"/>
                </a:moveTo>
                <a:lnTo>
                  <a:pt x="2223898" y="0"/>
                </a:lnTo>
                <a:lnTo>
                  <a:pt x="2223898" y="2549506"/>
                </a:lnTo>
                <a:lnTo>
                  <a:pt x="0" y="2549506"/>
                </a:lnTo>
                <a:lnTo>
                  <a:pt x="0" y="0"/>
                </a:lnTo>
                <a:close/>
              </a:path>
            </a:pathLst>
          </a:custGeom>
          <a:blipFill>
            <a:blip r:embed="rId10"/>
            <a:stretch>
              <a:fillRect l="0" t="-13234" r="0" b="0"/>
            </a:stretch>
          </a:blipFill>
        </p:spPr>
      </p:sp>
      <p:sp>
        <p:nvSpPr>
          <p:cNvPr name="TextBox 26" id="26"/>
          <p:cNvSpPr txBox="true"/>
          <p:nvPr/>
        </p:nvSpPr>
        <p:spPr>
          <a:xfrm rot="0">
            <a:off x="9396961" y="3035123"/>
            <a:ext cx="7530658" cy="795020"/>
          </a:xfrm>
          <a:prstGeom prst="rect">
            <a:avLst/>
          </a:prstGeom>
        </p:spPr>
        <p:txBody>
          <a:bodyPr anchor="t" rtlCol="false" tIns="0" lIns="0" bIns="0" rIns="0">
            <a:spAutoFit/>
          </a:bodyPr>
          <a:lstStyle/>
          <a:p>
            <a:pPr algn="just">
              <a:lnSpc>
                <a:spcPts val="6580"/>
              </a:lnSpc>
            </a:pPr>
            <a:r>
              <a:rPr lang="en-US" sz="4700">
                <a:solidFill>
                  <a:srgbClr val="000000"/>
                </a:solidFill>
                <a:latin typeface="Alatsi"/>
                <a:ea typeface="Alatsi"/>
                <a:cs typeface="Alatsi"/>
                <a:sym typeface="Alatsi"/>
              </a:rPr>
              <a:t>Recommended Items</a:t>
            </a:r>
          </a:p>
        </p:txBody>
      </p:sp>
      <p:sp>
        <p:nvSpPr>
          <p:cNvPr name="Freeform 27" id="27"/>
          <p:cNvSpPr/>
          <p:nvPr/>
        </p:nvSpPr>
        <p:spPr>
          <a:xfrm flipH="false" flipV="false" rot="-31838">
            <a:off x="5653954" y="8580490"/>
            <a:ext cx="6980091" cy="1355619"/>
          </a:xfrm>
          <a:custGeom>
            <a:avLst/>
            <a:gdLst/>
            <a:ahLst/>
            <a:cxnLst/>
            <a:rect r="r" b="b" t="t" l="l"/>
            <a:pathLst>
              <a:path h="1355619" w="6980091">
                <a:moveTo>
                  <a:pt x="0" y="0"/>
                </a:moveTo>
                <a:lnTo>
                  <a:pt x="6980092" y="0"/>
                </a:lnTo>
                <a:lnTo>
                  <a:pt x="6980092" y="1355620"/>
                </a:lnTo>
                <a:lnTo>
                  <a:pt x="0" y="1355620"/>
                </a:lnTo>
                <a:lnTo>
                  <a:pt x="0" y="0"/>
                </a:lnTo>
                <a:close/>
              </a:path>
            </a:pathLst>
          </a:custGeom>
          <a:blipFill>
            <a:blip r:embed="rId11"/>
            <a:stretch>
              <a:fillRect l="0" t="-1490" r="0" b="-149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622218" y="866775"/>
            <a:ext cx="1045121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CONCLUSION</a:t>
            </a:r>
          </a:p>
        </p:txBody>
      </p:sp>
      <p:grpSp>
        <p:nvGrpSpPr>
          <p:cNvPr name="Group 3" id="3"/>
          <p:cNvGrpSpPr/>
          <p:nvPr/>
        </p:nvGrpSpPr>
        <p:grpSpPr>
          <a:xfrm rot="0">
            <a:off x="15915855" y="0"/>
            <a:ext cx="1449213" cy="1673225"/>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123825"/>
              <a:ext cx="703982" cy="809625"/>
            </a:xfrm>
            <a:prstGeom prst="rect">
              <a:avLst/>
            </a:prstGeom>
          </p:spPr>
          <p:txBody>
            <a:bodyPr anchor="ctr" rtlCol="false" tIns="50800" lIns="50800" bIns="50800" rIns="50800"/>
            <a:lstStyle/>
            <a:p>
              <a:pPr algn="ctr">
                <a:lnSpc>
                  <a:spcPts val="7812"/>
                </a:lnSpc>
              </a:pPr>
              <a:r>
                <a:rPr lang="en-US" b="true" sz="5580">
                  <a:solidFill>
                    <a:srgbClr val="000000"/>
                  </a:solidFill>
                  <a:latin typeface="Abhaya Libre Bold"/>
                  <a:ea typeface="Abhaya Libre Bold"/>
                  <a:cs typeface="Abhaya Libre Bold"/>
                  <a:sym typeface="Abhaya Libre Bold"/>
                </a:rPr>
                <a:t>12</a:t>
              </a:r>
            </a:p>
          </p:txBody>
        </p:sp>
      </p:grpSp>
      <p:sp>
        <p:nvSpPr>
          <p:cNvPr name="Freeform 6" id="6"/>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2131774" y="1461773"/>
            <a:ext cx="14879098" cy="8517128"/>
          </a:xfrm>
          <a:prstGeom prst="rect">
            <a:avLst/>
          </a:prstGeom>
        </p:spPr>
        <p:txBody>
          <a:bodyPr anchor="t" rtlCol="false" tIns="0" lIns="0" bIns="0" rIns="0">
            <a:spAutoFit/>
          </a:bodyPr>
          <a:lstStyle/>
          <a:p>
            <a:pPr algn="just">
              <a:lnSpc>
                <a:spcPts val="3052"/>
              </a:lnSpc>
            </a:pPr>
          </a:p>
          <a:p>
            <a:pPr algn="just">
              <a:lnSpc>
                <a:spcPts val="3471"/>
              </a:lnSpc>
            </a:pPr>
          </a:p>
          <a:p>
            <a:pPr algn="just">
              <a:lnSpc>
                <a:spcPts val="3471"/>
              </a:lnSpc>
            </a:pPr>
            <a:r>
              <a:rPr lang="en-US" sz="2479">
                <a:solidFill>
                  <a:srgbClr val="000000"/>
                </a:solidFill>
                <a:latin typeface="Alatsi"/>
                <a:ea typeface="Alatsi"/>
                <a:cs typeface="Alatsi"/>
                <a:sym typeface="Alatsi"/>
              </a:rPr>
              <a:t>The AI Stylist project revolutionizes personal styling by seamlessly integrating deep neural networks (DNN) with a hybrid approach that combines content-based and collaborative filtering. This advanced system delivers precise, diverse, and personalized outfit recommendations tailored to user preferences, body types, and specific occasions. By incorporating real-time virtual try-ons, it allows users to visualize outfits before making decisions, bridging the gap between traditional shopping experiences and cutting-edge technology.</a:t>
            </a:r>
          </a:p>
          <a:p>
            <a:pPr algn="just">
              <a:lnSpc>
                <a:spcPts val="3471"/>
              </a:lnSpc>
            </a:pPr>
          </a:p>
          <a:p>
            <a:pPr algn="just">
              <a:lnSpc>
                <a:spcPts val="3471"/>
              </a:lnSpc>
            </a:pPr>
            <a:r>
              <a:rPr lang="en-US" sz="2479">
                <a:solidFill>
                  <a:srgbClr val="000000"/>
                </a:solidFill>
                <a:latin typeface="Alatsi"/>
                <a:ea typeface="Alatsi"/>
                <a:cs typeface="Alatsi"/>
                <a:sym typeface="Alatsi"/>
              </a:rPr>
              <a:t>A core focus of the project is promoting sustainable fashion by encouraging wardrobe optimization and eco-conscious choices, meeting the growing demand for environmentally responsible solutions. The AI Stylist streamlines the styling process, saves time, and offers trend-aware suggestions, fundamentally transforming how individuals engage with fashion.</a:t>
            </a:r>
          </a:p>
          <a:p>
            <a:pPr algn="just">
              <a:lnSpc>
                <a:spcPts val="3471"/>
              </a:lnSpc>
            </a:pPr>
          </a:p>
          <a:p>
            <a:pPr algn="just">
              <a:lnSpc>
                <a:spcPts val="3471"/>
              </a:lnSpc>
            </a:pPr>
            <a:r>
              <a:rPr lang="en-US" sz="2479">
                <a:solidFill>
                  <a:srgbClr val="000000"/>
                </a:solidFill>
                <a:latin typeface="Alatsi"/>
                <a:ea typeface="Alatsi"/>
                <a:cs typeface="Alatsi"/>
                <a:sym typeface="Alatsi"/>
              </a:rPr>
              <a:t> </a:t>
            </a:r>
            <a:r>
              <a:rPr lang="en-US" sz="2479">
                <a:solidFill>
                  <a:srgbClr val="000000"/>
                </a:solidFill>
                <a:latin typeface="Alatsi"/>
                <a:ea typeface="Alatsi"/>
                <a:cs typeface="Alatsi"/>
                <a:sym typeface="Alatsi"/>
              </a:rPr>
              <a:t>Beyond personal use, this innovation holds transformative potential for the fashion retail and e-commerce industries, offering scalable and personalized solutions that enhance customer satisfaction. By establishing a strong foundation for AI-driven applications in fashion, the project paves the way for a smarter, more inclusive, and sustainable future in personal styling.</a:t>
            </a:r>
          </a:p>
          <a:p>
            <a:pPr algn="just">
              <a:lnSpc>
                <a:spcPts val="3052"/>
              </a:lnSpc>
            </a:pPr>
          </a:p>
          <a:p>
            <a:pPr algn="just">
              <a:lnSpc>
                <a:spcPts val="3052"/>
              </a:lnSpc>
            </a:pPr>
          </a:p>
          <a:p>
            <a:pPr algn="just">
              <a:lnSpc>
                <a:spcPts val="3052"/>
              </a:lnSpc>
              <a:spcBef>
                <a:spcPct val="0"/>
              </a:spcBef>
            </a:pPr>
          </a:p>
        </p:txBody>
      </p:sp>
      <p:sp>
        <p:nvSpPr>
          <p:cNvPr name="Freeform 9" id="9"/>
          <p:cNvSpPr/>
          <p:nvPr/>
        </p:nvSpPr>
        <p:spPr>
          <a:xfrm flipH="false" flipV="false" rot="-5400000">
            <a:off x="-2398793" y="4485461"/>
            <a:ext cx="6980091" cy="1355619"/>
          </a:xfrm>
          <a:custGeom>
            <a:avLst/>
            <a:gdLst/>
            <a:ahLst/>
            <a:cxnLst/>
            <a:rect r="r" b="b" t="t" l="l"/>
            <a:pathLst>
              <a:path h="1355619" w="6980091">
                <a:moveTo>
                  <a:pt x="0" y="0"/>
                </a:moveTo>
                <a:lnTo>
                  <a:pt x="6980091" y="0"/>
                </a:lnTo>
                <a:lnTo>
                  <a:pt x="6980091" y="1355619"/>
                </a:lnTo>
                <a:lnTo>
                  <a:pt x="0" y="1355619"/>
                </a:lnTo>
                <a:lnTo>
                  <a:pt x="0" y="0"/>
                </a:lnTo>
                <a:close/>
              </a:path>
            </a:pathLst>
          </a:custGeom>
          <a:blipFill>
            <a:blip r:embed="rId4"/>
            <a:stretch>
              <a:fillRect l="0" t="-1490" r="0" b="-1490"/>
            </a:stretch>
          </a:blipFill>
        </p:spPr>
      </p:sp>
      <p:sp>
        <p:nvSpPr>
          <p:cNvPr name="AutoShape 10" id="10"/>
          <p:cNvSpPr/>
          <p:nvPr/>
        </p:nvSpPr>
        <p:spPr>
          <a:xfrm flipH="true" flipV="true">
            <a:off x="1090490" y="-104525"/>
            <a:ext cx="762" cy="1757979"/>
          </a:xfrm>
          <a:prstGeom prst="line">
            <a:avLst/>
          </a:prstGeom>
          <a:ln cap="flat" w="114300">
            <a:solidFill>
              <a:srgbClr val="9FC3D0"/>
            </a:solidFill>
            <a:prstDash val="solid"/>
            <a:headEnd type="none" len="sm" w="sm"/>
            <a:tailEnd type="none" len="sm" w="sm"/>
          </a:ln>
        </p:spPr>
      </p:sp>
      <p:sp>
        <p:nvSpPr>
          <p:cNvPr name="AutoShape 11" id="11"/>
          <p:cNvSpPr/>
          <p:nvPr/>
        </p:nvSpPr>
        <p:spPr>
          <a:xfrm flipV="true">
            <a:off x="1091252" y="8633546"/>
            <a:ext cx="0" cy="1653351"/>
          </a:xfrm>
          <a:prstGeom prst="line">
            <a:avLst/>
          </a:prstGeom>
          <a:ln cap="flat" w="114300">
            <a:solidFill>
              <a:srgbClr val="9FC3D0"/>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33334" y="674688"/>
            <a:ext cx="1295952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FUTURE IMPROVEMENTS</a:t>
            </a:r>
          </a:p>
        </p:txBody>
      </p:sp>
      <p:grpSp>
        <p:nvGrpSpPr>
          <p:cNvPr name="Group 3" id="3"/>
          <p:cNvGrpSpPr/>
          <p:nvPr/>
        </p:nvGrpSpPr>
        <p:grpSpPr>
          <a:xfrm rot="0">
            <a:off x="15915855" y="0"/>
            <a:ext cx="1449213" cy="1673225"/>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123825"/>
              <a:ext cx="703982" cy="809625"/>
            </a:xfrm>
            <a:prstGeom prst="rect">
              <a:avLst/>
            </a:prstGeom>
          </p:spPr>
          <p:txBody>
            <a:bodyPr anchor="ctr" rtlCol="false" tIns="50800" lIns="50800" bIns="50800" rIns="50800"/>
            <a:lstStyle/>
            <a:p>
              <a:pPr algn="ctr">
                <a:lnSpc>
                  <a:spcPts val="7812"/>
                </a:lnSpc>
              </a:pPr>
              <a:r>
                <a:rPr lang="en-US" b="true" sz="5580">
                  <a:solidFill>
                    <a:srgbClr val="000000"/>
                  </a:solidFill>
                  <a:latin typeface="Abhaya Libre Bold"/>
                  <a:ea typeface="Abhaya Libre Bold"/>
                  <a:cs typeface="Abhaya Libre Bold"/>
                  <a:sym typeface="Abhaya Libre Bold"/>
                </a:rPr>
                <a:t>13</a:t>
              </a:r>
            </a:p>
          </p:txBody>
        </p:sp>
      </p:grpSp>
      <p:sp>
        <p:nvSpPr>
          <p:cNvPr name="Freeform 6" id="6"/>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704451" y="2561373"/>
            <a:ext cx="14879098" cy="7221728"/>
          </a:xfrm>
          <a:prstGeom prst="rect">
            <a:avLst/>
          </a:prstGeom>
        </p:spPr>
        <p:txBody>
          <a:bodyPr anchor="t" rtlCol="false" tIns="0" lIns="0" bIns="0" rIns="0">
            <a:spAutoFit/>
          </a:bodyPr>
          <a:lstStyle/>
          <a:p>
            <a:pPr algn="just">
              <a:lnSpc>
                <a:spcPts val="3052"/>
              </a:lnSpc>
            </a:pPr>
          </a:p>
          <a:p>
            <a:pPr algn="just">
              <a:lnSpc>
                <a:spcPts val="3052"/>
              </a:lnSpc>
            </a:pPr>
          </a:p>
          <a:p>
            <a:pPr algn="ctr">
              <a:lnSpc>
                <a:spcPts val="3052"/>
              </a:lnSpc>
            </a:pPr>
            <a:r>
              <a:rPr lang="en-US" sz="2180">
                <a:solidFill>
                  <a:srgbClr val="000000"/>
                </a:solidFill>
                <a:latin typeface="Alatsi"/>
                <a:ea typeface="Alatsi"/>
                <a:cs typeface="Alatsi"/>
                <a:sym typeface="Alatsi"/>
              </a:rPr>
              <a:t>ENHANCED VIRTUAL TRY-ON EXPERIENCE</a:t>
            </a:r>
          </a:p>
          <a:p>
            <a:pPr algn="just" marL="470663" indent="-235331" lvl="1">
              <a:lnSpc>
                <a:spcPts val="3052"/>
              </a:lnSpc>
              <a:buFont typeface="Arial"/>
              <a:buChar char="•"/>
            </a:pPr>
            <a:r>
              <a:rPr lang="en-US" sz="2180">
                <a:solidFill>
                  <a:srgbClr val="000000"/>
                </a:solidFill>
                <a:latin typeface="Canva Sans"/>
                <a:ea typeface="Canva Sans"/>
                <a:cs typeface="Canva Sans"/>
                <a:sym typeface="Canva Sans"/>
              </a:rPr>
              <a:t> Incorporate advanced 3D modeling and augmented reality (AR) for lifelike visualizations, simulating fabric drape and movement, enhancing user confidence in outfit choices.</a:t>
            </a:r>
          </a:p>
          <a:p>
            <a:pPr algn="ctr">
              <a:lnSpc>
                <a:spcPts val="3052"/>
              </a:lnSpc>
            </a:pPr>
            <a:r>
              <a:rPr lang="en-US" sz="2180">
                <a:solidFill>
                  <a:srgbClr val="000000"/>
                </a:solidFill>
                <a:latin typeface="Alatsi"/>
                <a:ea typeface="Alatsi"/>
                <a:cs typeface="Alatsi"/>
                <a:sym typeface="Alatsi"/>
              </a:rPr>
              <a:t>REAL-TIME TREND INTEGRATION</a:t>
            </a:r>
          </a:p>
          <a:p>
            <a:pPr algn="just" marL="470663" indent="-235331" lvl="1">
              <a:lnSpc>
                <a:spcPts val="3052"/>
              </a:lnSpc>
              <a:buFont typeface="Arial"/>
              <a:buChar char="•"/>
            </a:pPr>
            <a:r>
              <a:rPr lang="en-US" sz="2180">
                <a:solidFill>
                  <a:srgbClr val="000000"/>
                </a:solidFill>
                <a:latin typeface="Canva Sans"/>
                <a:ea typeface="Canva Sans"/>
                <a:cs typeface="Canva Sans"/>
                <a:sym typeface="Canva Sans"/>
              </a:rPr>
              <a:t> Deploy algorithms to track social media, fashion blogs, and online stores, ensuring recommendations align with emerging fashion trends.</a:t>
            </a:r>
          </a:p>
          <a:p>
            <a:pPr algn="ctr">
              <a:lnSpc>
                <a:spcPts val="3052"/>
              </a:lnSpc>
            </a:pPr>
            <a:r>
              <a:rPr lang="en-US" sz="2180">
                <a:solidFill>
                  <a:srgbClr val="000000"/>
                </a:solidFill>
                <a:latin typeface="Alatsi"/>
                <a:ea typeface="Alatsi"/>
                <a:cs typeface="Alatsi"/>
                <a:sym typeface="Alatsi"/>
              </a:rPr>
              <a:t>DIVERSITY &amp; INCLUSIVITY</a:t>
            </a:r>
          </a:p>
          <a:p>
            <a:pPr algn="just" marL="470663" indent="-235331" lvl="1">
              <a:lnSpc>
                <a:spcPts val="3052"/>
              </a:lnSpc>
              <a:buFont typeface="Arial"/>
              <a:buChar char="•"/>
            </a:pPr>
            <a:r>
              <a:rPr lang="en-US" sz="2180">
                <a:solidFill>
                  <a:srgbClr val="000000"/>
                </a:solidFill>
                <a:latin typeface="Canva Sans"/>
                <a:ea typeface="Canva Sans"/>
                <a:cs typeface="Canva Sans"/>
                <a:sym typeface="Canva Sans"/>
              </a:rPr>
              <a:t> Expand datasets to feature diverse cultural styles, body types, and gender-neutral options, creating a more inclusive experience for all users.</a:t>
            </a:r>
          </a:p>
          <a:p>
            <a:pPr algn="ctr">
              <a:lnSpc>
                <a:spcPts val="3052"/>
              </a:lnSpc>
            </a:pPr>
            <a:r>
              <a:rPr lang="en-US" sz="2180">
                <a:solidFill>
                  <a:srgbClr val="000000"/>
                </a:solidFill>
                <a:latin typeface="Alatsi"/>
                <a:ea typeface="Alatsi"/>
                <a:cs typeface="Alatsi"/>
                <a:sym typeface="Alatsi"/>
              </a:rPr>
              <a:t>SUSTAINABILITY METRICS</a:t>
            </a:r>
          </a:p>
          <a:p>
            <a:pPr algn="just" marL="470663" indent="-235331" lvl="1">
              <a:lnSpc>
                <a:spcPts val="3052"/>
              </a:lnSpc>
              <a:buFont typeface="Arial"/>
              <a:buChar char="•"/>
            </a:pPr>
            <a:r>
              <a:rPr lang="en-US" sz="2180">
                <a:solidFill>
                  <a:srgbClr val="000000"/>
                </a:solidFill>
                <a:latin typeface="Canva Sans"/>
                <a:ea typeface="Canva Sans"/>
                <a:cs typeface="Canva Sans"/>
                <a:sym typeface="Canva Sans"/>
              </a:rPr>
              <a:t> Introduce sustainability scores in recommendations, empowering users to make eco-conscious choices based on material impact and brand ethics.</a:t>
            </a:r>
          </a:p>
          <a:p>
            <a:pPr algn="ctr">
              <a:lnSpc>
                <a:spcPts val="3052"/>
              </a:lnSpc>
            </a:pPr>
            <a:r>
              <a:rPr lang="en-US" sz="2180">
                <a:solidFill>
                  <a:srgbClr val="000000"/>
                </a:solidFill>
                <a:latin typeface="Alatsi"/>
                <a:ea typeface="Alatsi"/>
                <a:cs typeface="Alatsi"/>
                <a:sym typeface="Alatsi"/>
              </a:rPr>
              <a:t>CROSS-PLATFORM E-COMMERCE INTEGRATION</a:t>
            </a:r>
          </a:p>
          <a:p>
            <a:pPr algn="just" marL="470663" indent="-235331" lvl="1">
              <a:lnSpc>
                <a:spcPts val="3052"/>
              </a:lnSpc>
              <a:buFont typeface="Arial"/>
              <a:buChar char="•"/>
            </a:pPr>
            <a:r>
              <a:rPr lang="en-US" sz="2180">
                <a:solidFill>
                  <a:srgbClr val="000000"/>
                </a:solidFill>
                <a:latin typeface="Canva Sans"/>
                <a:ea typeface="Canva Sans"/>
                <a:cs typeface="Canva Sans"/>
                <a:sym typeface="Canva Sans"/>
              </a:rPr>
              <a:t> Seamlessly connect with leading e-commerce platforms, allowing users to browse, try on, and purchase recommended items in one unified system.</a:t>
            </a:r>
          </a:p>
          <a:p>
            <a:pPr algn="just">
              <a:lnSpc>
                <a:spcPts val="3052"/>
              </a:lnSpc>
            </a:pPr>
          </a:p>
          <a:p>
            <a:pPr algn="just">
              <a:lnSpc>
                <a:spcPts val="3052"/>
              </a:lnSpc>
              <a:spcBef>
                <a:spcPct val="0"/>
              </a:spcBef>
            </a:pPr>
          </a:p>
        </p:txBody>
      </p:sp>
      <p:sp>
        <p:nvSpPr>
          <p:cNvPr name="Freeform 9" id="9"/>
          <p:cNvSpPr/>
          <p:nvPr/>
        </p:nvSpPr>
        <p:spPr>
          <a:xfrm flipH="false" flipV="false" rot="-5400000">
            <a:off x="-2398793" y="4485461"/>
            <a:ext cx="6980091" cy="1355619"/>
          </a:xfrm>
          <a:custGeom>
            <a:avLst/>
            <a:gdLst/>
            <a:ahLst/>
            <a:cxnLst/>
            <a:rect r="r" b="b" t="t" l="l"/>
            <a:pathLst>
              <a:path h="1355619" w="6980091">
                <a:moveTo>
                  <a:pt x="0" y="0"/>
                </a:moveTo>
                <a:lnTo>
                  <a:pt x="6980091" y="0"/>
                </a:lnTo>
                <a:lnTo>
                  <a:pt x="6980091" y="1355619"/>
                </a:lnTo>
                <a:lnTo>
                  <a:pt x="0" y="1355619"/>
                </a:lnTo>
                <a:lnTo>
                  <a:pt x="0" y="0"/>
                </a:lnTo>
                <a:close/>
              </a:path>
            </a:pathLst>
          </a:custGeom>
          <a:blipFill>
            <a:blip r:embed="rId4"/>
            <a:stretch>
              <a:fillRect l="0" t="-1490" r="0" b="-1490"/>
            </a:stretch>
          </a:blipFill>
        </p:spPr>
      </p:sp>
      <p:sp>
        <p:nvSpPr>
          <p:cNvPr name="AutoShape 10" id="10"/>
          <p:cNvSpPr/>
          <p:nvPr/>
        </p:nvSpPr>
        <p:spPr>
          <a:xfrm flipH="true" flipV="true">
            <a:off x="1090490" y="-104525"/>
            <a:ext cx="762" cy="1757979"/>
          </a:xfrm>
          <a:prstGeom prst="line">
            <a:avLst/>
          </a:prstGeom>
          <a:ln cap="flat" w="114300">
            <a:solidFill>
              <a:srgbClr val="9FC3D0"/>
            </a:solidFill>
            <a:prstDash val="solid"/>
            <a:headEnd type="none" len="sm" w="sm"/>
            <a:tailEnd type="none" len="sm" w="sm"/>
          </a:ln>
        </p:spPr>
      </p:sp>
      <p:sp>
        <p:nvSpPr>
          <p:cNvPr name="AutoShape 11" id="11"/>
          <p:cNvSpPr/>
          <p:nvPr/>
        </p:nvSpPr>
        <p:spPr>
          <a:xfrm flipV="true">
            <a:off x="1091252" y="8633546"/>
            <a:ext cx="0" cy="1653351"/>
          </a:xfrm>
          <a:prstGeom prst="line">
            <a:avLst/>
          </a:prstGeom>
          <a:ln cap="flat" w="114300">
            <a:solidFill>
              <a:srgbClr val="9FC3D0"/>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flipH="true" flipV="true">
            <a:off x="1090490" y="-104525"/>
            <a:ext cx="762" cy="1757979"/>
          </a:xfrm>
          <a:prstGeom prst="line">
            <a:avLst/>
          </a:prstGeom>
          <a:ln cap="flat" w="114300">
            <a:solidFill>
              <a:srgbClr val="9FC3D0"/>
            </a:solidFill>
            <a:prstDash val="solid"/>
            <a:headEnd type="none" len="sm" w="sm"/>
            <a:tailEnd type="none" len="sm" w="sm"/>
          </a:ln>
        </p:spPr>
      </p:sp>
      <p:sp>
        <p:nvSpPr>
          <p:cNvPr name="AutoShape 3" id="3"/>
          <p:cNvSpPr/>
          <p:nvPr/>
        </p:nvSpPr>
        <p:spPr>
          <a:xfrm flipV="true">
            <a:off x="1091252" y="8633546"/>
            <a:ext cx="0" cy="1653351"/>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5915855" y="0"/>
            <a:ext cx="1449213" cy="1673225"/>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123825"/>
              <a:ext cx="703982" cy="809625"/>
            </a:xfrm>
            <a:prstGeom prst="rect">
              <a:avLst/>
            </a:prstGeom>
          </p:spPr>
          <p:txBody>
            <a:bodyPr anchor="ctr" rtlCol="false" tIns="50800" lIns="50800" bIns="50800" rIns="50800"/>
            <a:lstStyle/>
            <a:p>
              <a:pPr algn="ctr">
                <a:lnSpc>
                  <a:spcPts val="7812"/>
                </a:lnSpc>
              </a:pPr>
              <a:r>
                <a:rPr lang="en-US" b="true" sz="5580">
                  <a:solidFill>
                    <a:srgbClr val="000000"/>
                  </a:solidFill>
                  <a:latin typeface="Abhaya Libre Bold"/>
                  <a:ea typeface="Abhaya Libre Bold"/>
                  <a:cs typeface="Abhaya Libre Bold"/>
                  <a:sym typeface="Abhaya Libre Bold"/>
                </a:rPr>
                <a:t>14</a:t>
              </a:r>
            </a:p>
          </p:txBody>
        </p:sp>
      </p:grpSp>
      <p:sp>
        <p:nvSpPr>
          <p:cNvPr name="Freeform 7" id="7"/>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761364" y="2835781"/>
            <a:ext cx="14879098" cy="6787388"/>
          </a:xfrm>
          <a:prstGeom prst="rect">
            <a:avLst/>
          </a:prstGeom>
        </p:spPr>
        <p:txBody>
          <a:bodyPr anchor="t" rtlCol="false" tIns="0" lIns="0" bIns="0" rIns="0">
            <a:spAutoFit/>
          </a:bodyPr>
          <a:lstStyle/>
          <a:p>
            <a:pPr algn="ctr">
              <a:lnSpc>
                <a:spcPts val="3891"/>
              </a:lnSpc>
            </a:pPr>
            <a:r>
              <a:rPr lang="en-US" sz="2779">
                <a:solidFill>
                  <a:srgbClr val="000000"/>
                </a:solidFill>
                <a:latin typeface="Alatsi"/>
                <a:ea typeface="Alatsi"/>
                <a:cs typeface="Alatsi"/>
                <a:sym typeface="Alatsi"/>
              </a:rPr>
              <a:t>F</a:t>
            </a:r>
            <a:r>
              <a:rPr lang="en-US" sz="2779">
                <a:solidFill>
                  <a:srgbClr val="000000"/>
                </a:solidFill>
                <a:latin typeface="Alatsi"/>
                <a:ea typeface="Alatsi"/>
                <a:cs typeface="Alatsi"/>
                <a:sym typeface="Alatsi"/>
              </a:rPr>
              <a:t>RAMEWORKS AND TOOLS</a:t>
            </a:r>
            <a:r>
              <a:rPr lang="en-US" sz="2779">
                <a:solidFill>
                  <a:srgbClr val="000000"/>
                </a:solidFill>
                <a:latin typeface="Alatsi"/>
                <a:ea typeface="Alatsi"/>
                <a:cs typeface="Alatsi"/>
                <a:sym typeface="Alatsi"/>
              </a:rPr>
              <a:t>​</a:t>
            </a:r>
          </a:p>
          <a:p>
            <a:pPr algn="l" marL="600199" indent="-300100" lvl="1">
              <a:lnSpc>
                <a:spcPts val="3891"/>
              </a:lnSpc>
              <a:buFont typeface="Arial"/>
              <a:buChar char="•"/>
            </a:pPr>
            <a:r>
              <a:rPr lang="en-US" sz="2779">
                <a:solidFill>
                  <a:srgbClr val="000000"/>
                </a:solidFill>
                <a:latin typeface="Canva Sans"/>
                <a:ea typeface="Canva Sans"/>
                <a:cs typeface="Canva Sans"/>
                <a:sym typeface="Canva Sans"/>
              </a:rPr>
              <a:t>TensorFlow: Large-scale machine learning framework. </a:t>
            </a:r>
            <a:r>
              <a:rPr lang="en-US" sz="2779">
                <a:solidFill>
                  <a:srgbClr val="000000"/>
                </a:solidFill>
                <a:latin typeface="Canva Sans"/>
                <a:ea typeface="Canva Sans"/>
                <a:cs typeface="Canva Sans"/>
                <a:sym typeface="Canva Sans"/>
              </a:rPr>
              <a:t>​</a:t>
            </a:r>
          </a:p>
          <a:p>
            <a:pPr algn="l" marL="600199" indent="-300100" lvl="1">
              <a:lnSpc>
                <a:spcPts val="3891"/>
              </a:lnSpc>
              <a:buFont typeface="Arial"/>
              <a:buChar char="•"/>
            </a:pPr>
            <a:r>
              <a:rPr lang="en-US" sz="2779">
                <a:solidFill>
                  <a:srgbClr val="000000"/>
                </a:solidFill>
                <a:latin typeface="Canva Sans"/>
                <a:ea typeface="Canva Sans"/>
                <a:cs typeface="Canva Sans"/>
                <a:sym typeface="Canva Sans"/>
              </a:rPr>
              <a:t>Keras: Deep learning API for neural network modeling. </a:t>
            </a:r>
            <a:r>
              <a:rPr lang="en-US" sz="2779">
                <a:solidFill>
                  <a:srgbClr val="000000"/>
                </a:solidFill>
                <a:latin typeface="Canva Sans"/>
                <a:ea typeface="Canva Sans"/>
                <a:cs typeface="Canva Sans"/>
                <a:sym typeface="Canva Sans"/>
              </a:rPr>
              <a:t>​</a:t>
            </a:r>
          </a:p>
          <a:p>
            <a:pPr algn="l" marL="600199" indent="-300100" lvl="1">
              <a:lnSpc>
                <a:spcPts val="3891"/>
              </a:lnSpc>
              <a:buFont typeface="Arial"/>
              <a:buChar char="•"/>
            </a:pPr>
            <a:r>
              <a:rPr lang="en-US" sz="2779">
                <a:solidFill>
                  <a:srgbClr val="000000"/>
                </a:solidFill>
                <a:latin typeface="Canva Sans"/>
                <a:ea typeface="Canva Sans"/>
                <a:cs typeface="Canva Sans"/>
                <a:sym typeface="Canva Sans"/>
              </a:rPr>
              <a:t>Seaborn &amp; Matplotlib: Visualization libraries for exploratory data analysis. Seaborn, Matplotlib</a:t>
            </a:r>
            <a:r>
              <a:rPr lang="en-US" sz="2779">
                <a:solidFill>
                  <a:srgbClr val="000000"/>
                </a:solidFill>
                <a:latin typeface="Canva Sans"/>
                <a:ea typeface="Canva Sans"/>
                <a:cs typeface="Canva Sans"/>
                <a:sym typeface="Canva Sans"/>
              </a:rPr>
              <a:t>​</a:t>
            </a:r>
          </a:p>
          <a:p>
            <a:pPr algn="l" marL="600199" indent="-300100" lvl="1">
              <a:lnSpc>
                <a:spcPts val="3891"/>
              </a:lnSpc>
              <a:buFont typeface="Arial"/>
              <a:buChar char="•"/>
            </a:pPr>
            <a:r>
              <a:rPr lang="en-US" sz="2779">
                <a:solidFill>
                  <a:srgbClr val="000000"/>
                </a:solidFill>
                <a:latin typeface="Canva Sans"/>
                <a:ea typeface="Canva Sans"/>
                <a:cs typeface="Canva Sans"/>
                <a:sym typeface="Canva Sans"/>
              </a:rPr>
              <a:t>OpenCV: Open-source library for computer vision tasks. </a:t>
            </a:r>
            <a:r>
              <a:rPr lang="en-US" sz="2779">
                <a:solidFill>
                  <a:srgbClr val="000000"/>
                </a:solidFill>
                <a:latin typeface="Canva Sans"/>
                <a:ea typeface="Canva Sans"/>
                <a:cs typeface="Canva Sans"/>
                <a:sym typeface="Canva Sans"/>
              </a:rPr>
              <a:t>​</a:t>
            </a:r>
          </a:p>
          <a:p>
            <a:pPr algn="ctr">
              <a:lnSpc>
                <a:spcPts val="3891"/>
              </a:lnSpc>
            </a:pPr>
            <a:r>
              <a:rPr lang="en-US" sz="2779">
                <a:solidFill>
                  <a:srgbClr val="000000"/>
                </a:solidFill>
                <a:latin typeface="Alatsi"/>
                <a:ea typeface="Alatsi"/>
                <a:cs typeface="Alatsi"/>
                <a:sym typeface="Alatsi"/>
              </a:rPr>
              <a:t>JOURNALS</a:t>
            </a:r>
            <a:r>
              <a:rPr lang="en-US" sz="2779">
                <a:solidFill>
                  <a:srgbClr val="000000"/>
                </a:solidFill>
                <a:latin typeface="Alatsi"/>
                <a:ea typeface="Alatsi"/>
                <a:cs typeface="Alatsi"/>
                <a:sym typeface="Alatsi"/>
              </a:rPr>
              <a:t>​</a:t>
            </a:r>
          </a:p>
          <a:p>
            <a:pPr algn="l" marL="600199" indent="-300100" lvl="1">
              <a:lnSpc>
                <a:spcPts val="3891"/>
              </a:lnSpc>
              <a:buFont typeface="Arial"/>
              <a:buChar char="•"/>
            </a:pPr>
            <a:r>
              <a:rPr lang="en-US" sz="2779">
                <a:solidFill>
                  <a:srgbClr val="000000"/>
                </a:solidFill>
                <a:latin typeface="Canva Sans"/>
                <a:ea typeface="Canva Sans"/>
                <a:cs typeface="Canva Sans"/>
                <a:sym typeface="Canva Sans"/>
              </a:rPr>
              <a:t>He et al., 2017. Neural collaborative filtering for recommender systems. </a:t>
            </a:r>
            <a:r>
              <a:rPr lang="en-US" sz="2779" i="true">
                <a:solidFill>
                  <a:srgbClr val="000000"/>
                </a:solidFill>
                <a:latin typeface="Canva Sans Italics"/>
                <a:ea typeface="Canva Sans Italics"/>
                <a:cs typeface="Canva Sans Italics"/>
                <a:sym typeface="Canva Sans Italics"/>
              </a:rPr>
              <a:t>WWW Conference</a:t>
            </a:r>
            <a:r>
              <a:rPr lang="en-US" sz="2779">
                <a:solidFill>
                  <a:srgbClr val="000000"/>
                </a:solidFill>
                <a:latin typeface="Canva Sans"/>
                <a:ea typeface="Canva Sans"/>
                <a:cs typeface="Canva Sans"/>
                <a:sym typeface="Canva Sans"/>
              </a:rPr>
              <a:t>.</a:t>
            </a:r>
            <a:r>
              <a:rPr lang="en-US" sz="2779">
                <a:solidFill>
                  <a:srgbClr val="000000"/>
                </a:solidFill>
                <a:latin typeface="Canva Sans"/>
                <a:ea typeface="Canva Sans"/>
                <a:cs typeface="Canva Sans"/>
                <a:sym typeface="Canva Sans"/>
              </a:rPr>
              <a:t>​</a:t>
            </a:r>
          </a:p>
          <a:p>
            <a:pPr algn="l" marL="600199" indent="-300100" lvl="1">
              <a:lnSpc>
                <a:spcPts val="3891"/>
              </a:lnSpc>
              <a:buFont typeface="Arial"/>
              <a:buChar char="•"/>
            </a:pPr>
            <a:r>
              <a:rPr lang="en-US" sz="2779">
                <a:solidFill>
                  <a:srgbClr val="000000"/>
                </a:solidFill>
                <a:latin typeface="Canva Sans"/>
                <a:ea typeface="Canva Sans"/>
                <a:cs typeface="Canva Sans"/>
                <a:sym typeface="Canva Sans"/>
              </a:rPr>
              <a:t>Aggarwal &amp; Zhai, 2012. Survey of text clustering algorithms. </a:t>
            </a:r>
            <a:r>
              <a:rPr lang="en-US" sz="2779" i="true">
                <a:solidFill>
                  <a:srgbClr val="000000"/>
                </a:solidFill>
                <a:latin typeface="Canva Sans Italics"/>
                <a:ea typeface="Canva Sans Italics"/>
                <a:cs typeface="Canva Sans Italics"/>
                <a:sym typeface="Canva Sans Italics"/>
              </a:rPr>
              <a:t>Springer</a:t>
            </a:r>
            <a:r>
              <a:rPr lang="en-US" sz="2779">
                <a:solidFill>
                  <a:srgbClr val="000000"/>
                </a:solidFill>
                <a:latin typeface="Canva Sans"/>
                <a:ea typeface="Canva Sans"/>
                <a:cs typeface="Canva Sans"/>
                <a:sym typeface="Canva Sans"/>
              </a:rPr>
              <a:t>.</a:t>
            </a:r>
            <a:r>
              <a:rPr lang="en-US" sz="2779">
                <a:solidFill>
                  <a:srgbClr val="000000"/>
                </a:solidFill>
                <a:latin typeface="Canva Sans"/>
                <a:ea typeface="Canva Sans"/>
                <a:cs typeface="Canva Sans"/>
                <a:sym typeface="Canva Sans"/>
              </a:rPr>
              <a:t>​</a:t>
            </a:r>
          </a:p>
          <a:p>
            <a:pPr algn="l" marL="600199" indent="-300100" lvl="1">
              <a:lnSpc>
                <a:spcPts val="3891"/>
              </a:lnSpc>
              <a:buFont typeface="Arial"/>
              <a:buChar char="•"/>
            </a:pPr>
            <a:r>
              <a:rPr lang="en-US" sz="2779">
                <a:solidFill>
                  <a:srgbClr val="000000"/>
                </a:solidFill>
                <a:latin typeface="Canva Sans"/>
                <a:ea typeface="Canva Sans"/>
                <a:cs typeface="Canva Sans"/>
                <a:sym typeface="Canva Sans"/>
              </a:rPr>
              <a:t>Wang et al., 2018. Graph-based collaborative filtering. </a:t>
            </a:r>
            <a:r>
              <a:rPr lang="en-US" sz="2779" i="true">
                <a:solidFill>
                  <a:srgbClr val="000000"/>
                </a:solidFill>
                <a:latin typeface="Canva Sans Italics"/>
                <a:ea typeface="Canva Sans Italics"/>
                <a:cs typeface="Canva Sans Italics"/>
                <a:sym typeface="Canva Sans Italics"/>
              </a:rPr>
              <a:t>IEEE Transactions</a:t>
            </a:r>
            <a:r>
              <a:rPr lang="en-US" sz="2779">
                <a:solidFill>
                  <a:srgbClr val="000000"/>
                </a:solidFill>
                <a:latin typeface="Canva Sans"/>
                <a:ea typeface="Canva Sans"/>
                <a:cs typeface="Canva Sans"/>
                <a:sym typeface="Canva Sans"/>
              </a:rPr>
              <a:t>.</a:t>
            </a:r>
            <a:r>
              <a:rPr lang="en-US" sz="2779">
                <a:solidFill>
                  <a:srgbClr val="000000"/>
                </a:solidFill>
                <a:latin typeface="Canva Sans"/>
                <a:ea typeface="Canva Sans"/>
                <a:cs typeface="Canva Sans"/>
                <a:sym typeface="Canva Sans"/>
              </a:rPr>
              <a:t>​</a:t>
            </a:r>
          </a:p>
          <a:p>
            <a:pPr algn="l" marL="600199" indent="-300100" lvl="1">
              <a:lnSpc>
                <a:spcPts val="3891"/>
              </a:lnSpc>
              <a:buFont typeface="Arial"/>
              <a:buChar char="•"/>
            </a:pPr>
            <a:r>
              <a:rPr lang="en-US" sz="2779">
                <a:solidFill>
                  <a:srgbClr val="000000"/>
                </a:solidFill>
                <a:latin typeface="Canva Sans"/>
                <a:ea typeface="Canva Sans"/>
                <a:cs typeface="Canva Sans"/>
                <a:sym typeface="Canva Sans"/>
              </a:rPr>
              <a:t>Krizhevsky et al., 2012. ImageNet classification using CNNs. </a:t>
            </a:r>
            <a:r>
              <a:rPr lang="en-US" sz="2779" i="true">
                <a:solidFill>
                  <a:srgbClr val="000000"/>
                </a:solidFill>
                <a:latin typeface="Canva Sans Italics"/>
                <a:ea typeface="Canva Sans Italics"/>
                <a:cs typeface="Canva Sans Italics"/>
                <a:sym typeface="Canva Sans Italics"/>
              </a:rPr>
              <a:t>NeurIPS</a:t>
            </a:r>
            <a:r>
              <a:rPr lang="en-US" sz="2779">
                <a:solidFill>
                  <a:srgbClr val="000000"/>
                </a:solidFill>
                <a:latin typeface="Canva Sans"/>
                <a:ea typeface="Canva Sans"/>
                <a:cs typeface="Canva Sans"/>
                <a:sym typeface="Canva Sans"/>
              </a:rPr>
              <a:t>.</a:t>
            </a:r>
            <a:r>
              <a:rPr lang="en-US" sz="2779">
                <a:solidFill>
                  <a:srgbClr val="000000"/>
                </a:solidFill>
                <a:latin typeface="Canva Sans"/>
                <a:ea typeface="Canva Sans"/>
                <a:cs typeface="Canva Sans"/>
                <a:sym typeface="Canva Sans"/>
              </a:rPr>
              <a:t>​</a:t>
            </a:r>
          </a:p>
          <a:p>
            <a:pPr algn="l" marL="600199" indent="-300100" lvl="1">
              <a:lnSpc>
                <a:spcPts val="3891"/>
              </a:lnSpc>
              <a:buFont typeface="Arial"/>
              <a:buChar char="•"/>
            </a:pPr>
            <a:r>
              <a:rPr lang="en-US" sz="2779">
                <a:solidFill>
                  <a:srgbClr val="000000"/>
                </a:solidFill>
                <a:latin typeface="Canva Sans"/>
                <a:ea typeface="Canva Sans"/>
                <a:cs typeface="Canva Sans"/>
                <a:sym typeface="Canva Sans"/>
              </a:rPr>
              <a:t>Abadi et al., 2016. TensorFlow system overview. </a:t>
            </a:r>
            <a:r>
              <a:rPr lang="en-US" sz="2779" i="true">
                <a:solidFill>
                  <a:srgbClr val="000000"/>
                </a:solidFill>
                <a:latin typeface="Canva Sans Italics"/>
                <a:ea typeface="Canva Sans Italics"/>
                <a:cs typeface="Canva Sans Italics"/>
                <a:sym typeface="Canva Sans Italics"/>
              </a:rPr>
              <a:t>USENIX OSDI</a:t>
            </a:r>
            <a:r>
              <a:rPr lang="en-US" sz="2779">
                <a:solidFill>
                  <a:srgbClr val="000000"/>
                </a:solidFill>
                <a:latin typeface="Canva Sans"/>
                <a:ea typeface="Canva Sans"/>
                <a:cs typeface="Canva Sans"/>
                <a:sym typeface="Canva Sans"/>
              </a:rPr>
              <a:t>.</a:t>
            </a:r>
            <a:r>
              <a:rPr lang="en-US" sz="2779">
                <a:solidFill>
                  <a:srgbClr val="000000"/>
                </a:solidFill>
                <a:latin typeface="Canva Sans"/>
                <a:ea typeface="Canva Sans"/>
                <a:cs typeface="Canva Sans"/>
                <a:sym typeface="Canva Sans"/>
              </a:rPr>
              <a:t>​</a:t>
            </a:r>
          </a:p>
          <a:p>
            <a:pPr algn="l">
              <a:lnSpc>
                <a:spcPts val="3891"/>
              </a:lnSpc>
            </a:pPr>
          </a:p>
        </p:txBody>
      </p:sp>
      <p:sp>
        <p:nvSpPr>
          <p:cNvPr name="Freeform 10" id="10"/>
          <p:cNvSpPr/>
          <p:nvPr/>
        </p:nvSpPr>
        <p:spPr>
          <a:xfrm flipH="false" flipV="false" rot="-5400000">
            <a:off x="-2398793" y="4485461"/>
            <a:ext cx="6980091" cy="1355619"/>
          </a:xfrm>
          <a:custGeom>
            <a:avLst/>
            <a:gdLst/>
            <a:ahLst/>
            <a:cxnLst/>
            <a:rect r="r" b="b" t="t" l="l"/>
            <a:pathLst>
              <a:path h="1355619" w="6980091">
                <a:moveTo>
                  <a:pt x="0" y="0"/>
                </a:moveTo>
                <a:lnTo>
                  <a:pt x="6980091" y="0"/>
                </a:lnTo>
                <a:lnTo>
                  <a:pt x="6980091" y="1355619"/>
                </a:lnTo>
                <a:lnTo>
                  <a:pt x="0" y="1355619"/>
                </a:lnTo>
                <a:lnTo>
                  <a:pt x="0" y="0"/>
                </a:lnTo>
                <a:close/>
              </a:path>
            </a:pathLst>
          </a:custGeom>
          <a:blipFill>
            <a:blip r:embed="rId4"/>
            <a:stretch>
              <a:fillRect l="0" t="-1490" r="0" b="-1490"/>
            </a:stretch>
          </a:blipFill>
        </p:spPr>
      </p:sp>
      <p:sp>
        <p:nvSpPr>
          <p:cNvPr name="TextBox 11" id="11"/>
          <p:cNvSpPr txBox="true"/>
          <p:nvPr/>
        </p:nvSpPr>
        <p:spPr>
          <a:xfrm rot="0">
            <a:off x="3975303" y="866775"/>
            <a:ext cx="1045121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REFERENCES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3" id="13"/>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5" id="15"/>
          <p:cNvSpPr/>
          <p:nvPr/>
        </p:nvSpPr>
        <p:spPr>
          <a:xfrm>
            <a:off x="11792119" y="9061267"/>
            <a:ext cx="7714864" cy="19050"/>
          </a:xfrm>
          <a:prstGeom prst="line">
            <a:avLst/>
          </a:prstGeom>
          <a:ln cap="flat" w="114300">
            <a:solidFill>
              <a:srgbClr val="9FC3D0"/>
            </a:solidFill>
            <a:prstDash val="solid"/>
            <a:headEnd type="none" len="sm" w="sm"/>
            <a:tailEnd type="none" len="sm" w="sm"/>
          </a:ln>
        </p:spPr>
      </p:sp>
      <p:sp>
        <p:nvSpPr>
          <p:cNvPr name="AutoShape 16" id="16"/>
          <p:cNvSpPr/>
          <p:nvPr/>
        </p:nvSpPr>
        <p:spPr>
          <a:xfrm>
            <a:off x="-260599" y="9061267"/>
            <a:ext cx="5143114" cy="19050"/>
          </a:xfrm>
          <a:prstGeom prst="line">
            <a:avLst/>
          </a:prstGeom>
          <a:ln cap="flat" w="114300">
            <a:solidFill>
              <a:srgbClr val="9FC3D0"/>
            </a:solidFill>
            <a:prstDash val="solid"/>
            <a:headEnd type="none" len="sm" w="sm"/>
            <a:tailEnd type="none" len="sm" w="sm"/>
          </a:ln>
        </p:spPr>
      </p:sp>
      <p:sp>
        <p:nvSpPr>
          <p:cNvPr name="Freeform 17" id="17"/>
          <p:cNvSpPr/>
          <p:nvPr/>
        </p:nvSpPr>
        <p:spPr>
          <a:xfrm flipH="false" flipV="false" rot="0">
            <a:off x="4882515" y="8402508"/>
            <a:ext cx="6980091" cy="1355619"/>
          </a:xfrm>
          <a:custGeom>
            <a:avLst/>
            <a:gdLst/>
            <a:ahLst/>
            <a:cxnLst/>
            <a:rect r="r" b="b" t="t" l="l"/>
            <a:pathLst>
              <a:path h="1355619" w="6980091">
                <a:moveTo>
                  <a:pt x="0" y="0"/>
                </a:moveTo>
                <a:lnTo>
                  <a:pt x="6980091" y="0"/>
                </a:lnTo>
                <a:lnTo>
                  <a:pt x="6980091" y="1355619"/>
                </a:lnTo>
                <a:lnTo>
                  <a:pt x="0" y="1355619"/>
                </a:lnTo>
                <a:lnTo>
                  <a:pt x="0" y="0"/>
                </a:lnTo>
                <a:close/>
              </a:path>
            </a:pathLst>
          </a:custGeom>
          <a:blipFill>
            <a:blip r:embed="rId4"/>
            <a:stretch>
              <a:fillRect l="0" t="-1490" r="0" b="-149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835126" y="2934080"/>
            <a:ext cx="14661534" cy="5971582"/>
          </a:xfrm>
          <a:prstGeom prst="rect">
            <a:avLst/>
          </a:prstGeom>
        </p:spPr>
        <p:txBody>
          <a:bodyPr anchor="t" rtlCol="false" tIns="0" lIns="0" bIns="0" rIns="0">
            <a:spAutoFit/>
          </a:bodyPr>
          <a:lstStyle/>
          <a:p>
            <a:pPr algn="just">
              <a:lnSpc>
                <a:spcPts val="3461"/>
              </a:lnSpc>
            </a:pPr>
            <a:r>
              <a:rPr lang="en-US" sz="2472">
                <a:solidFill>
                  <a:srgbClr val="000000"/>
                </a:solidFill>
                <a:latin typeface="Alatsi"/>
                <a:ea typeface="Alatsi"/>
                <a:cs typeface="Alatsi"/>
                <a:sym typeface="Alatsi"/>
              </a:rPr>
              <a:t>              Everyone loves to style. Having a personal stylist who curates a selection of outfits to help individuals feel comfortable and great is desirable but inaccessible to most. AI Styling now auto-cares for this process by providing intelligent outfit recommendations using advanced deep learning techniques. Our AI Styling tool harnesses a hybrid DNN model that is capable of understanding fashion aesthetics and suggesting complementary outfits based on user input. This tool aims to redefine personal styling by making it more accessible and efficient through AI-driven insights. The project also involves complete Exploratory Data Analysis and advanced image processing techniques for providing accurate and meaningful recommendations. The dataset has 44,424 rows and 10 columns, which is the basis for the model building. The dataset for this project shows the growing e-commerce industry, with a wide array of data ready to be analysed. It includes high-resolution product images shot professionally and multiple label attributes describing the products, along with descriptive text that highlights the product characteristics. Each product is given a unique ID and catalogued in a structured manner within the dataset.</a:t>
            </a:r>
          </a:p>
          <a:p>
            <a:pPr algn="just">
              <a:lnSpc>
                <a:spcPts val="2903"/>
              </a:lnSpc>
            </a:pPr>
          </a:p>
          <a:p>
            <a:pPr algn="just">
              <a:lnSpc>
                <a:spcPts val="2903"/>
              </a:lnSpc>
            </a:pPr>
          </a:p>
        </p:txBody>
      </p:sp>
      <p:sp>
        <p:nvSpPr>
          <p:cNvPr name="AutoShape 3" id="3"/>
          <p:cNvSpPr/>
          <p:nvPr/>
        </p:nvSpPr>
        <p:spPr>
          <a:xfrm>
            <a:off x="-260599" y="9061267"/>
            <a:ext cx="514311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792119" y="9061267"/>
            <a:ext cx="77148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ABSTRACT</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grpSp>
      <p:sp>
        <p:nvSpPr>
          <p:cNvPr name="Freeform 12" id="12"/>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882515" y="8402508"/>
            <a:ext cx="6980091" cy="1355619"/>
          </a:xfrm>
          <a:custGeom>
            <a:avLst/>
            <a:gdLst/>
            <a:ahLst/>
            <a:cxnLst/>
            <a:rect r="r" b="b" t="t" l="l"/>
            <a:pathLst>
              <a:path h="1355619" w="6980091">
                <a:moveTo>
                  <a:pt x="0" y="0"/>
                </a:moveTo>
                <a:lnTo>
                  <a:pt x="6980091" y="0"/>
                </a:lnTo>
                <a:lnTo>
                  <a:pt x="6980091" y="1355619"/>
                </a:lnTo>
                <a:lnTo>
                  <a:pt x="0" y="1355619"/>
                </a:lnTo>
                <a:lnTo>
                  <a:pt x="0" y="0"/>
                </a:lnTo>
                <a:close/>
              </a:path>
            </a:pathLst>
          </a:custGeom>
          <a:blipFill>
            <a:blip r:embed="rId4"/>
            <a:stretch>
              <a:fillRect l="0" t="-1490" r="0" b="-149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OVERVIEW</a:t>
            </a:r>
          </a:p>
        </p:txBody>
      </p:sp>
      <p:sp>
        <p:nvSpPr>
          <p:cNvPr name="TextBox 3" id="3"/>
          <p:cNvSpPr txBox="true"/>
          <p:nvPr/>
        </p:nvSpPr>
        <p:spPr>
          <a:xfrm rot="0">
            <a:off x="1221986" y="3806825"/>
            <a:ext cx="4480960" cy="679450"/>
          </a:xfrm>
          <a:prstGeom prst="rect">
            <a:avLst/>
          </a:prstGeom>
        </p:spPr>
        <p:txBody>
          <a:bodyPr anchor="t" rtlCol="false" tIns="0" lIns="0" bIns="0" rIns="0">
            <a:spAutoFit/>
          </a:bodyPr>
          <a:lstStyle/>
          <a:p>
            <a:pPr algn="l" marL="863598" indent="-431799" lvl="1">
              <a:lnSpc>
                <a:spcPts val="5599"/>
              </a:lnSpc>
              <a:buFont typeface="Arial"/>
              <a:buChar char="•"/>
            </a:pPr>
            <a:r>
              <a:rPr lang="en-US" sz="3999">
                <a:solidFill>
                  <a:srgbClr val="000000"/>
                </a:solidFill>
                <a:latin typeface="Alatsi"/>
                <a:ea typeface="Alatsi"/>
                <a:cs typeface="Alatsi"/>
                <a:sym typeface="Alatsi"/>
              </a:rPr>
              <a:t>Introduction</a:t>
            </a:r>
          </a:p>
        </p:txBody>
      </p:sp>
      <p:sp>
        <p:nvSpPr>
          <p:cNvPr name="TextBox 4" id="4"/>
          <p:cNvSpPr txBox="true"/>
          <p:nvPr/>
        </p:nvSpPr>
        <p:spPr>
          <a:xfrm rot="0">
            <a:off x="1221986" y="5047297"/>
            <a:ext cx="4839548" cy="679450"/>
          </a:xfrm>
          <a:prstGeom prst="rect">
            <a:avLst/>
          </a:prstGeom>
        </p:spPr>
        <p:txBody>
          <a:bodyPr anchor="t" rtlCol="false" tIns="0" lIns="0" bIns="0" rIns="0">
            <a:spAutoFit/>
          </a:bodyPr>
          <a:lstStyle/>
          <a:p>
            <a:pPr algn="l" marL="863598" indent="-431799" lvl="1">
              <a:lnSpc>
                <a:spcPts val="5599"/>
              </a:lnSpc>
              <a:buFont typeface="Arial"/>
              <a:buChar char="•"/>
            </a:pPr>
            <a:r>
              <a:rPr lang="en-US" sz="3999">
                <a:solidFill>
                  <a:srgbClr val="000000"/>
                </a:solidFill>
                <a:latin typeface="Alatsi"/>
                <a:ea typeface="Alatsi"/>
                <a:cs typeface="Alatsi"/>
                <a:sym typeface="Alatsi"/>
              </a:rPr>
              <a:t>Objectives</a:t>
            </a:r>
          </a:p>
        </p:txBody>
      </p:sp>
      <p:sp>
        <p:nvSpPr>
          <p:cNvPr name="TextBox 5" id="5"/>
          <p:cNvSpPr txBox="true"/>
          <p:nvPr/>
        </p:nvSpPr>
        <p:spPr>
          <a:xfrm rot="0">
            <a:off x="1221986" y="6205659"/>
            <a:ext cx="5241454" cy="679450"/>
          </a:xfrm>
          <a:prstGeom prst="rect">
            <a:avLst/>
          </a:prstGeom>
        </p:spPr>
        <p:txBody>
          <a:bodyPr anchor="t" rtlCol="false" tIns="0" lIns="0" bIns="0" rIns="0">
            <a:spAutoFit/>
          </a:bodyPr>
          <a:lstStyle/>
          <a:p>
            <a:pPr algn="l" marL="863598" indent="-431799" lvl="1">
              <a:lnSpc>
                <a:spcPts val="5599"/>
              </a:lnSpc>
              <a:buFont typeface="Arial"/>
              <a:buChar char="•"/>
            </a:pPr>
            <a:r>
              <a:rPr lang="en-US" sz="3999">
                <a:solidFill>
                  <a:srgbClr val="000000"/>
                </a:solidFill>
                <a:latin typeface="Alatsi"/>
                <a:ea typeface="Alatsi"/>
                <a:cs typeface="Alatsi"/>
                <a:sym typeface="Alatsi"/>
              </a:rPr>
              <a:t>Proposed Solution</a:t>
            </a:r>
          </a:p>
        </p:txBody>
      </p:sp>
      <p:sp>
        <p:nvSpPr>
          <p:cNvPr name="TextBox 6" id="6"/>
          <p:cNvSpPr txBox="true"/>
          <p:nvPr/>
        </p:nvSpPr>
        <p:spPr>
          <a:xfrm rot="0">
            <a:off x="6949209" y="3846830"/>
            <a:ext cx="4480960" cy="679450"/>
          </a:xfrm>
          <a:prstGeom prst="rect">
            <a:avLst/>
          </a:prstGeom>
        </p:spPr>
        <p:txBody>
          <a:bodyPr anchor="t" rtlCol="false" tIns="0" lIns="0" bIns="0" rIns="0">
            <a:spAutoFit/>
          </a:bodyPr>
          <a:lstStyle/>
          <a:p>
            <a:pPr algn="l" marL="863598" indent="-431799" lvl="1">
              <a:lnSpc>
                <a:spcPts val="5599"/>
              </a:lnSpc>
              <a:buFont typeface="Arial"/>
              <a:buChar char="•"/>
            </a:pPr>
            <a:r>
              <a:rPr lang="en-US" sz="3999">
                <a:solidFill>
                  <a:srgbClr val="000000"/>
                </a:solidFill>
                <a:latin typeface="Alatsi"/>
                <a:ea typeface="Alatsi"/>
                <a:cs typeface="Alatsi"/>
                <a:sym typeface="Alatsi"/>
              </a:rPr>
              <a:t>Methodology</a:t>
            </a:r>
          </a:p>
        </p:txBody>
      </p:sp>
      <p:sp>
        <p:nvSpPr>
          <p:cNvPr name="TextBox 7" id="7"/>
          <p:cNvSpPr txBox="true"/>
          <p:nvPr/>
        </p:nvSpPr>
        <p:spPr>
          <a:xfrm rot="0">
            <a:off x="11858681" y="3846830"/>
            <a:ext cx="5563086" cy="679450"/>
          </a:xfrm>
          <a:prstGeom prst="rect">
            <a:avLst/>
          </a:prstGeom>
        </p:spPr>
        <p:txBody>
          <a:bodyPr anchor="t" rtlCol="false" tIns="0" lIns="0" bIns="0" rIns="0">
            <a:spAutoFit/>
          </a:bodyPr>
          <a:lstStyle/>
          <a:p>
            <a:pPr algn="l" marL="863598" indent="-431799" lvl="1">
              <a:lnSpc>
                <a:spcPts val="5599"/>
              </a:lnSpc>
              <a:buFont typeface="Arial"/>
              <a:buChar char="•"/>
            </a:pPr>
            <a:r>
              <a:rPr lang="en-US" sz="3999">
                <a:solidFill>
                  <a:srgbClr val="000000"/>
                </a:solidFill>
                <a:latin typeface="Alatsi"/>
                <a:ea typeface="Alatsi"/>
                <a:cs typeface="Alatsi"/>
                <a:sym typeface="Alatsi"/>
              </a:rPr>
              <a:t>Future Improvement</a:t>
            </a:r>
          </a:p>
        </p:txBody>
      </p:sp>
      <p:sp>
        <p:nvSpPr>
          <p:cNvPr name="TextBox 8" id="8"/>
          <p:cNvSpPr txBox="true"/>
          <p:nvPr/>
        </p:nvSpPr>
        <p:spPr>
          <a:xfrm rot="0">
            <a:off x="6949209" y="5067300"/>
            <a:ext cx="4480960" cy="679450"/>
          </a:xfrm>
          <a:prstGeom prst="rect">
            <a:avLst/>
          </a:prstGeom>
        </p:spPr>
        <p:txBody>
          <a:bodyPr anchor="t" rtlCol="false" tIns="0" lIns="0" bIns="0" rIns="0">
            <a:spAutoFit/>
          </a:bodyPr>
          <a:lstStyle/>
          <a:p>
            <a:pPr algn="l" marL="863598" indent="-431799" lvl="1">
              <a:lnSpc>
                <a:spcPts val="5599"/>
              </a:lnSpc>
              <a:buFont typeface="Arial"/>
              <a:buChar char="•"/>
            </a:pPr>
            <a:r>
              <a:rPr lang="en-US" sz="3999">
                <a:solidFill>
                  <a:srgbClr val="000000"/>
                </a:solidFill>
                <a:latin typeface="Alatsi"/>
                <a:ea typeface="Alatsi"/>
                <a:cs typeface="Alatsi"/>
                <a:sym typeface="Alatsi"/>
              </a:rPr>
              <a:t>Result</a:t>
            </a:r>
          </a:p>
        </p:txBody>
      </p:sp>
      <p:sp>
        <p:nvSpPr>
          <p:cNvPr name="TextBox 9" id="9"/>
          <p:cNvSpPr txBox="true"/>
          <p:nvPr/>
        </p:nvSpPr>
        <p:spPr>
          <a:xfrm rot="0">
            <a:off x="6949209" y="6205659"/>
            <a:ext cx="4480960" cy="679450"/>
          </a:xfrm>
          <a:prstGeom prst="rect">
            <a:avLst/>
          </a:prstGeom>
        </p:spPr>
        <p:txBody>
          <a:bodyPr anchor="t" rtlCol="false" tIns="0" lIns="0" bIns="0" rIns="0">
            <a:spAutoFit/>
          </a:bodyPr>
          <a:lstStyle/>
          <a:p>
            <a:pPr algn="l" marL="863598" indent="-431799" lvl="1">
              <a:lnSpc>
                <a:spcPts val="5599"/>
              </a:lnSpc>
              <a:buFont typeface="Arial"/>
              <a:buChar char="•"/>
            </a:pPr>
            <a:r>
              <a:rPr lang="en-US" sz="3999">
                <a:solidFill>
                  <a:srgbClr val="000000"/>
                </a:solidFill>
                <a:latin typeface="Alatsi"/>
                <a:ea typeface="Alatsi"/>
                <a:cs typeface="Alatsi"/>
                <a:sym typeface="Alatsi"/>
              </a:rPr>
              <a:t>Conclusion</a:t>
            </a:r>
          </a:p>
        </p:txBody>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15" id="15"/>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3256649" y="658348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11858681" y="5067300"/>
            <a:ext cx="4480960" cy="679450"/>
          </a:xfrm>
          <a:prstGeom prst="rect">
            <a:avLst/>
          </a:prstGeom>
        </p:spPr>
        <p:txBody>
          <a:bodyPr anchor="t" rtlCol="false" tIns="0" lIns="0" bIns="0" rIns="0">
            <a:spAutoFit/>
          </a:bodyPr>
          <a:lstStyle/>
          <a:p>
            <a:pPr algn="l" marL="863598" indent="-431799" lvl="1">
              <a:lnSpc>
                <a:spcPts val="5599"/>
              </a:lnSpc>
              <a:buFont typeface="Arial"/>
              <a:buChar char="•"/>
            </a:pPr>
            <a:r>
              <a:rPr lang="en-US" sz="3999">
                <a:solidFill>
                  <a:srgbClr val="000000"/>
                </a:solidFill>
                <a:latin typeface="Alatsi"/>
                <a:ea typeface="Alatsi"/>
                <a:cs typeface="Alatsi"/>
                <a:sym typeface="Alatsi"/>
              </a:rPr>
              <a:t>References</a:t>
            </a:r>
          </a:p>
        </p:txBody>
      </p:sp>
      <p:sp>
        <p:nvSpPr>
          <p:cNvPr name="AutoShape 18" id="18"/>
          <p:cNvSpPr/>
          <p:nvPr/>
        </p:nvSpPr>
        <p:spPr>
          <a:xfrm>
            <a:off x="-260599" y="9061267"/>
            <a:ext cx="5143114" cy="19050"/>
          </a:xfrm>
          <a:prstGeom prst="line">
            <a:avLst/>
          </a:prstGeom>
          <a:ln cap="flat" w="114300">
            <a:solidFill>
              <a:srgbClr val="9FC3D0"/>
            </a:solidFill>
            <a:prstDash val="solid"/>
            <a:headEnd type="none" len="sm" w="sm"/>
            <a:tailEnd type="none" len="sm" w="sm"/>
          </a:ln>
        </p:spPr>
      </p:sp>
      <p:sp>
        <p:nvSpPr>
          <p:cNvPr name="AutoShape 19" id="19"/>
          <p:cNvSpPr/>
          <p:nvPr/>
        </p:nvSpPr>
        <p:spPr>
          <a:xfrm>
            <a:off x="11792119" y="9061267"/>
            <a:ext cx="7714864" cy="19050"/>
          </a:xfrm>
          <a:prstGeom prst="line">
            <a:avLst/>
          </a:prstGeom>
          <a:ln cap="flat" w="114300">
            <a:solidFill>
              <a:srgbClr val="9FC3D0"/>
            </a:solidFill>
            <a:prstDash val="solid"/>
            <a:headEnd type="none" len="sm" w="sm"/>
            <a:tailEnd type="none" len="sm" w="sm"/>
          </a:ln>
        </p:spPr>
      </p:sp>
      <p:sp>
        <p:nvSpPr>
          <p:cNvPr name="Freeform 20" id="20"/>
          <p:cNvSpPr/>
          <p:nvPr/>
        </p:nvSpPr>
        <p:spPr>
          <a:xfrm flipH="false" flipV="false" rot="0">
            <a:off x="4882515" y="8383458"/>
            <a:ext cx="6980091" cy="1355619"/>
          </a:xfrm>
          <a:custGeom>
            <a:avLst/>
            <a:gdLst/>
            <a:ahLst/>
            <a:cxnLst/>
            <a:rect r="r" b="b" t="t" l="l"/>
            <a:pathLst>
              <a:path h="1355619" w="6980091">
                <a:moveTo>
                  <a:pt x="0" y="0"/>
                </a:moveTo>
                <a:lnTo>
                  <a:pt x="6980091" y="0"/>
                </a:lnTo>
                <a:lnTo>
                  <a:pt x="6980091" y="1355619"/>
                </a:lnTo>
                <a:lnTo>
                  <a:pt x="0" y="1355619"/>
                </a:lnTo>
                <a:lnTo>
                  <a:pt x="0" y="0"/>
                </a:lnTo>
                <a:close/>
              </a:path>
            </a:pathLst>
          </a:custGeom>
          <a:blipFill>
            <a:blip r:embed="rId4"/>
            <a:stretch>
              <a:fillRect l="0" t="-1490" r="0" b="-149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47397" y="222250"/>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INTRODUCTION</a:t>
            </a:r>
          </a:p>
        </p:txBody>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9" id="9"/>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548146" y="2204512"/>
            <a:ext cx="10312607" cy="6556375"/>
          </a:xfrm>
          <a:prstGeom prst="rect">
            <a:avLst/>
          </a:prstGeom>
        </p:spPr>
        <p:txBody>
          <a:bodyPr anchor="t" rtlCol="false" tIns="0" lIns="0" bIns="0" rIns="0">
            <a:spAutoFit/>
          </a:bodyPr>
          <a:lstStyle/>
          <a:p>
            <a:pPr algn="just" marL="539748" indent="-269874" lvl="1">
              <a:lnSpc>
                <a:spcPts val="3499"/>
              </a:lnSpc>
              <a:buFont typeface="Arial"/>
              <a:buChar char="•"/>
            </a:pPr>
            <a:r>
              <a:rPr lang="en-US" sz="2499">
                <a:solidFill>
                  <a:srgbClr val="000000"/>
                </a:solidFill>
                <a:latin typeface="Alatsi"/>
                <a:ea typeface="Alatsi"/>
                <a:cs typeface="Alatsi"/>
                <a:sym typeface="Alatsi"/>
              </a:rPr>
              <a:t>Personal Styling Enhances confidence and ensures individuals feel comfortable and fashionable.</a:t>
            </a:r>
          </a:p>
          <a:p>
            <a:pPr algn="just">
              <a:lnSpc>
                <a:spcPts val="3499"/>
              </a:lnSpc>
            </a:pPr>
          </a:p>
          <a:p>
            <a:pPr algn="just" marL="539748" indent="-269874" lvl="1">
              <a:lnSpc>
                <a:spcPts val="3499"/>
              </a:lnSpc>
              <a:buFont typeface="Arial"/>
              <a:buChar char="•"/>
            </a:pPr>
            <a:r>
              <a:rPr lang="en-US" sz="2499">
                <a:solidFill>
                  <a:srgbClr val="000000"/>
                </a:solidFill>
                <a:latin typeface="Alatsi"/>
                <a:ea typeface="Alatsi"/>
                <a:cs typeface="Alatsi"/>
                <a:sym typeface="Alatsi"/>
              </a:rPr>
              <a:t>Artificial Intelligence automates personal styling by analyzing tends, preferences and user-item interactions making it more efficient and accessible.</a:t>
            </a:r>
          </a:p>
          <a:p>
            <a:pPr algn="just">
              <a:lnSpc>
                <a:spcPts val="3499"/>
              </a:lnSpc>
            </a:pPr>
          </a:p>
          <a:p>
            <a:pPr algn="just" marL="539748" indent="-269874" lvl="1">
              <a:lnSpc>
                <a:spcPts val="3499"/>
              </a:lnSpc>
              <a:buFont typeface="Arial"/>
              <a:buChar char="•"/>
            </a:pPr>
            <a:r>
              <a:rPr lang="en-US" sz="2499">
                <a:solidFill>
                  <a:srgbClr val="000000"/>
                </a:solidFill>
                <a:latin typeface="Alatsi"/>
                <a:ea typeface="Alatsi"/>
                <a:cs typeface="Alatsi"/>
                <a:sym typeface="Alatsi"/>
              </a:rPr>
              <a:t>AI Personal Stylist System uses content based, collaborative filtering and deep learning techniques to identify good style patterns.</a:t>
            </a:r>
          </a:p>
          <a:p>
            <a:pPr algn="just">
              <a:lnSpc>
                <a:spcPts val="3499"/>
              </a:lnSpc>
            </a:pPr>
          </a:p>
          <a:p>
            <a:pPr algn="just" marL="539748" indent="-269874" lvl="1">
              <a:lnSpc>
                <a:spcPts val="3499"/>
              </a:lnSpc>
              <a:buFont typeface="Arial"/>
              <a:buChar char="•"/>
            </a:pPr>
            <a:r>
              <a:rPr lang="en-US" sz="2499">
                <a:solidFill>
                  <a:srgbClr val="000000"/>
                </a:solidFill>
                <a:latin typeface="Alatsi"/>
                <a:ea typeface="Alatsi"/>
                <a:cs typeface="Alatsi"/>
                <a:sym typeface="Alatsi"/>
              </a:rPr>
              <a:t>Provides personalized suggestions, reducing reliance on human stylist.</a:t>
            </a:r>
          </a:p>
          <a:p>
            <a:pPr algn="just">
              <a:lnSpc>
                <a:spcPts val="3499"/>
              </a:lnSpc>
            </a:pPr>
          </a:p>
          <a:p>
            <a:pPr algn="just" marL="539748" indent="-269874" lvl="1">
              <a:lnSpc>
                <a:spcPts val="3499"/>
              </a:lnSpc>
              <a:buFont typeface="Arial"/>
              <a:buChar char="•"/>
            </a:pPr>
            <a:r>
              <a:rPr lang="en-US" sz="2499">
                <a:solidFill>
                  <a:srgbClr val="000000"/>
                </a:solidFill>
                <a:latin typeface="Alatsi"/>
                <a:ea typeface="Alatsi"/>
                <a:cs typeface="Alatsi"/>
                <a:sym typeface="Alatsi"/>
              </a:rPr>
              <a:t>Combines AI with Fashion expertise for a seamless shopping experience.</a:t>
            </a:r>
          </a:p>
          <a:p>
            <a:pPr algn="just">
              <a:lnSpc>
                <a:spcPts val="3499"/>
              </a:lnSpc>
            </a:pPr>
          </a:p>
        </p:txBody>
      </p:sp>
      <p:sp>
        <p:nvSpPr>
          <p:cNvPr name="Freeform 11" id="11"/>
          <p:cNvSpPr/>
          <p:nvPr/>
        </p:nvSpPr>
        <p:spPr>
          <a:xfrm flipH="false" flipV="false" rot="0">
            <a:off x="11551802" y="2252137"/>
            <a:ext cx="5707498" cy="3606222"/>
          </a:xfrm>
          <a:custGeom>
            <a:avLst/>
            <a:gdLst/>
            <a:ahLst/>
            <a:cxnLst/>
            <a:rect r="r" b="b" t="t" l="l"/>
            <a:pathLst>
              <a:path h="3606222" w="5707498">
                <a:moveTo>
                  <a:pt x="0" y="0"/>
                </a:moveTo>
                <a:lnTo>
                  <a:pt x="5707498" y="0"/>
                </a:lnTo>
                <a:lnTo>
                  <a:pt x="5707498" y="3606222"/>
                </a:lnTo>
                <a:lnTo>
                  <a:pt x="0" y="3606222"/>
                </a:lnTo>
                <a:lnTo>
                  <a:pt x="0" y="0"/>
                </a:lnTo>
                <a:close/>
              </a:path>
            </a:pathLst>
          </a:custGeom>
          <a:blipFill>
            <a:blip r:embed="rId4"/>
            <a:stretch>
              <a:fillRect l="0" t="0" r="-12327" b="0"/>
            </a:stretch>
          </a:blipFill>
        </p:spPr>
      </p:sp>
      <p:sp>
        <p:nvSpPr>
          <p:cNvPr name="AutoShape 12" id="12"/>
          <p:cNvSpPr/>
          <p:nvPr/>
        </p:nvSpPr>
        <p:spPr>
          <a:xfrm>
            <a:off x="-260599" y="9061267"/>
            <a:ext cx="5143114" cy="19050"/>
          </a:xfrm>
          <a:prstGeom prst="line">
            <a:avLst/>
          </a:prstGeom>
          <a:ln cap="flat" w="114300">
            <a:solidFill>
              <a:srgbClr val="9FC3D0"/>
            </a:solidFill>
            <a:prstDash val="solid"/>
            <a:headEnd type="none" len="sm" w="sm"/>
            <a:tailEnd type="none" len="sm" w="sm"/>
          </a:ln>
        </p:spPr>
      </p:sp>
      <p:sp>
        <p:nvSpPr>
          <p:cNvPr name="AutoShape 13" id="13"/>
          <p:cNvSpPr/>
          <p:nvPr/>
        </p:nvSpPr>
        <p:spPr>
          <a:xfrm>
            <a:off x="11792119" y="9061267"/>
            <a:ext cx="7714864" cy="19050"/>
          </a:xfrm>
          <a:prstGeom prst="line">
            <a:avLst/>
          </a:prstGeom>
          <a:ln cap="flat" w="114300">
            <a:solidFill>
              <a:srgbClr val="9FC3D0"/>
            </a:solidFill>
            <a:prstDash val="solid"/>
            <a:headEnd type="none" len="sm" w="sm"/>
            <a:tailEnd type="none" len="sm" w="sm"/>
          </a:ln>
        </p:spPr>
      </p:sp>
      <p:sp>
        <p:nvSpPr>
          <p:cNvPr name="Freeform 14" id="14"/>
          <p:cNvSpPr/>
          <p:nvPr/>
        </p:nvSpPr>
        <p:spPr>
          <a:xfrm flipH="false" flipV="false" rot="0">
            <a:off x="4882515" y="8402508"/>
            <a:ext cx="6980091" cy="1355619"/>
          </a:xfrm>
          <a:custGeom>
            <a:avLst/>
            <a:gdLst/>
            <a:ahLst/>
            <a:cxnLst/>
            <a:rect r="r" b="b" t="t" l="l"/>
            <a:pathLst>
              <a:path h="1355619" w="6980091">
                <a:moveTo>
                  <a:pt x="0" y="0"/>
                </a:moveTo>
                <a:lnTo>
                  <a:pt x="6980091" y="0"/>
                </a:lnTo>
                <a:lnTo>
                  <a:pt x="6980091" y="1355619"/>
                </a:lnTo>
                <a:lnTo>
                  <a:pt x="0" y="1355619"/>
                </a:lnTo>
                <a:lnTo>
                  <a:pt x="0" y="0"/>
                </a:lnTo>
                <a:close/>
              </a:path>
            </a:pathLst>
          </a:custGeom>
          <a:blipFill>
            <a:blip r:embed="rId5"/>
            <a:stretch>
              <a:fillRect l="0" t="-1490" r="0" b="-149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OBJECTIVES</a:t>
            </a:r>
          </a:p>
        </p:txBody>
      </p:sp>
      <p:grpSp>
        <p:nvGrpSpPr>
          <p:cNvPr name="Group 3" id="3"/>
          <p:cNvGrpSpPr/>
          <p:nvPr/>
        </p:nvGrpSpPr>
        <p:grpSpPr>
          <a:xfrm rot="0">
            <a:off x="1028700" y="3102810"/>
            <a:ext cx="7362681" cy="4421131"/>
            <a:chOff x="0" y="0"/>
            <a:chExt cx="1939142" cy="1164413"/>
          </a:xfrm>
        </p:grpSpPr>
        <p:sp>
          <p:nvSpPr>
            <p:cNvPr name="Freeform 4" id="4"/>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5" id="5"/>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479902" y="3496012"/>
            <a:ext cx="5777499" cy="679450"/>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Smart Recommendations</a:t>
            </a:r>
          </a:p>
        </p:txBody>
      </p:sp>
      <p:sp>
        <p:nvSpPr>
          <p:cNvPr name="Freeform 7" id="7"/>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9534597" y="3102810"/>
            <a:ext cx="7362681" cy="4421131"/>
            <a:chOff x="0" y="0"/>
            <a:chExt cx="1939142" cy="1164413"/>
          </a:xfrm>
        </p:grpSpPr>
        <p:sp>
          <p:nvSpPr>
            <p:cNvPr name="Freeform 9" id="9"/>
            <p:cNvSpPr/>
            <p:nvPr/>
          </p:nvSpPr>
          <p:spPr>
            <a:xfrm flipH="false" flipV="false" rot="0">
              <a:off x="0" y="0"/>
              <a:ext cx="1939142" cy="1164413"/>
            </a:xfrm>
            <a:custGeom>
              <a:avLst/>
              <a:gdLst/>
              <a:ahLst/>
              <a:cxnLst/>
              <a:rect r="r" b="b" t="t" l="l"/>
              <a:pathLst>
                <a:path h="1164413" w="1939142">
                  <a:moveTo>
                    <a:pt x="53627" y="0"/>
                  </a:moveTo>
                  <a:lnTo>
                    <a:pt x="1885515" y="0"/>
                  </a:lnTo>
                  <a:cubicBezTo>
                    <a:pt x="1915133" y="0"/>
                    <a:pt x="1939142" y="24010"/>
                    <a:pt x="1939142" y="53627"/>
                  </a:cubicBezTo>
                  <a:lnTo>
                    <a:pt x="1939142" y="1110786"/>
                  </a:lnTo>
                  <a:cubicBezTo>
                    <a:pt x="1939142" y="1140403"/>
                    <a:pt x="1915133" y="1164413"/>
                    <a:pt x="1885515" y="1164413"/>
                  </a:cubicBezTo>
                  <a:lnTo>
                    <a:pt x="53627" y="1164413"/>
                  </a:lnTo>
                  <a:cubicBezTo>
                    <a:pt x="39404" y="1164413"/>
                    <a:pt x="25764" y="1158763"/>
                    <a:pt x="15707" y="1148706"/>
                  </a:cubicBezTo>
                  <a:cubicBezTo>
                    <a:pt x="5650" y="1138649"/>
                    <a:pt x="0" y="1125009"/>
                    <a:pt x="0" y="1110786"/>
                  </a:cubicBezTo>
                  <a:lnTo>
                    <a:pt x="0" y="53627"/>
                  </a:lnTo>
                  <a:cubicBezTo>
                    <a:pt x="0" y="39404"/>
                    <a:pt x="5650" y="25764"/>
                    <a:pt x="15707" y="15707"/>
                  </a:cubicBezTo>
                  <a:cubicBezTo>
                    <a:pt x="25764" y="5650"/>
                    <a:pt x="39404" y="0"/>
                    <a:pt x="53627" y="0"/>
                  </a:cubicBezTo>
                  <a:close/>
                </a:path>
              </a:pathLst>
            </a:custGeom>
            <a:solidFill>
              <a:srgbClr val="E9C7C6"/>
            </a:solidFill>
          </p:spPr>
        </p:sp>
        <p:sp>
          <p:nvSpPr>
            <p:cNvPr name="TextBox 10" id="10"/>
            <p:cNvSpPr txBox="true"/>
            <p:nvPr/>
          </p:nvSpPr>
          <p:spPr>
            <a:xfrm>
              <a:off x="0" y="-38100"/>
              <a:ext cx="1939142" cy="120251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639349" y="4200906"/>
            <a:ext cx="5611098" cy="3180160"/>
          </a:xfrm>
          <a:prstGeom prst="rect">
            <a:avLst/>
          </a:prstGeom>
        </p:spPr>
        <p:txBody>
          <a:bodyPr anchor="t" rtlCol="false" tIns="0" lIns="0" bIns="0" rIns="0">
            <a:spAutoFit/>
          </a:bodyPr>
          <a:lstStyle/>
          <a:p>
            <a:pPr algn="l">
              <a:lnSpc>
                <a:spcPts val="4265"/>
              </a:lnSpc>
            </a:pPr>
            <a:r>
              <a:rPr lang="en-US" sz="3046">
                <a:solidFill>
                  <a:srgbClr val="000000"/>
                </a:solidFill>
                <a:latin typeface="Alatsi"/>
                <a:ea typeface="Alatsi"/>
                <a:cs typeface="Alatsi"/>
                <a:sym typeface="Alatsi"/>
              </a:rPr>
              <a:t>Leveraging AI to suggest aesthetically cohesive and practical clothing combinations that align with user preferences and enhance decision-making efficiency.</a:t>
            </a:r>
          </a:p>
        </p:txBody>
      </p:sp>
      <p:sp>
        <p:nvSpPr>
          <p:cNvPr name="TextBox 12" id="12"/>
          <p:cNvSpPr txBox="true"/>
          <p:nvPr/>
        </p:nvSpPr>
        <p:spPr>
          <a:xfrm rot="0">
            <a:off x="10639349" y="3496012"/>
            <a:ext cx="5219806" cy="679450"/>
          </a:xfrm>
          <a:prstGeom prst="rect">
            <a:avLst/>
          </a:prstGeom>
        </p:spPr>
        <p:txBody>
          <a:bodyPr anchor="t" rtlCol="false" tIns="0" lIns="0" bIns="0" rIns="0">
            <a:spAutoFit/>
          </a:bodyPr>
          <a:lstStyle/>
          <a:p>
            <a:pPr algn="l">
              <a:lnSpc>
                <a:spcPts val="5599"/>
              </a:lnSpc>
            </a:pPr>
            <a:r>
              <a:rPr lang="en-US" sz="3999">
                <a:solidFill>
                  <a:srgbClr val="000000"/>
                </a:solidFill>
                <a:latin typeface="Alatsi"/>
                <a:ea typeface="Alatsi"/>
                <a:cs typeface="Alatsi"/>
                <a:sym typeface="Alatsi"/>
              </a:rPr>
              <a:t>Fashion Compatibility</a:t>
            </a:r>
          </a:p>
        </p:txBody>
      </p:sp>
      <p:grpSp>
        <p:nvGrpSpPr>
          <p:cNvPr name="Group 13" id="13"/>
          <p:cNvGrpSpPr/>
          <p:nvPr/>
        </p:nvGrpSpPr>
        <p:grpSpPr>
          <a:xfrm rot="0">
            <a:off x="1739665" y="3615357"/>
            <a:ext cx="516960" cy="51696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9944736" y="3615357"/>
            <a:ext cx="516960" cy="51696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5859155" y="0"/>
            <a:ext cx="1562612" cy="1673225"/>
            <a:chOff x="0" y="0"/>
            <a:chExt cx="2083482" cy="2230967"/>
          </a:xfrm>
        </p:grpSpPr>
        <p:grpSp>
          <p:nvGrpSpPr>
            <p:cNvPr name="Group 20" id="20"/>
            <p:cNvGrpSpPr/>
            <p:nvPr/>
          </p:nvGrpSpPr>
          <p:grpSpPr>
            <a:xfrm rot="0">
              <a:off x="75599" y="0"/>
              <a:ext cx="1932284" cy="2230967"/>
              <a:chOff x="0" y="0"/>
              <a:chExt cx="703982" cy="812800"/>
            </a:xfrm>
          </p:grpSpPr>
          <p:sp>
            <p:nvSpPr>
              <p:cNvPr name="Freeform 21" id="2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2" id="2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24" id="24"/>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5" id="25"/>
          <p:cNvSpPr txBox="true"/>
          <p:nvPr/>
        </p:nvSpPr>
        <p:spPr>
          <a:xfrm rot="0">
            <a:off x="2479902" y="4276317"/>
            <a:ext cx="5499127" cy="2702560"/>
          </a:xfrm>
          <a:prstGeom prst="rect">
            <a:avLst/>
          </a:prstGeom>
        </p:spPr>
        <p:txBody>
          <a:bodyPr anchor="t" rtlCol="false" tIns="0" lIns="0" bIns="0" rIns="0">
            <a:spAutoFit/>
          </a:bodyPr>
          <a:lstStyle/>
          <a:p>
            <a:pPr algn="l">
              <a:lnSpc>
                <a:spcPts val="4339"/>
              </a:lnSpc>
            </a:pPr>
            <a:r>
              <a:rPr lang="en-US" sz="3099">
                <a:solidFill>
                  <a:srgbClr val="000000"/>
                </a:solidFill>
                <a:latin typeface="Alatsi"/>
                <a:ea typeface="Alatsi"/>
                <a:cs typeface="Alatsi"/>
                <a:sym typeface="Alatsi"/>
              </a:rPr>
              <a:t>Providing users with relevant, context-aware clothing recommendations based using product attributes and a Deep Neural Network model.</a:t>
            </a:r>
          </a:p>
        </p:txBody>
      </p:sp>
      <p:sp>
        <p:nvSpPr>
          <p:cNvPr name="Freeform 26" id="26"/>
          <p:cNvSpPr/>
          <p:nvPr/>
        </p:nvSpPr>
        <p:spPr>
          <a:xfrm flipH="false" flipV="false" rot="0">
            <a:off x="4882515" y="8402508"/>
            <a:ext cx="6980091" cy="1355619"/>
          </a:xfrm>
          <a:custGeom>
            <a:avLst/>
            <a:gdLst/>
            <a:ahLst/>
            <a:cxnLst/>
            <a:rect r="r" b="b" t="t" l="l"/>
            <a:pathLst>
              <a:path h="1355619" w="6980091">
                <a:moveTo>
                  <a:pt x="0" y="0"/>
                </a:moveTo>
                <a:lnTo>
                  <a:pt x="6980091" y="0"/>
                </a:lnTo>
                <a:lnTo>
                  <a:pt x="6980091" y="1355619"/>
                </a:lnTo>
                <a:lnTo>
                  <a:pt x="0" y="1355619"/>
                </a:lnTo>
                <a:lnTo>
                  <a:pt x="0" y="0"/>
                </a:lnTo>
                <a:close/>
              </a:path>
            </a:pathLst>
          </a:custGeom>
          <a:blipFill>
            <a:blip r:embed="rId4"/>
            <a:stretch>
              <a:fillRect l="0" t="-1490" r="0" b="-1490"/>
            </a:stretch>
          </a:blipFill>
        </p:spPr>
      </p:sp>
      <p:sp>
        <p:nvSpPr>
          <p:cNvPr name="AutoShape 27" id="27"/>
          <p:cNvSpPr/>
          <p:nvPr/>
        </p:nvSpPr>
        <p:spPr>
          <a:xfrm>
            <a:off x="-260599" y="9061267"/>
            <a:ext cx="5143114" cy="19050"/>
          </a:xfrm>
          <a:prstGeom prst="line">
            <a:avLst/>
          </a:prstGeom>
          <a:ln cap="flat" w="114300">
            <a:solidFill>
              <a:srgbClr val="9FC3D0"/>
            </a:solidFill>
            <a:prstDash val="solid"/>
            <a:headEnd type="none" len="sm" w="sm"/>
            <a:tailEnd type="none" len="sm" w="sm"/>
          </a:ln>
        </p:spPr>
      </p:sp>
      <p:sp>
        <p:nvSpPr>
          <p:cNvPr name="AutoShape 28" id="28"/>
          <p:cNvSpPr/>
          <p:nvPr/>
        </p:nvSpPr>
        <p:spPr>
          <a:xfrm>
            <a:off x="11792119" y="9061267"/>
            <a:ext cx="7714864" cy="19050"/>
          </a:xfrm>
          <a:prstGeom prst="line">
            <a:avLst/>
          </a:prstGeom>
          <a:ln cap="flat" w="114300">
            <a:solidFill>
              <a:srgbClr val="9FC3D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859155" y="0"/>
            <a:ext cx="1562612" cy="1673225"/>
            <a:chOff x="0" y="0"/>
            <a:chExt cx="2083482" cy="2230967"/>
          </a:xfrm>
        </p:grpSpPr>
        <p:grpSp>
          <p:nvGrpSpPr>
            <p:cNvPr name="Group 3" id="3"/>
            <p:cNvGrpSpPr/>
            <p:nvPr/>
          </p:nvGrpSpPr>
          <p:grpSpPr>
            <a:xfrm rot="0">
              <a:off x="75599" y="0"/>
              <a:ext cx="1932284" cy="2230967"/>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TextBox 7" id="7"/>
          <p:cNvSpPr txBox="true"/>
          <p:nvPr/>
        </p:nvSpPr>
        <p:spPr>
          <a:xfrm rot="0">
            <a:off x="4079261"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PROPOSED SOLUTION</a:t>
            </a:r>
          </a:p>
        </p:txBody>
      </p:sp>
      <p:sp>
        <p:nvSpPr>
          <p:cNvPr name="Freeform 8" id="8"/>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718389" y="2945182"/>
            <a:ext cx="4947904" cy="4673359"/>
          </a:xfrm>
          <a:custGeom>
            <a:avLst/>
            <a:gdLst/>
            <a:ahLst/>
            <a:cxnLst/>
            <a:rect r="r" b="b" t="t" l="l"/>
            <a:pathLst>
              <a:path h="4673359" w="4947904">
                <a:moveTo>
                  <a:pt x="0" y="0"/>
                </a:moveTo>
                <a:lnTo>
                  <a:pt x="4947904" y="0"/>
                </a:lnTo>
                <a:lnTo>
                  <a:pt x="4947904" y="4673359"/>
                </a:lnTo>
                <a:lnTo>
                  <a:pt x="0" y="4673359"/>
                </a:lnTo>
                <a:lnTo>
                  <a:pt x="0" y="0"/>
                </a:lnTo>
                <a:close/>
              </a:path>
            </a:pathLst>
          </a:custGeom>
          <a:blipFill>
            <a:blip r:embed="rId4"/>
            <a:stretch>
              <a:fillRect l="0" t="-5874" r="0" b="0"/>
            </a:stretch>
          </a:blipFill>
        </p:spPr>
      </p:sp>
      <p:sp>
        <p:nvSpPr>
          <p:cNvPr name="TextBox 11" id="11"/>
          <p:cNvSpPr txBox="true"/>
          <p:nvPr/>
        </p:nvSpPr>
        <p:spPr>
          <a:xfrm rot="0">
            <a:off x="6490885" y="2842043"/>
            <a:ext cx="11141360" cy="5433947"/>
          </a:xfrm>
          <a:prstGeom prst="rect">
            <a:avLst/>
          </a:prstGeom>
        </p:spPr>
        <p:txBody>
          <a:bodyPr anchor="t" rtlCol="false" tIns="0" lIns="0" bIns="0" rIns="0">
            <a:spAutoFit/>
          </a:bodyPr>
          <a:lstStyle/>
          <a:p>
            <a:pPr algn="just">
              <a:lnSpc>
                <a:spcPts val="3941"/>
              </a:lnSpc>
            </a:pPr>
            <a:r>
              <a:rPr lang="en-US" sz="2815">
                <a:solidFill>
                  <a:srgbClr val="000000"/>
                </a:solidFill>
                <a:latin typeface="Alatsi"/>
                <a:ea typeface="Alatsi"/>
                <a:cs typeface="Alatsi"/>
                <a:sym typeface="Alatsi"/>
              </a:rPr>
              <a:t>Our solution leverages advanced machine learning techniques to build an intelligent recommendation system. By utilizing content-based filtering, we analyze product attributes such as article type, color, and subcategory to suggest highly relevant items. Complementary item recommendations are further enhanced through a Deep Neural Network (DNN) model, enabling accurate identification of matching products. The system incorporates encoding and scaling techniques to process categorical data efficiently, ensuring robust and scalable performance. This approach aims to provide a seamless and personalized shopping experience, while driving customer satisfaction and business growth.</a:t>
            </a:r>
          </a:p>
          <a:p>
            <a:pPr algn="just">
              <a:lnSpc>
                <a:spcPts val="3941"/>
              </a:lnSpc>
            </a:pPr>
          </a:p>
        </p:txBody>
      </p:sp>
      <p:sp>
        <p:nvSpPr>
          <p:cNvPr name="AutoShape 12" id="12"/>
          <p:cNvSpPr/>
          <p:nvPr/>
        </p:nvSpPr>
        <p:spPr>
          <a:xfrm>
            <a:off x="11792119" y="9061267"/>
            <a:ext cx="7714864" cy="19050"/>
          </a:xfrm>
          <a:prstGeom prst="line">
            <a:avLst/>
          </a:prstGeom>
          <a:ln cap="flat" w="114300">
            <a:solidFill>
              <a:srgbClr val="9FC3D0"/>
            </a:solidFill>
            <a:prstDash val="solid"/>
            <a:headEnd type="none" len="sm" w="sm"/>
            <a:tailEnd type="none" len="sm" w="sm"/>
          </a:ln>
        </p:spPr>
      </p:sp>
      <p:sp>
        <p:nvSpPr>
          <p:cNvPr name="AutoShape 13" id="13"/>
          <p:cNvSpPr/>
          <p:nvPr/>
        </p:nvSpPr>
        <p:spPr>
          <a:xfrm>
            <a:off x="-260599" y="9061267"/>
            <a:ext cx="5143114" cy="19050"/>
          </a:xfrm>
          <a:prstGeom prst="line">
            <a:avLst/>
          </a:prstGeom>
          <a:ln cap="flat" w="114300">
            <a:solidFill>
              <a:srgbClr val="9FC3D0"/>
            </a:solidFill>
            <a:prstDash val="solid"/>
            <a:headEnd type="none" len="sm" w="sm"/>
            <a:tailEnd type="none" len="sm" w="sm"/>
          </a:ln>
        </p:spPr>
      </p:sp>
      <p:sp>
        <p:nvSpPr>
          <p:cNvPr name="Freeform 14" id="14"/>
          <p:cNvSpPr/>
          <p:nvPr/>
        </p:nvSpPr>
        <p:spPr>
          <a:xfrm flipH="false" flipV="false" rot="0">
            <a:off x="4882515" y="8402508"/>
            <a:ext cx="6980091" cy="1355619"/>
          </a:xfrm>
          <a:custGeom>
            <a:avLst/>
            <a:gdLst/>
            <a:ahLst/>
            <a:cxnLst/>
            <a:rect r="r" b="b" t="t" l="l"/>
            <a:pathLst>
              <a:path h="1355619" w="6980091">
                <a:moveTo>
                  <a:pt x="0" y="0"/>
                </a:moveTo>
                <a:lnTo>
                  <a:pt x="6980091" y="0"/>
                </a:lnTo>
                <a:lnTo>
                  <a:pt x="6980091" y="1355619"/>
                </a:lnTo>
                <a:lnTo>
                  <a:pt x="0" y="1355619"/>
                </a:lnTo>
                <a:lnTo>
                  <a:pt x="0" y="0"/>
                </a:lnTo>
                <a:close/>
              </a:path>
            </a:pathLst>
          </a:custGeom>
          <a:blipFill>
            <a:blip r:embed="rId5"/>
            <a:stretch>
              <a:fillRect l="0" t="-1490" r="0" b="-149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553980" y="2946411"/>
            <a:ext cx="503827" cy="5038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553980" y="6480234"/>
            <a:ext cx="503827" cy="50382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703942" y="2946411"/>
            <a:ext cx="503827" cy="5038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00082" y="6480234"/>
            <a:ext cx="503827" cy="50382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MILESTONES</a:t>
            </a:r>
          </a:p>
        </p:txBody>
      </p:sp>
      <p:sp>
        <p:nvSpPr>
          <p:cNvPr name="TextBox 18" id="18"/>
          <p:cNvSpPr txBox="true"/>
          <p:nvPr/>
        </p:nvSpPr>
        <p:spPr>
          <a:xfrm rot="0">
            <a:off x="3260980" y="2757952"/>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Milestone</a:t>
            </a:r>
            <a:r>
              <a:rPr lang="en-US" sz="4700">
                <a:solidFill>
                  <a:srgbClr val="000000"/>
                </a:solidFill>
                <a:latin typeface="Alatsi"/>
                <a:ea typeface="Alatsi"/>
                <a:cs typeface="Alatsi"/>
                <a:sym typeface="Alatsi"/>
              </a:rPr>
              <a:t> 1</a:t>
            </a:r>
          </a:p>
        </p:txBody>
      </p:sp>
      <p:sp>
        <p:nvSpPr>
          <p:cNvPr name="TextBox 19" id="19"/>
          <p:cNvSpPr txBox="true"/>
          <p:nvPr/>
        </p:nvSpPr>
        <p:spPr>
          <a:xfrm rot="0">
            <a:off x="3260980" y="3667272"/>
            <a:ext cx="5883020" cy="2480944"/>
          </a:xfrm>
          <a:prstGeom prst="rect">
            <a:avLst/>
          </a:prstGeom>
        </p:spPr>
        <p:txBody>
          <a:bodyPr anchor="t" rtlCol="false" tIns="0" lIns="0" bIns="0" rIns="0">
            <a:spAutoFit/>
          </a:bodyPr>
          <a:lstStyle/>
          <a:p>
            <a:pPr algn="l" marL="609148" indent="-304574" lvl="1">
              <a:lnSpc>
                <a:spcPts val="3950"/>
              </a:lnSpc>
              <a:buFont typeface="Arial"/>
              <a:buChar char="•"/>
            </a:pPr>
            <a:r>
              <a:rPr lang="en-US" sz="2821">
                <a:solidFill>
                  <a:srgbClr val="000000"/>
                </a:solidFill>
                <a:latin typeface="Alatsi"/>
                <a:ea typeface="Alatsi"/>
                <a:cs typeface="Alatsi"/>
                <a:sym typeface="Alatsi"/>
              </a:rPr>
              <a:t>Data Collection: Gather relevant data.</a:t>
            </a:r>
          </a:p>
          <a:p>
            <a:pPr algn="l" marL="609148" indent="-304574" lvl="1">
              <a:lnSpc>
                <a:spcPts val="3950"/>
              </a:lnSpc>
              <a:buFont typeface="Arial"/>
              <a:buChar char="•"/>
            </a:pPr>
            <a:r>
              <a:rPr lang="en-US" sz="2821">
                <a:solidFill>
                  <a:srgbClr val="000000"/>
                </a:solidFill>
                <a:latin typeface="Alatsi"/>
                <a:ea typeface="Alatsi"/>
                <a:cs typeface="Alatsi"/>
                <a:sym typeface="Alatsi"/>
              </a:rPr>
              <a:t>Data Exploration: Clean, augment, and visualize data patterns.</a:t>
            </a:r>
          </a:p>
          <a:p>
            <a:pPr algn="l">
              <a:lnSpc>
                <a:spcPts val="3950"/>
              </a:lnSpc>
            </a:pPr>
          </a:p>
        </p:txBody>
      </p:sp>
      <p:sp>
        <p:nvSpPr>
          <p:cNvPr name="TextBox 20" id="20"/>
          <p:cNvSpPr txBox="true"/>
          <p:nvPr/>
        </p:nvSpPr>
        <p:spPr>
          <a:xfrm rot="0">
            <a:off x="3270505" y="6291775"/>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Milestone 3</a:t>
            </a:r>
          </a:p>
        </p:txBody>
      </p:sp>
      <p:sp>
        <p:nvSpPr>
          <p:cNvPr name="TextBox 21" id="21"/>
          <p:cNvSpPr txBox="true"/>
          <p:nvPr/>
        </p:nvSpPr>
        <p:spPr>
          <a:xfrm rot="0">
            <a:off x="10410942" y="2757952"/>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Milestone</a:t>
            </a:r>
            <a:r>
              <a:rPr lang="en-US" sz="4700">
                <a:solidFill>
                  <a:srgbClr val="000000"/>
                </a:solidFill>
                <a:latin typeface="Alatsi"/>
                <a:ea typeface="Alatsi"/>
                <a:cs typeface="Alatsi"/>
                <a:sym typeface="Alatsi"/>
              </a:rPr>
              <a:t> 2</a:t>
            </a:r>
          </a:p>
        </p:txBody>
      </p:sp>
      <p:sp>
        <p:nvSpPr>
          <p:cNvPr name="TextBox 22" id="22"/>
          <p:cNvSpPr txBox="true"/>
          <p:nvPr/>
        </p:nvSpPr>
        <p:spPr>
          <a:xfrm rot="0">
            <a:off x="10410942" y="3667272"/>
            <a:ext cx="7223579" cy="2855590"/>
          </a:xfrm>
          <a:prstGeom prst="rect">
            <a:avLst/>
          </a:prstGeom>
        </p:spPr>
        <p:txBody>
          <a:bodyPr anchor="t" rtlCol="false" tIns="0" lIns="0" bIns="0" rIns="0">
            <a:spAutoFit/>
          </a:bodyPr>
          <a:lstStyle/>
          <a:p>
            <a:pPr algn="l" marL="583213" indent="-291606" lvl="1">
              <a:lnSpc>
                <a:spcPts val="3781"/>
              </a:lnSpc>
              <a:buFont typeface="Arial"/>
              <a:buChar char="•"/>
            </a:pPr>
            <a:r>
              <a:rPr lang="en-US" sz="2701">
                <a:solidFill>
                  <a:srgbClr val="000000"/>
                </a:solidFill>
                <a:latin typeface="Alatsi"/>
                <a:ea typeface="Alatsi"/>
                <a:cs typeface="Alatsi"/>
                <a:sym typeface="Alatsi"/>
              </a:rPr>
              <a:t>Model Building: Implement content-based and collaborative filtering.</a:t>
            </a:r>
          </a:p>
          <a:p>
            <a:pPr algn="l" marL="583213" indent="-291606" lvl="1">
              <a:lnSpc>
                <a:spcPts val="3781"/>
              </a:lnSpc>
              <a:buFont typeface="Arial"/>
              <a:buChar char="•"/>
            </a:pPr>
            <a:r>
              <a:rPr lang="en-US" sz="2701">
                <a:solidFill>
                  <a:srgbClr val="000000"/>
                </a:solidFill>
                <a:latin typeface="Alatsi"/>
                <a:ea typeface="Alatsi"/>
                <a:cs typeface="Alatsi"/>
                <a:sym typeface="Alatsi"/>
              </a:rPr>
              <a:t>Advanced Techniques: Combine collaborative and content-based features using DNN.</a:t>
            </a:r>
          </a:p>
          <a:p>
            <a:pPr algn="l">
              <a:lnSpc>
                <a:spcPts val="3781"/>
              </a:lnSpc>
            </a:pPr>
          </a:p>
        </p:txBody>
      </p:sp>
      <p:sp>
        <p:nvSpPr>
          <p:cNvPr name="TextBox 23" id="23"/>
          <p:cNvSpPr txBox="true"/>
          <p:nvPr/>
        </p:nvSpPr>
        <p:spPr>
          <a:xfrm rot="0">
            <a:off x="10607081" y="6291775"/>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Milestone</a:t>
            </a:r>
            <a:r>
              <a:rPr lang="en-US" sz="4700">
                <a:solidFill>
                  <a:srgbClr val="000000"/>
                </a:solidFill>
                <a:latin typeface="Alatsi"/>
                <a:ea typeface="Alatsi"/>
                <a:cs typeface="Alatsi"/>
                <a:sym typeface="Alatsi"/>
              </a:rPr>
              <a:t> 4</a:t>
            </a:r>
          </a:p>
        </p:txBody>
      </p:sp>
      <p:grpSp>
        <p:nvGrpSpPr>
          <p:cNvPr name="Group 24" id="24"/>
          <p:cNvGrpSpPr/>
          <p:nvPr/>
        </p:nvGrpSpPr>
        <p:grpSpPr>
          <a:xfrm rot="0">
            <a:off x="15859155" y="0"/>
            <a:ext cx="1562612" cy="1673225"/>
            <a:chOff x="0" y="0"/>
            <a:chExt cx="2083482" cy="2230967"/>
          </a:xfrm>
        </p:grpSpPr>
        <p:grpSp>
          <p:nvGrpSpPr>
            <p:cNvPr name="Group 25" id="25"/>
            <p:cNvGrpSpPr/>
            <p:nvPr/>
          </p:nvGrpSpPr>
          <p:grpSpPr>
            <a:xfrm rot="0">
              <a:off x="75599" y="0"/>
              <a:ext cx="1932284" cy="2230967"/>
              <a:chOff x="0" y="0"/>
              <a:chExt cx="703982" cy="812800"/>
            </a:xfrm>
          </p:grpSpPr>
          <p:sp>
            <p:nvSpPr>
              <p:cNvPr name="Freeform 26" id="2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7" id="2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
        <p:nvSpPr>
          <p:cNvPr name="Freeform 29" id="29"/>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0" id="30"/>
          <p:cNvSpPr txBox="true"/>
          <p:nvPr/>
        </p:nvSpPr>
        <p:spPr>
          <a:xfrm rot="0">
            <a:off x="3260980" y="7201095"/>
            <a:ext cx="5883020" cy="1981852"/>
          </a:xfrm>
          <a:prstGeom prst="rect">
            <a:avLst/>
          </a:prstGeom>
        </p:spPr>
        <p:txBody>
          <a:bodyPr anchor="t" rtlCol="false" tIns="0" lIns="0" bIns="0" rIns="0">
            <a:spAutoFit/>
          </a:bodyPr>
          <a:lstStyle/>
          <a:p>
            <a:pPr algn="l" marL="609148" indent="-304574" lvl="1">
              <a:lnSpc>
                <a:spcPts val="3950"/>
              </a:lnSpc>
              <a:buFont typeface="Arial"/>
              <a:buChar char="•"/>
            </a:pPr>
            <a:r>
              <a:rPr lang="en-US" sz="2821">
                <a:solidFill>
                  <a:srgbClr val="000000"/>
                </a:solidFill>
                <a:latin typeface="Alatsi"/>
                <a:ea typeface="Alatsi"/>
                <a:cs typeface="Alatsi"/>
                <a:sym typeface="Alatsi"/>
              </a:rPr>
              <a:t>Consider Recall@K, Precision@K, and F1@K to assess the quality of the recommendations</a:t>
            </a:r>
          </a:p>
          <a:p>
            <a:pPr algn="l">
              <a:lnSpc>
                <a:spcPts val="3950"/>
              </a:lnSpc>
            </a:pPr>
          </a:p>
        </p:txBody>
      </p:sp>
      <p:sp>
        <p:nvSpPr>
          <p:cNvPr name="TextBox 31" id="31"/>
          <p:cNvSpPr txBox="true"/>
          <p:nvPr/>
        </p:nvSpPr>
        <p:spPr>
          <a:xfrm rot="0">
            <a:off x="10403909" y="7143945"/>
            <a:ext cx="7230612" cy="2370482"/>
          </a:xfrm>
          <a:prstGeom prst="rect">
            <a:avLst/>
          </a:prstGeom>
        </p:spPr>
        <p:txBody>
          <a:bodyPr anchor="t" rtlCol="false" tIns="0" lIns="0" bIns="0" rIns="0">
            <a:spAutoFit/>
          </a:bodyPr>
          <a:lstStyle/>
          <a:p>
            <a:pPr algn="l" marL="583780" indent="-291890" lvl="1">
              <a:lnSpc>
                <a:spcPts val="3785"/>
              </a:lnSpc>
              <a:buFont typeface="Arial"/>
              <a:buChar char="•"/>
            </a:pPr>
            <a:r>
              <a:rPr lang="en-US" sz="2703">
                <a:solidFill>
                  <a:srgbClr val="000000"/>
                </a:solidFill>
                <a:latin typeface="Alatsi"/>
                <a:ea typeface="Alatsi"/>
                <a:cs typeface="Alatsi"/>
                <a:sym typeface="Alatsi"/>
              </a:rPr>
              <a:t>Create a presentation covering key project details.</a:t>
            </a:r>
          </a:p>
          <a:p>
            <a:pPr algn="l" marL="583780" indent="-291890" lvl="1">
              <a:lnSpc>
                <a:spcPts val="3785"/>
              </a:lnSpc>
              <a:buFont typeface="Arial"/>
              <a:buChar char="•"/>
            </a:pPr>
            <a:r>
              <a:rPr lang="en-US" sz="2703">
                <a:solidFill>
                  <a:srgbClr val="000000"/>
                </a:solidFill>
                <a:latin typeface="Alatsi"/>
                <a:ea typeface="Alatsi"/>
                <a:cs typeface="Alatsi"/>
                <a:sym typeface="Alatsi"/>
              </a:rPr>
              <a:t>Document the project with in-depth explanations.</a:t>
            </a:r>
          </a:p>
          <a:p>
            <a:pPr algn="l">
              <a:lnSpc>
                <a:spcPts val="3785"/>
              </a:lnSpc>
            </a:pPr>
          </a:p>
        </p:txBody>
      </p:sp>
      <p:sp>
        <p:nvSpPr>
          <p:cNvPr name="AutoShape 32" id="32"/>
          <p:cNvSpPr/>
          <p:nvPr/>
        </p:nvSpPr>
        <p:spPr>
          <a:xfrm flipV="true">
            <a:off x="1091252" y="8633546"/>
            <a:ext cx="0" cy="1653351"/>
          </a:xfrm>
          <a:prstGeom prst="line">
            <a:avLst/>
          </a:prstGeom>
          <a:ln cap="flat" w="114300">
            <a:solidFill>
              <a:srgbClr val="9FC3D0"/>
            </a:solidFill>
            <a:prstDash val="solid"/>
            <a:headEnd type="none" len="sm" w="sm"/>
            <a:tailEnd type="none" len="sm" w="sm"/>
          </a:ln>
        </p:spPr>
      </p:sp>
      <p:sp>
        <p:nvSpPr>
          <p:cNvPr name="Freeform 33" id="33"/>
          <p:cNvSpPr/>
          <p:nvPr/>
        </p:nvSpPr>
        <p:spPr>
          <a:xfrm flipH="false" flipV="false" rot="-5400000">
            <a:off x="-2398793" y="4485461"/>
            <a:ext cx="6980091" cy="1355619"/>
          </a:xfrm>
          <a:custGeom>
            <a:avLst/>
            <a:gdLst/>
            <a:ahLst/>
            <a:cxnLst/>
            <a:rect r="r" b="b" t="t" l="l"/>
            <a:pathLst>
              <a:path h="1355619" w="6980091">
                <a:moveTo>
                  <a:pt x="0" y="0"/>
                </a:moveTo>
                <a:lnTo>
                  <a:pt x="6980091" y="0"/>
                </a:lnTo>
                <a:lnTo>
                  <a:pt x="6980091" y="1355619"/>
                </a:lnTo>
                <a:lnTo>
                  <a:pt x="0" y="1355619"/>
                </a:lnTo>
                <a:lnTo>
                  <a:pt x="0" y="0"/>
                </a:lnTo>
                <a:close/>
              </a:path>
            </a:pathLst>
          </a:custGeom>
          <a:blipFill>
            <a:blip r:embed="rId4"/>
            <a:stretch>
              <a:fillRect l="0" t="-1490" r="0" b="-1490"/>
            </a:stretch>
          </a:blipFill>
        </p:spPr>
      </p:sp>
      <p:sp>
        <p:nvSpPr>
          <p:cNvPr name="AutoShape 34" id="34"/>
          <p:cNvSpPr/>
          <p:nvPr/>
        </p:nvSpPr>
        <p:spPr>
          <a:xfrm flipH="true" flipV="true">
            <a:off x="1090490" y="-104525"/>
            <a:ext cx="762" cy="1757979"/>
          </a:xfrm>
          <a:prstGeom prst="line">
            <a:avLst/>
          </a:prstGeom>
          <a:ln cap="flat" w="114300">
            <a:solidFill>
              <a:srgbClr val="9FC3D0"/>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METHODOLOGY</a:t>
            </a:r>
          </a:p>
        </p:txBody>
      </p:sp>
      <p:grpSp>
        <p:nvGrpSpPr>
          <p:cNvPr name="Group 3" id="3"/>
          <p:cNvGrpSpPr/>
          <p:nvPr/>
        </p:nvGrpSpPr>
        <p:grpSpPr>
          <a:xfrm rot="0">
            <a:off x="2693030" y="3166804"/>
            <a:ext cx="6450970" cy="2573239"/>
            <a:chOff x="0" y="0"/>
            <a:chExt cx="1699021" cy="677726"/>
          </a:xfrm>
        </p:grpSpPr>
        <p:sp>
          <p:nvSpPr>
            <p:cNvPr name="Freeform 4" id="4"/>
            <p:cNvSpPr/>
            <p:nvPr/>
          </p:nvSpPr>
          <p:spPr>
            <a:xfrm flipH="false" flipV="false" rot="0">
              <a:off x="0" y="0"/>
              <a:ext cx="1699021" cy="677725"/>
            </a:xfrm>
            <a:custGeom>
              <a:avLst/>
              <a:gdLst/>
              <a:ahLst/>
              <a:cxnLst/>
              <a:rect r="r" b="b" t="t" l="l"/>
              <a:pathLst>
                <a:path h="677725" w="1699021">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7C6"/>
            </a:solidFill>
          </p:spPr>
        </p:sp>
        <p:sp>
          <p:nvSpPr>
            <p:cNvPr name="TextBox 5" id="5"/>
            <p:cNvSpPr txBox="true"/>
            <p:nvPr/>
          </p:nvSpPr>
          <p:spPr>
            <a:xfrm>
              <a:off x="0" y="-38100"/>
              <a:ext cx="1699021" cy="71582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553980" y="2618098"/>
            <a:ext cx="6590020"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Data Collection</a:t>
            </a:r>
          </a:p>
        </p:txBody>
      </p:sp>
      <p:sp>
        <p:nvSpPr>
          <p:cNvPr name="TextBox 7" id="7"/>
          <p:cNvSpPr txBox="true"/>
          <p:nvPr/>
        </p:nvSpPr>
        <p:spPr>
          <a:xfrm rot="0">
            <a:off x="3179193" y="3384181"/>
            <a:ext cx="5339595" cy="2175383"/>
          </a:xfrm>
          <a:prstGeom prst="rect">
            <a:avLst/>
          </a:prstGeom>
        </p:spPr>
        <p:txBody>
          <a:bodyPr anchor="t" rtlCol="false" tIns="0" lIns="0" bIns="0" rIns="0">
            <a:spAutoFit/>
          </a:bodyPr>
          <a:lstStyle/>
          <a:p>
            <a:pPr algn="l" marL="535431" indent="-267715" lvl="1">
              <a:lnSpc>
                <a:spcPts val="3471"/>
              </a:lnSpc>
              <a:spcBef>
                <a:spcPct val="0"/>
              </a:spcBef>
              <a:buFont typeface="Arial"/>
              <a:buChar char="•"/>
            </a:pPr>
            <a:r>
              <a:rPr lang="en-US" sz="2479" strike="noStrike" u="none">
                <a:solidFill>
                  <a:srgbClr val="000000"/>
                </a:solidFill>
                <a:latin typeface="Alatsi"/>
                <a:ea typeface="Alatsi"/>
                <a:cs typeface="Alatsi"/>
                <a:sym typeface="Alatsi"/>
              </a:rPr>
              <a:t>Collect user interaction data (e.g.,</a:t>
            </a:r>
          </a:p>
          <a:p>
            <a:pPr algn="l">
              <a:lnSpc>
                <a:spcPts val="3471"/>
              </a:lnSpc>
              <a:spcBef>
                <a:spcPct val="0"/>
              </a:spcBef>
            </a:pPr>
            <a:r>
              <a:rPr lang="en-US" sz="2479" strike="noStrike" u="none">
                <a:solidFill>
                  <a:srgbClr val="000000"/>
                </a:solidFill>
                <a:latin typeface="Alatsi"/>
                <a:ea typeface="Alatsi"/>
                <a:cs typeface="Alatsi"/>
                <a:sym typeface="Alatsi"/>
              </a:rPr>
              <a:t>         clicks, ratings, reviews).</a:t>
            </a:r>
          </a:p>
          <a:p>
            <a:pPr algn="l" marL="535431" indent="-267715" lvl="1">
              <a:lnSpc>
                <a:spcPts val="3471"/>
              </a:lnSpc>
              <a:spcBef>
                <a:spcPct val="0"/>
              </a:spcBef>
              <a:buFont typeface="Arial"/>
              <a:buChar char="•"/>
            </a:pPr>
            <a:r>
              <a:rPr lang="en-US" sz="2479" strike="noStrike" u="none">
                <a:solidFill>
                  <a:srgbClr val="000000"/>
                </a:solidFill>
                <a:latin typeface="Alatsi"/>
                <a:ea typeface="Alatsi"/>
                <a:cs typeface="Alatsi"/>
                <a:sym typeface="Alatsi"/>
              </a:rPr>
              <a:t>Gather product attributes (e.g., category, color, season, price).</a:t>
            </a:r>
          </a:p>
          <a:p>
            <a:pPr algn="ctr">
              <a:lnSpc>
                <a:spcPts val="3471"/>
              </a:lnSpc>
              <a:spcBef>
                <a:spcPct val="0"/>
              </a:spcBef>
            </a:pPr>
          </a:p>
        </p:txBody>
      </p:sp>
      <p:grpSp>
        <p:nvGrpSpPr>
          <p:cNvPr name="Group 8" id="8"/>
          <p:cNvGrpSpPr/>
          <p:nvPr/>
        </p:nvGrpSpPr>
        <p:grpSpPr>
          <a:xfrm rot="0">
            <a:off x="2708155" y="6633488"/>
            <a:ext cx="6450970" cy="2573239"/>
            <a:chOff x="0" y="0"/>
            <a:chExt cx="1699021" cy="677726"/>
          </a:xfrm>
        </p:grpSpPr>
        <p:sp>
          <p:nvSpPr>
            <p:cNvPr name="Freeform 9" id="9"/>
            <p:cNvSpPr/>
            <p:nvPr/>
          </p:nvSpPr>
          <p:spPr>
            <a:xfrm flipH="false" flipV="false" rot="0">
              <a:off x="0" y="0"/>
              <a:ext cx="1699021" cy="677725"/>
            </a:xfrm>
            <a:custGeom>
              <a:avLst/>
              <a:gdLst/>
              <a:ahLst/>
              <a:cxnLst/>
              <a:rect r="r" b="b" t="t" l="l"/>
              <a:pathLst>
                <a:path h="677725" w="1699021">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7C6"/>
            </a:solidFill>
          </p:spPr>
        </p:sp>
        <p:sp>
          <p:nvSpPr>
            <p:cNvPr name="TextBox 10" id="10"/>
            <p:cNvSpPr txBox="true"/>
            <p:nvPr/>
          </p:nvSpPr>
          <p:spPr>
            <a:xfrm>
              <a:off x="0" y="-38100"/>
              <a:ext cx="1699021" cy="715826"/>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553980" y="6084782"/>
            <a:ext cx="6590020"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Data Preprocessing</a:t>
            </a:r>
          </a:p>
        </p:txBody>
      </p:sp>
      <p:sp>
        <p:nvSpPr>
          <p:cNvPr name="TextBox 12" id="12"/>
          <p:cNvSpPr txBox="true"/>
          <p:nvPr/>
        </p:nvSpPr>
        <p:spPr>
          <a:xfrm rot="0">
            <a:off x="3198240" y="6860389"/>
            <a:ext cx="5497475" cy="2282632"/>
          </a:xfrm>
          <a:prstGeom prst="rect">
            <a:avLst/>
          </a:prstGeom>
        </p:spPr>
        <p:txBody>
          <a:bodyPr anchor="t" rtlCol="false" tIns="0" lIns="0" bIns="0" rIns="0">
            <a:spAutoFit/>
          </a:bodyPr>
          <a:lstStyle/>
          <a:p>
            <a:pPr algn="l" marL="544068" indent="-272034" lvl="1">
              <a:lnSpc>
                <a:spcPts val="3528"/>
              </a:lnSpc>
              <a:buFont typeface="Arial"/>
              <a:buChar char="•"/>
            </a:pPr>
            <a:r>
              <a:rPr lang="en-US" sz="2520">
                <a:solidFill>
                  <a:srgbClr val="000000"/>
                </a:solidFill>
                <a:latin typeface="Alatsi"/>
                <a:ea typeface="Alatsi"/>
                <a:cs typeface="Alatsi"/>
                <a:sym typeface="Alatsi"/>
              </a:rPr>
              <a:t>Clean data by handling missing values and outliers.</a:t>
            </a:r>
          </a:p>
          <a:p>
            <a:pPr algn="l" marL="544068" indent="-272034" lvl="1">
              <a:lnSpc>
                <a:spcPts val="3528"/>
              </a:lnSpc>
              <a:buFont typeface="Arial"/>
              <a:buChar char="•"/>
            </a:pPr>
            <a:r>
              <a:rPr lang="en-US" sz="2520">
                <a:solidFill>
                  <a:srgbClr val="000000"/>
                </a:solidFill>
                <a:latin typeface="Alatsi"/>
                <a:ea typeface="Alatsi"/>
                <a:cs typeface="Alatsi"/>
                <a:sym typeface="Alatsi"/>
              </a:rPr>
              <a:t>Normalize and augment data for consistency and suitability.</a:t>
            </a:r>
          </a:p>
          <a:p>
            <a:pPr algn="l">
              <a:lnSpc>
                <a:spcPts val="4193"/>
              </a:lnSpc>
            </a:pPr>
          </a:p>
        </p:txBody>
      </p:sp>
      <p:grpSp>
        <p:nvGrpSpPr>
          <p:cNvPr name="Group 13" id="13"/>
          <p:cNvGrpSpPr/>
          <p:nvPr/>
        </p:nvGrpSpPr>
        <p:grpSpPr>
          <a:xfrm rot="0">
            <a:off x="15859155" y="0"/>
            <a:ext cx="1562612" cy="1673225"/>
            <a:chOff x="0" y="0"/>
            <a:chExt cx="2083482" cy="2230967"/>
          </a:xfrm>
        </p:grpSpPr>
        <p:grpSp>
          <p:nvGrpSpPr>
            <p:cNvPr name="Group 14" id="14"/>
            <p:cNvGrpSpPr/>
            <p:nvPr/>
          </p:nvGrpSpPr>
          <p:grpSpPr>
            <a:xfrm rot="0">
              <a:off x="75599" y="0"/>
              <a:ext cx="1932284" cy="2230967"/>
              <a:chOff x="0" y="0"/>
              <a:chExt cx="703982" cy="812800"/>
            </a:xfrm>
          </p:grpSpPr>
          <p:sp>
            <p:nvSpPr>
              <p:cNvPr name="Freeform 15" id="1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6" id="1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
        <p:nvSpPr>
          <p:cNvPr name="Freeform 18" id="18"/>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0721225" y="3288931"/>
            <a:ext cx="6450970" cy="2573239"/>
            <a:chOff x="0" y="0"/>
            <a:chExt cx="1699021" cy="677726"/>
          </a:xfrm>
        </p:grpSpPr>
        <p:sp>
          <p:nvSpPr>
            <p:cNvPr name="Freeform 21" id="21"/>
            <p:cNvSpPr/>
            <p:nvPr/>
          </p:nvSpPr>
          <p:spPr>
            <a:xfrm flipH="false" flipV="false" rot="0">
              <a:off x="0" y="0"/>
              <a:ext cx="1699021" cy="677725"/>
            </a:xfrm>
            <a:custGeom>
              <a:avLst/>
              <a:gdLst/>
              <a:ahLst/>
              <a:cxnLst/>
              <a:rect r="r" b="b" t="t" l="l"/>
              <a:pathLst>
                <a:path h="677725" w="1699021">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7C6"/>
            </a:solidFill>
          </p:spPr>
        </p:sp>
        <p:sp>
          <p:nvSpPr>
            <p:cNvPr name="TextBox 22" id="22"/>
            <p:cNvSpPr txBox="true"/>
            <p:nvPr/>
          </p:nvSpPr>
          <p:spPr>
            <a:xfrm>
              <a:off x="0" y="-38100"/>
              <a:ext cx="1699021" cy="715826"/>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0790750" y="6633488"/>
            <a:ext cx="6450970" cy="2573239"/>
            <a:chOff x="0" y="0"/>
            <a:chExt cx="1699021" cy="677726"/>
          </a:xfrm>
        </p:grpSpPr>
        <p:sp>
          <p:nvSpPr>
            <p:cNvPr name="Freeform 24" id="24"/>
            <p:cNvSpPr/>
            <p:nvPr/>
          </p:nvSpPr>
          <p:spPr>
            <a:xfrm flipH="false" flipV="false" rot="0">
              <a:off x="0" y="0"/>
              <a:ext cx="1699021" cy="677725"/>
            </a:xfrm>
            <a:custGeom>
              <a:avLst/>
              <a:gdLst/>
              <a:ahLst/>
              <a:cxnLst/>
              <a:rect r="r" b="b" t="t" l="l"/>
              <a:pathLst>
                <a:path h="677725" w="1699021">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7C6"/>
            </a:solidFill>
          </p:spPr>
        </p:sp>
        <p:sp>
          <p:nvSpPr>
            <p:cNvPr name="TextBox 25" id="25"/>
            <p:cNvSpPr txBox="true"/>
            <p:nvPr/>
          </p:nvSpPr>
          <p:spPr>
            <a:xfrm>
              <a:off x="0" y="-38100"/>
              <a:ext cx="1699021" cy="715826"/>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0721225" y="6084782"/>
            <a:ext cx="6590020"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Collaborative Filtering</a:t>
            </a:r>
          </a:p>
        </p:txBody>
      </p:sp>
      <p:sp>
        <p:nvSpPr>
          <p:cNvPr name="TextBox 27" id="27"/>
          <p:cNvSpPr txBox="true"/>
          <p:nvPr/>
        </p:nvSpPr>
        <p:spPr>
          <a:xfrm rot="0">
            <a:off x="10651700" y="2760973"/>
            <a:ext cx="6590020"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Content-Based Filtering</a:t>
            </a:r>
          </a:p>
        </p:txBody>
      </p:sp>
      <p:sp>
        <p:nvSpPr>
          <p:cNvPr name="TextBox 28" id="28"/>
          <p:cNvSpPr txBox="true"/>
          <p:nvPr/>
        </p:nvSpPr>
        <p:spPr>
          <a:xfrm rot="0">
            <a:off x="11267497" y="6984214"/>
            <a:ext cx="5497475" cy="2212467"/>
          </a:xfrm>
          <a:prstGeom prst="rect">
            <a:avLst/>
          </a:prstGeom>
        </p:spPr>
        <p:txBody>
          <a:bodyPr anchor="t" rtlCol="false" tIns="0" lIns="0" bIns="0" rIns="0">
            <a:spAutoFit/>
          </a:bodyPr>
          <a:lstStyle/>
          <a:p>
            <a:pPr algn="l" marL="544068" indent="-272034" lvl="1">
              <a:lnSpc>
                <a:spcPts val="3528"/>
              </a:lnSpc>
              <a:buFont typeface="Arial"/>
              <a:buChar char="•"/>
            </a:pPr>
            <a:r>
              <a:rPr lang="en-US" sz="2520">
                <a:solidFill>
                  <a:srgbClr val="000000"/>
                </a:solidFill>
                <a:latin typeface="Alatsi"/>
                <a:ea typeface="Alatsi"/>
                <a:cs typeface="Alatsi"/>
                <a:sym typeface="Alatsi"/>
              </a:rPr>
              <a:t>Learn user and item embeddings from interaction data.</a:t>
            </a:r>
          </a:p>
          <a:p>
            <a:pPr algn="l" marL="544068" indent="-272034" lvl="1">
              <a:lnSpc>
                <a:spcPts val="3528"/>
              </a:lnSpc>
              <a:buFont typeface="Arial"/>
              <a:buChar char="•"/>
            </a:pPr>
            <a:r>
              <a:rPr lang="en-US" sz="2520">
                <a:solidFill>
                  <a:srgbClr val="000000"/>
                </a:solidFill>
                <a:latin typeface="Alatsi"/>
                <a:ea typeface="Alatsi"/>
                <a:cs typeface="Alatsi"/>
                <a:sym typeface="Alatsi"/>
              </a:rPr>
              <a:t>Compute interaction scores using the dot product of embeddings.</a:t>
            </a:r>
          </a:p>
          <a:p>
            <a:pPr algn="l">
              <a:lnSpc>
                <a:spcPts val="3528"/>
              </a:lnSpc>
            </a:pPr>
          </a:p>
        </p:txBody>
      </p:sp>
      <p:sp>
        <p:nvSpPr>
          <p:cNvPr name="TextBox 29" id="29"/>
          <p:cNvSpPr txBox="true"/>
          <p:nvPr/>
        </p:nvSpPr>
        <p:spPr>
          <a:xfrm rot="0">
            <a:off x="11039475" y="3658707"/>
            <a:ext cx="5725497" cy="2212467"/>
          </a:xfrm>
          <a:prstGeom prst="rect">
            <a:avLst/>
          </a:prstGeom>
        </p:spPr>
        <p:txBody>
          <a:bodyPr anchor="t" rtlCol="false" tIns="0" lIns="0" bIns="0" rIns="0">
            <a:spAutoFit/>
          </a:bodyPr>
          <a:lstStyle/>
          <a:p>
            <a:pPr algn="l" marL="544068" indent="-272034" lvl="1">
              <a:lnSpc>
                <a:spcPts val="3528"/>
              </a:lnSpc>
              <a:buFont typeface="Arial"/>
              <a:buChar char="•"/>
            </a:pPr>
            <a:r>
              <a:rPr lang="en-US" sz="2520">
                <a:solidFill>
                  <a:srgbClr val="000000"/>
                </a:solidFill>
                <a:latin typeface="Alatsi"/>
                <a:ea typeface="Alatsi"/>
                <a:cs typeface="Alatsi"/>
                <a:sym typeface="Alatsi"/>
              </a:rPr>
              <a:t>Encode item attributes (category, color, price) using embedding layers.</a:t>
            </a:r>
          </a:p>
          <a:p>
            <a:pPr algn="l" marL="544068" indent="-272034" lvl="1">
              <a:lnSpc>
                <a:spcPts val="3528"/>
              </a:lnSpc>
              <a:buFont typeface="Arial"/>
              <a:buChar char="•"/>
            </a:pPr>
            <a:r>
              <a:rPr lang="en-US" sz="2520">
                <a:solidFill>
                  <a:srgbClr val="000000"/>
                </a:solidFill>
                <a:latin typeface="Alatsi"/>
                <a:ea typeface="Alatsi"/>
                <a:cs typeface="Alatsi"/>
                <a:sym typeface="Alatsi"/>
              </a:rPr>
              <a:t>Calculate similarity to recommend similar items.</a:t>
            </a:r>
          </a:p>
          <a:p>
            <a:pPr algn="l">
              <a:lnSpc>
                <a:spcPts val="3528"/>
              </a:lnSpc>
            </a:pPr>
          </a:p>
        </p:txBody>
      </p:sp>
      <p:sp>
        <p:nvSpPr>
          <p:cNvPr name="AutoShape 30" id="30"/>
          <p:cNvSpPr/>
          <p:nvPr/>
        </p:nvSpPr>
        <p:spPr>
          <a:xfrm flipV="true">
            <a:off x="1091252" y="8633546"/>
            <a:ext cx="0" cy="1653351"/>
          </a:xfrm>
          <a:prstGeom prst="line">
            <a:avLst/>
          </a:prstGeom>
          <a:ln cap="flat" w="114300">
            <a:solidFill>
              <a:srgbClr val="9FC3D0"/>
            </a:solidFill>
            <a:prstDash val="solid"/>
            <a:headEnd type="none" len="sm" w="sm"/>
            <a:tailEnd type="none" len="sm" w="sm"/>
          </a:ln>
        </p:spPr>
      </p:sp>
      <p:sp>
        <p:nvSpPr>
          <p:cNvPr name="Freeform 31" id="31"/>
          <p:cNvSpPr/>
          <p:nvPr/>
        </p:nvSpPr>
        <p:spPr>
          <a:xfrm flipH="false" flipV="false" rot="-5400000">
            <a:off x="-2398793" y="4485461"/>
            <a:ext cx="6980091" cy="1355619"/>
          </a:xfrm>
          <a:custGeom>
            <a:avLst/>
            <a:gdLst/>
            <a:ahLst/>
            <a:cxnLst/>
            <a:rect r="r" b="b" t="t" l="l"/>
            <a:pathLst>
              <a:path h="1355619" w="6980091">
                <a:moveTo>
                  <a:pt x="0" y="0"/>
                </a:moveTo>
                <a:lnTo>
                  <a:pt x="6980091" y="0"/>
                </a:lnTo>
                <a:lnTo>
                  <a:pt x="6980091" y="1355619"/>
                </a:lnTo>
                <a:lnTo>
                  <a:pt x="0" y="1355619"/>
                </a:lnTo>
                <a:lnTo>
                  <a:pt x="0" y="0"/>
                </a:lnTo>
                <a:close/>
              </a:path>
            </a:pathLst>
          </a:custGeom>
          <a:blipFill>
            <a:blip r:embed="rId4"/>
            <a:stretch>
              <a:fillRect l="0" t="-1490" r="0" b="-1490"/>
            </a:stretch>
          </a:blipFill>
        </p:spPr>
      </p:sp>
      <p:sp>
        <p:nvSpPr>
          <p:cNvPr name="AutoShape 32" id="32"/>
          <p:cNvSpPr/>
          <p:nvPr/>
        </p:nvSpPr>
        <p:spPr>
          <a:xfrm flipH="true" flipV="true">
            <a:off x="1090490" y="-104525"/>
            <a:ext cx="762" cy="1757979"/>
          </a:xfrm>
          <a:prstGeom prst="line">
            <a:avLst/>
          </a:prstGeom>
          <a:ln cap="flat" w="114300">
            <a:solidFill>
              <a:srgbClr val="9FC3D0"/>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METHODOLOGY</a:t>
            </a:r>
          </a:p>
        </p:txBody>
      </p:sp>
      <p:grpSp>
        <p:nvGrpSpPr>
          <p:cNvPr name="Group 3" id="3"/>
          <p:cNvGrpSpPr/>
          <p:nvPr/>
        </p:nvGrpSpPr>
        <p:grpSpPr>
          <a:xfrm rot="0">
            <a:off x="2693030" y="3166804"/>
            <a:ext cx="6450970" cy="2573239"/>
            <a:chOff x="0" y="0"/>
            <a:chExt cx="1699021" cy="677726"/>
          </a:xfrm>
        </p:grpSpPr>
        <p:sp>
          <p:nvSpPr>
            <p:cNvPr name="Freeform 4" id="4"/>
            <p:cNvSpPr/>
            <p:nvPr/>
          </p:nvSpPr>
          <p:spPr>
            <a:xfrm flipH="false" flipV="false" rot="0">
              <a:off x="0" y="0"/>
              <a:ext cx="1699021" cy="677725"/>
            </a:xfrm>
            <a:custGeom>
              <a:avLst/>
              <a:gdLst/>
              <a:ahLst/>
              <a:cxnLst/>
              <a:rect r="r" b="b" t="t" l="l"/>
              <a:pathLst>
                <a:path h="677725" w="1699021">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7C6"/>
            </a:solidFill>
          </p:spPr>
        </p:sp>
        <p:sp>
          <p:nvSpPr>
            <p:cNvPr name="TextBox 5" id="5"/>
            <p:cNvSpPr txBox="true"/>
            <p:nvPr/>
          </p:nvSpPr>
          <p:spPr>
            <a:xfrm>
              <a:off x="0" y="-38100"/>
              <a:ext cx="1699021" cy="71582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708155" y="6633488"/>
            <a:ext cx="6450970" cy="2573239"/>
            <a:chOff x="0" y="0"/>
            <a:chExt cx="1699021" cy="677726"/>
          </a:xfrm>
        </p:grpSpPr>
        <p:sp>
          <p:nvSpPr>
            <p:cNvPr name="Freeform 7" id="7"/>
            <p:cNvSpPr/>
            <p:nvPr/>
          </p:nvSpPr>
          <p:spPr>
            <a:xfrm flipH="false" flipV="false" rot="0">
              <a:off x="0" y="0"/>
              <a:ext cx="1699021" cy="677725"/>
            </a:xfrm>
            <a:custGeom>
              <a:avLst/>
              <a:gdLst/>
              <a:ahLst/>
              <a:cxnLst/>
              <a:rect r="r" b="b" t="t" l="l"/>
              <a:pathLst>
                <a:path h="677725" w="1699021">
                  <a:moveTo>
                    <a:pt x="61206" y="0"/>
                  </a:moveTo>
                  <a:lnTo>
                    <a:pt x="1637815" y="0"/>
                  </a:lnTo>
                  <a:cubicBezTo>
                    <a:pt x="1654047" y="0"/>
                    <a:pt x="1669616" y="6448"/>
                    <a:pt x="1681094" y="17927"/>
                  </a:cubicBezTo>
                  <a:cubicBezTo>
                    <a:pt x="1692572" y="29405"/>
                    <a:pt x="1699021" y="44973"/>
                    <a:pt x="1699021" y="61206"/>
                  </a:cubicBezTo>
                  <a:lnTo>
                    <a:pt x="1699021" y="616519"/>
                  </a:lnTo>
                  <a:cubicBezTo>
                    <a:pt x="1699021" y="632752"/>
                    <a:pt x="1692572" y="648320"/>
                    <a:pt x="1681094" y="659799"/>
                  </a:cubicBezTo>
                  <a:cubicBezTo>
                    <a:pt x="1669616" y="671277"/>
                    <a:pt x="1654047" y="677725"/>
                    <a:pt x="1637815" y="677725"/>
                  </a:cubicBezTo>
                  <a:lnTo>
                    <a:pt x="61206" y="677725"/>
                  </a:lnTo>
                  <a:cubicBezTo>
                    <a:pt x="27403" y="677725"/>
                    <a:pt x="0" y="650323"/>
                    <a:pt x="0" y="616519"/>
                  </a:cubicBezTo>
                  <a:lnTo>
                    <a:pt x="0" y="61206"/>
                  </a:lnTo>
                  <a:cubicBezTo>
                    <a:pt x="0" y="44973"/>
                    <a:pt x="6448" y="29405"/>
                    <a:pt x="17927" y="17927"/>
                  </a:cubicBezTo>
                  <a:cubicBezTo>
                    <a:pt x="29405" y="6448"/>
                    <a:pt x="44973" y="0"/>
                    <a:pt x="61206" y="0"/>
                  </a:cubicBezTo>
                  <a:close/>
                </a:path>
              </a:pathLst>
            </a:custGeom>
            <a:solidFill>
              <a:srgbClr val="E9C7C6"/>
            </a:solidFill>
          </p:spPr>
        </p:sp>
        <p:sp>
          <p:nvSpPr>
            <p:cNvPr name="TextBox 8" id="8"/>
            <p:cNvSpPr txBox="true"/>
            <p:nvPr/>
          </p:nvSpPr>
          <p:spPr>
            <a:xfrm>
              <a:off x="0" y="-38100"/>
              <a:ext cx="1699021" cy="71582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5859155" y="0"/>
            <a:ext cx="1562612" cy="1673225"/>
            <a:chOff x="0" y="0"/>
            <a:chExt cx="2083482" cy="2230967"/>
          </a:xfrm>
        </p:grpSpPr>
        <p:grpSp>
          <p:nvGrpSpPr>
            <p:cNvPr name="Group 10" id="10"/>
            <p:cNvGrpSpPr/>
            <p:nvPr/>
          </p:nvGrpSpPr>
          <p:grpSpPr>
            <a:xfrm rot="0">
              <a:off x="75599" y="0"/>
              <a:ext cx="1932284" cy="2230967"/>
              <a:chOff x="0" y="0"/>
              <a:chExt cx="703982" cy="812800"/>
            </a:xfrm>
          </p:grpSpPr>
          <p:sp>
            <p:nvSpPr>
              <p:cNvPr name="Freeform 11" id="1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2" id="1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9</a:t>
              </a:r>
            </a:p>
          </p:txBody>
        </p:sp>
      </p:grpSp>
      <p:sp>
        <p:nvSpPr>
          <p:cNvPr name="Freeform 14" id="14"/>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0210633" y="2873973"/>
            <a:ext cx="7022157" cy="5710580"/>
          </a:xfrm>
          <a:custGeom>
            <a:avLst/>
            <a:gdLst/>
            <a:ahLst/>
            <a:cxnLst/>
            <a:rect r="r" b="b" t="t" l="l"/>
            <a:pathLst>
              <a:path h="5710580" w="7022157">
                <a:moveTo>
                  <a:pt x="0" y="0"/>
                </a:moveTo>
                <a:lnTo>
                  <a:pt x="7022156" y="0"/>
                </a:lnTo>
                <a:lnTo>
                  <a:pt x="7022156" y="5710581"/>
                </a:lnTo>
                <a:lnTo>
                  <a:pt x="0" y="5710581"/>
                </a:lnTo>
                <a:lnTo>
                  <a:pt x="0" y="0"/>
                </a:lnTo>
                <a:close/>
              </a:path>
            </a:pathLst>
          </a:custGeom>
          <a:blipFill>
            <a:blip r:embed="rId4"/>
            <a:stretch>
              <a:fillRect l="0" t="0" r="0" b="0"/>
            </a:stretch>
          </a:blipFill>
        </p:spPr>
      </p:sp>
      <p:sp>
        <p:nvSpPr>
          <p:cNvPr name="TextBox 17" id="17"/>
          <p:cNvSpPr txBox="true"/>
          <p:nvPr/>
        </p:nvSpPr>
        <p:spPr>
          <a:xfrm rot="0">
            <a:off x="2553980" y="2618098"/>
            <a:ext cx="6590020"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Hybrid Model with DNN</a:t>
            </a:r>
          </a:p>
        </p:txBody>
      </p:sp>
      <p:sp>
        <p:nvSpPr>
          <p:cNvPr name="TextBox 18" id="18"/>
          <p:cNvSpPr txBox="true"/>
          <p:nvPr/>
        </p:nvSpPr>
        <p:spPr>
          <a:xfrm rot="0">
            <a:off x="3198240" y="3527576"/>
            <a:ext cx="5497475" cy="2212467"/>
          </a:xfrm>
          <a:prstGeom prst="rect">
            <a:avLst/>
          </a:prstGeom>
        </p:spPr>
        <p:txBody>
          <a:bodyPr anchor="t" rtlCol="false" tIns="0" lIns="0" bIns="0" rIns="0">
            <a:spAutoFit/>
          </a:bodyPr>
          <a:lstStyle/>
          <a:p>
            <a:pPr algn="l" marL="544068" indent="-272034" lvl="1">
              <a:lnSpc>
                <a:spcPts val="3528"/>
              </a:lnSpc>
              <a:buFont typeface="Arial"/>
              <a:buChar char="•"/>
            </a:pPr>
            <a:r>
              <a:rPr lang="en-US" sz="2520">
                <a:solidFill>
                  <a:srgbClr val="000000"/>
                </a:solidFill>
                <a:latin typeface="Alatsi"/>
                <a:ea typeface="Alatsi"/>
                <a:cs typeface="Alatsi"/>
                <a:sym typeface="Alatsi"/>
              </a:rPr>
              <a:t>C</a:t>
            </a:r>
            <a:r>
              <a:rPr lang="en-US" sz="2520">
                <a:solidFill>
                  <a:srgbClr val="000000"/>
                </a:solidFill>
                <a:latin typeface="Alatsi"/>
                <a:ea typeface="Alatsi"/>
                <a:cs typeface="Alatsi"/>
                <a:sym typeface="Alatsi"/>
              </a:rPr>
              <a:t>ombine collaborative and content-based features.</a:t>
            </a:r>
          </a:p>
          <a:p>
            <a:pPr algn="l" marL="544068" indent="-272034" lvl="1">
              <a:lnSpc>
                <a:spcPts val="3528"/>
              </a:lnSpc>
              <a:buFont typeface="Arial"/>
              <a:buChar char="•"/>
            </a:pPr>
            <a:r>
              <a:rPr lang="en-US" sz="2520">
                <a:solidFill>
                  <a:srgbClr val="000000"/>
                </a:solidFill>
                <a:latin typeface="Alatsi"/>
                <a:ea typeface="Alatsi"/>
                <a:cs typeface="Alatsi"/>
                <a:sym typeface="Alatsi"/>
              </a:rPr>
              <a:t>Train a deep neural network to predict recommendation scores.</a:t>
            </a:r>
          </a:p>
          <a:p>
            <a:pPr algn="l">
              <a:lnSpc>
                <a:spcPts val="3528"/>
              </a:lnSpc>
            </a:pPr>
          </a:p>
        </p:txBody>
      </p:sp>
      <p:sp>
        <p:nvSpPr>
          <p:cNvPr name="TextBox 19" id="19"/>
          <p:cNvSpPr txBox="true"/>
          <p:nvPr/>
        </p:nvSpPr>
        <p:spPr>
          <a:xfrm rot="0">
            <a:off x="2553980" y="6084782"/>
            <a:ext cx="6590020"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Evaluation</a:t>
            </a:r>
          </a:p>
        </p:txBody>
      </p:sp>
      <p:sp>
        <p:nvSpPr>
          <p:cNvPr name="TextBox 20" id="20"/>
          <p:cNvSpPr txBox="true"/>
          <p:nvPr/>
        </p:nvSpPr>
        <p:spPr>
          <a:xfrm rot="0">
            <a:off x="3198240" y="7269964"/>
            <a:ext cx="5497475" cy="869442"/>
          </a:xfrm>
          <a:prstGeom prst="rect">
            <a:avLst/>
          </a:prstGeom>
        </p:spPr>
        <p:txBody>
          <a:bodyPr anchor="t" rtlCol="false" tIns="0" lIns="0" bIns="0" rIns="0">
            <a:spAutoFit/>
          </a:bodyPr>
          <a:lstStyle/>
          <a:p>
            <a:pPr algn="l" marL="544068" indent="-272034" lvl="1">
              <a:lnSpc>
                <a:spcPts val="3528"/>
              </a:lnSpc>
              <a:buFont typeface="Arial"/>
              <a:buChar char="•"/>
            </a:pPr>
            <a:r>
              <a:rPr lang="en-US" sz="2520">
                <a:solidFill>
                  <a:srgbClr val="000000"/>
                </a:solidFill>
                <a:latin typeface="Alatsi"/>
                <a:ea typeface="Alatsi"/>
                <a:cs typeface="Alatsi"/>
                <a:sym typeface="Alatsi"/>
              </a:rPr>
              <a:t>Evaluate using metrics like Recall@K, Precision@K, and F1@K</a:t>
            </a:r>
          </a:p>
        </p:txBody>
      </p:sp>
      <p:sp>
        <p:nvSpPr>
          <p:cNvPr name="AutoShape 21" id="21"/>
          <p:cNvSpPr/>
          <p:nvPr/>
        </p:nvSpPr>
        <p:spPr>
          <a:xfrm flipV="true">
            <a:off x="1091252" y="8633546"/>
            <a:ext cx="0" cy="1653351"/>
          </a:xfrm>
          <a:prstGeom prst="line">
            <a:avLst/>
          </a:prstGeom>
          <a:ln cap="flat" w="114300">
            <a:solidFill>
              <a:srgbClr val="9FC3D0"/>
            </a:solidFill>
            <a:prstDash val="solid"/>
            <a:headEnd type="none" len="sm" w="sm"/>
            <a:tailEnd type="none" len="sm" w="sm"/>
          </a:ln>
        </p:spPr>
      </p:sp>
      <p:sp>
        <p:nvSpPr>
          <p:cNvPr name="Freeform 22" id="22"/>
          <p:cNvSpPr/>
          <p:nvPr/>
        </p:nvSpPr>
        <p:spPr>
          <a:xfrm flipH="false" flipV="false" rot="-5400000">
            <a:off x="-2398793" y="4485461"/>
            <a:ext cx="6980091" cy="1355619"/>
          </a:xfrm>
          <a:custGeom>
            <a:avLst/>
            <a:gdLst/>
            <a:ahLst/>
            <a:cxnLst/>
            <a:rect r="r" b="b" t="t" l="l"/>
            <a:pathLst>
              <a:path h="1355619" w="6980091">
                <a:moveTo>
                  <a:pt x="0" y="0"/>
                </a:moveTo>
                <a:lnTo>
                  <a:pt x="6980091" y="0"/>
                </a:lnTo>
                <a:lnTo>
                  <a:pt x="6980091" y="1355619"/>
                </a:lnTo>
                <a:lnTo>
                  <a:pt x="0" y="1355619"/>
                </a:lnTo>
                <a:lnTo>
                  <a:pt x="0" y="0"/>
                </a:lnTo>
                <a:close/>
              </a:path>
            </a:pathLst>
          </a:custGeom>
          <a:blipFill>
            <a:blip r:embed="rId5"/>
            <a:stretch>
              <a:fillRect l="0" t="-1490" r="0" b="-1490"/>
            </a:stretch>
          </a:blipFill>
        </p:spPr>
      </p:sp>
      <p:sp>
        <p:nvSpPr>
          <p:cNvPr name="AutoShape 23" id="23"/>
          <p:cNvSpPr/>
          <p:nvPr/>
        </p:nvSpPr>
        <p:spPr>
          <a:xfrm flipH="true" flipV="true">
            <a:off x="1090490" y="-104525"/>
            <a:ext cx="762" cy="1757979"/>
          </a:xfrm>
          <a:prstGeom prst="line">
            <a:avLst/>
          </a:prstGeom>
          <a:ln cap="flat" w="114300">
            <a:solidFill>
              <a:srgbClr val="9FC3D0"/>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DAGXrlzsuSk</dc:identifier>
  <dcterms:modified xsi:type="dcterms:W3CDTF">2011-08-01T06:04:30Z</dcterms:modified>
  <cp:revision>1</cp:revision>
  <dc:title>AI STYLIST PRESENTATION TEAM 1</dc:title>
</cp:coreProperties>
</file>