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59" r:id="rId5"/>
  </p:sldMasterIdLst>
  <p:notesMasterIdLst>
    <p:notesMasterId r:id="rId40"/>
  </p:notesMasterIdLst>
  <p:handoutMasterIdLst>
    <p:handoutMasterId r:id="rId41"/>
  </p:handoutMasterIdLst>
  <p:sldIdLst>
    <p:sldId id="1720" r:id="rId6"/>
    <p:sldId id="493" r:id="rId7"/>
    <p:sldId id="2101" r:id="rId8"/>
    <p:sldId id="740" r:id="rId9"/>
    <p:sldId id="509" r:id="rId10"/>
    <p:sldId id="2100" r:id="rId11"/>
    <p:sldId id="496" r:id="rId12"/>
    <p:sldId id="743" r:id="rId13"/>
    <p:sldId id="508" r:id="rId14"/>
    <p:sldId id="525" r:id="rId15"/>
    <p:sldId id="510" r:id="rId16"/>
    <p:sldId id="2126" r:id="rId17"/>
    <p:sldId id="512" r:id="rId18"/>
    <p:sldId id="514" r:id="rId19"/>
    <p:sldId id="1892" r:id="rId20"/>
    <p:sldId id="745" r:id="rId21"/>
    <p:sldId id="2128" r:id="rId22"/>
    <p:sldId id="528" r:id="rId23"/>
    <p:sldId id="368" r:id="rId24"/>
    <p:sldId id="381" r:id="rId25"/>
    <p:sldId id="1661" r:id="rId26"/>
    <p:sldId id="2115" r:id="rId27"/>
    <p:sldId id="2127" r:id="rId28"/>
    <p:sldId id="2116" r:id="rId29"/>
    <p:sldId id="527" r:id="rId30"/>
    <p:sldId id="542" r:id="rId31"/>
    <p:sldId id="543" r:id="rId32"/>
    <p:sldId id="709" r:id="rId33"/>
    <p:sldId id="1968" r:id="rId34"/>
    <p:sldId id="1813" r:id="rId35"/>
    <p:sldId id="2119" r:id="rId36"/>
    <p:sldId id="1814" r:id="rId37"/>
    <p:sldId id="2129" r:id="rId38"/>
    <p:sldId id="1532"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77F4D06-FEB2-DF4E-B360-36FD34D44ED1}">
          <p14:sldIdLst>
            <p14:sldId id="1720"/>
          </p14:sldIdLst>
        </p14:section>
        <p14:section name="Overview" id="{E64C590A-1E34-7647-BBCA-6FC2D66AD856}">
          <p14:sldIdLst>
            <p14:sldId id="493"/>
            <p14:sldId id="2101"/>
            <p14:sldId id="740"/>
            <p14:sldId id="509"/>
            <p14:sldId id="2100"/>
            <p14:sldId id="496"/>
            <p14:sldId id="743"/>
            <p14:sldId id="508"/>
            <p14:sldId id="525"/>
            <p14:sldId id="510"/>
            <p14:sldId id="2126"/>
            <p14:sldId id="512"/>
            <p14:sldId id="514"/>
            <p14:sldId id="1892"/>
            <p14:sldId id="745"/>
            <p14:sldId id="2128"/>
            <p14:sldId id="528"/>
            <p14:sldId id="368"/>
            <p14:sldId id="381"/>
            <p14:sldId id="1661"/>
            <p14:sldId id="2115"/>
            <p14:sldId id="2127"/>
            <p14:sldId id="2116"/>
            <p14:sldId id="527"/>
            <p14:sldId id="542"/>
            <p14:sldId id="543"/>
          </p14:sldIdLst>
        </p14:section>
        <p14:section name="Real World" id="{FB7C7F8A-B30B-B942-9D87-650699034FC4}">
          <p14:sldIdLst>
            <p14:sldId id="709"/>
          </p14:sldIdLst>
        </p14:section>
        <p14:section name="Demos" id="{C7A618CB-6104-C348-A9D1-E207073115EC}">
          <p14:sldIdLst>
            <p14:sldId id="1968"/>
            <p14:sldId id="1813"/>
            <p14:sldId id="2119"/>
          </p14:sldIdLst>
        </p14:section>
        <p14:section name="Recap" id="{3A80F5F2-67D4-2E4E-BDEB-6802B96C583C}">
          <p14:sldIdLst>
            <p14:sldId id="1814"/>
            <p14:sldId id="2129"/>
            <p14:sldId id="1532"/>
          </p14:sldIdLst>
        </p14:section>
        <p14:section name="Default Section" id="{83273BD8-D630-453B-9795-526AC8B1CCB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80A"/>
    <a:srgbClr val="003C6A"/>
    <a:srgbClr val="8E0000"/>
    <a:srgbClr val="FFFFFF"/>
    <a:srgbClr val="0D0D0D"/>
    <a:srgbClr val="232323"/>
    <a:srgbClr val="1A1A1A"/>
    <a:srgbClr val="0078D4"/>
    <a:srgbClr val="107C1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4" autoAdjust="0"/>
    <p:restoredTop sz="74808" autoAdjust="0"/>
  </p:normalViewPr>
  <p:slideViewPr>
    <p:cSldViewPr snapToGrid="0">
      <p:cViewPr varScale="1">
        <p:scale>
          <a:sx n="78" d="100"/>
          <a:sy n="78" d="100"/>
        </p:scale>
        <p:origin x="1626" y="9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168"/>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4/27/2019 6:33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4/27/2019 6:33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 6:33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610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2344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32FFA3-FA21-42E0-9ADD-8DE8FA598F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92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32FFA3-FA21-42E0-9ADD-8DE8FA598F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5253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32FFA3-FA21-42E0-9ADD-8DE8FA598F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66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32FFA3-FA21-42E0-9ADD-8DE8FA598F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3340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 6:33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261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 6:33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8323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 6:33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3922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418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4/27/2019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597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4/27/2019 6:33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2754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75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4EAA44A-7B90-4F62-B5B5-483D55E179B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1662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 6:33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9681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17552E4-88D1-4EEC-80E2-F22B31210A0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4955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5068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6886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959B44D-F643-434C-A3EB-FF85013070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237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3E1E47-3DD7-43FC-89E9-23237525F7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9438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6181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209547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2748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103174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 6:33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 6:33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59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6878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6490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215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4/27/2019 6:33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99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7459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86581" y="4218495"/>
            <a:ext cx="2427588" cy="615553"/>
          </a:xfrm>
          <a:prstGeom prst="rect">
            <a:avLst/>
          </a:prstGeom>
          <a:noFill/>
        </p:spPr>
        <p:txBody>
          <a:bodyPr wrap="none" lIns="0" tIns="0" rIns="0" bIns="0" rtlCol="0">
            <a:spAutoFit/>
          </a:bodyPr>
          <a:lstStyle/>
          <a:p>
            <a:pPr algn="l"/>
            <a:r>
              <a:rPr lang="en-US" sz="2000" dirty="0">
                <a:gradFill>
                  <a:gsLst>
                    <a:gs pos="80176">
                      <a:schemeClr val="tx1"/>
                    </a:gs>
                    <a:gs pos="68282">
                      <a:schemeClr val="tx1"/>
                    </a:gs>
                  </a:gsLst>
                  <a:lin ang="5400000" scaled="0"/>
                </a:gradFill>
              </a:rPr>
              <a:t>February 11–15, 2019</a:t>
            </a:r>
          </a:p>
          <a:p>
            <a:pPr algn="l"/>
            <a:r>
              <a:rPr lang="en-US" sz="2000" dirty="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a:srcRect l="487" t="16931" r="33333" b="24211"/>
          <a:stretch/>
        </p:blipFill>
        <p:spPr bwMode="black">
          <a:xfrm>
            <a:off x="5098119" y="585788"/>
            <a:ext cx="7093880" cy="6272211"/>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a:stretch>
            <a:fillRect/>
          </a:stretch>
        </p:blipFill>
        <p:spPr bwMode="black">
          <a:xfrm>
            <a:off x="584200" y="2322537"/>
            <a:ext cx="3012187" cy="1524596"/>
          </a:xfrm>
          <a:prstGeom prst="rect">
            <a:avLst/>
          </a:prstGeom>
        </p:spPr>
      </p:pic>
    </p:spTree>
    <p:extLst>
      <p:ext uri="{BB962C8B-B14F-4D97-AF65-F5344CB8AC3E}">
        <p14:creationId xmlns:p14="http://schemas.microsoft.com/office/powerpoint/2010/main" val="2160276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endParaRPr lang="en-US" dirty="0"/>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6153781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0216356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3303340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a:srcRect l="14583" t="10804" r="39161" b="19692"/>
          <a:stretch/>
        </p:blipFill>
        <p:spPr>
          <a:xfrm>
            <a:off x="5333998" y="0"/>
            <a:ext cx="6858001" cy="6858000"/>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86581" y="4219064"/>
            <a:ext cx="2427588" cy="615553"/>
          </a:xfrm>
          <a:prstGeom prst="rect">
            <a:avLst/>
          </a:prstGeom>
          <a:noFill/>
        </p:spPr>
        <p:txBody>
          <a:bodyPr wrap="none" lIns="0" tIns="0" rIns="0" bIns="0" rtlCol="0">
            <a:spAutoFit/>
          </a:bodyPr>
          <a:lstStyle/>
          <a:p>
            <a:pPr algn="l"/>
            <a:r>
              <a:rPr lang="en-US" sz="2000" dirty="0">
                <a:gradFill>
                  <a:gsLst>
                    <a:gs pos="82234">
                      <a:schemeClr val="accent2"/>
                    </a:gs>
                    <a:gs pos="68282">
                      <a:schemeClr val="accent2"/>
                    </a:gs>
                  </a:gsLst>
                  <a:lin ang="5400000" scaled="0"/>
                </a:gradFill>
              </a:rPr>
              <a:t>February 11–15, 2019</a:t>
            </a:r>
          </a:p>
          <a:p>
            <a:pPr algn="l"/>
            <a:r>
              <a:rPr lang="en-US" sz="2000" dirty="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a:stretch>
            <a:fillRect/>
          </a:stretch>
        </p:blipFill>
        <p:spPr>
          <a:xfrm>
            <a:off x="584200" y="2322537"/>
            <a:ext cx="3012188" cy="1524596"/>
          </a:xfrm>
          <a:prstGeom prst="rect">
            <a:avLst/>
          </a:prstGeom>
        </p:spPr>
      </p:pic>
    </p:spTree>
    <p:extLst>
      <p:ext uri="{BB962C8B-B14F-4D97-AF65-F5344CB8AC3E}">
        <p14:creationId xmlns:p14="http://schemas.microsoft.com/office/powerpoint/2010/main" val="27129300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dirty="0"/>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dirty="0">
                <a:gradFill>
                  <a:gsLst>
                    <a:gs pos="2917">
                      <a:schemeClr val="tx1"/>
                    </a:gs>
                    <a:gs pos="30000">
                      <a:schemeClr val="tx1"/>
                    </a:gs>
                  </a:gsLst>
                  <a:lin ang="5400000" scaled="0"/>
                </a:gradFill>
              </a:rPr>
              <a:t>Microsoft Ready content is </a:t>
            </a: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dirty="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234126335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716239"/>
          </a:xfrm>
        </p:spPr>
        <p:txBody>
          <a:bodyPr wrap="square">
            <a:spAutoFit/>
          </a:bodyPr>
          <a:lstStyle>
            <a:lvl1pPr marL="264022" indent="-264022">
              <a:spcBef>
                <a:spcPts val="1125"/>
              </a:spcBef>
              <a:buClr>
                <a:schemeClr val="tx2"/>
              </a:buClr>
              <a:buFont typeface="Arial" pitchFamily="34" charset="0"/>
              <a:buChar char="•"/>
              <a:defRPr sz="2940">
                <a:gradFill>
                  <a:gsLst>
                    <a:gs pos="1250">
                      <a:schemeClr val="tx2"/>
                    </a:gs>
                    <a:gs pos="99000">
                      <a:schemeClr val="tx2"/>
                    </a:gs>
                  </a:gsLst>
                  <a:lin ang="5400000" scaled="0"/>
                </a:gradFill>
              </a:defRPr>
            </a:lvl1pPr>
            <a:lvl2pPr marL="488064" indent="-214272">
              <a:defRPr sz="2206"/>
            </a:lvl2pPr>
            <a:lvl3pPr marL="642817" indent="-154753">
              <a:tabLst/>
              <a:defRPr sz="1838"/>
            </a:lvl3pPr>
            <a:lvl4pPr marL="809472" indent="-166657">
              <a:defRPr/>
            </a:lvl4pPr>
            <a:lvl5pPr marL="964224" indent="-154753">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716239"/>
          </a:xfrm>
        </p:spPr>
        <p:txBody>
          <a:bodyPr wrap="square">
            <a:spAutoFit/>
          </a:bodyPr>
          <a:lstStyle>
            <a:lvl1pPr marL="264022" indent="-264022">
              <a:spcBef>
                <a:spcPts val="1125"/>
              </a:spcBef>
              <a:buClr>
                <a:schemeClr val="tx2"/>
              </a:buClr>
              <a:buFont typeface="Arial" pitchFamily="34" charset="0"/>
              <a:buChar char="•"/>
              <a:defRPr sz="2940">
                <a:gradFill>
                  <a:gsLst>
                    <a:gs pos="1250">
                      <a:schemeClr val="tx2"/>
                    </a:gs>
                    <a:gs pos="99000">
                      <a:schemeClr val="tx2"/>
                    </a:gs>
                  </a:gsLst>
                  <a:lin ang="5400000" scaled="0"/>
                </a:gradFill>
              </a:defRPr>
            </a:lvl1pPr>
            <a:lvl2pPr marL="488064" indent="-214272">
              <a:defRPr sz="2206"/>
            </a:lvl2pPr>
            <a:lvl3pPr marL="642817" indent="-154753">
              <a:tabLst/>
              <a:defRPr sz="1838"/>
            </a:lvl3pPr>
            <a:lvl4pPr marL="809472" indent="-166657">
              <a:defRPr/>
            </a:lvl4pPr>
            <a:lvl5pPr marL="964224" indent="-154753">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05887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1165"/>
            <a:ext cx="10515600" cy="811312"/>
          </a:xfrm>
        </p:spPr>
        <p:txBody>
          <a:bodyPr anchor="b"/>
          <a:lstStyle>
            <a:lvl1pPr>
              <a:defRPr sz="5272"/>
            </a:lvl1pPr>
          </a:lstStyle>
          <a:p>
            <a:r>
              <a:rPr lang="en-US"/>
              <a:t>Click to edit Master title style</a:t>
            </a:r>
          </a:p>
        </p:txBody>
      </p:sp>
      <p:sp>
        <p:nvSpPr>
          <p:cNvPr id="3" name="Text Placeholder 2"/>
          <p:cNvSpPr>
            <a:spLocks noGrp="1"/>
          </p:cNvSpPr>
          <p:nvPr>
            <p:ph type="body" idx="1"/>
          </p:nvPr>
        </p:nvSpPr>
        <p:spPr>
          <a:xfrm>
            <a:off x="831850" y="4589464"/>
            <a:ext cx="10515600" cy="324576"/>
          </a:xfrm>
        </p:spPr>
        <p:txBody>
          <a:bodyPr/>
          <a:lstStyle>
            <a:lvl1pPr marL="0" indent="0">
              <a:buNone/>
              <a:defRPr sz="2109">
                <a:solidFill>
                  <a:schemeClr val="tx1">
                    <a:tint val="75000"/>
                  </a:schemeClr>
                </a:solidFill>
              </a:defRPr>
            </a:lvl1pPr>
            <a:lvl2pPr marL="401700" indent="0">
              <a:buNone/>
              <a:defRPr sz="1756">
                <a:solidFill>
                  <a:schemeClr val="tx1">
                    <a:tint val="75000"/>
                  </a:schemeClr>
                </a:solidFill>
              </a:defRPr>
            </a:lvl2pPr>
            <a:lvl3pPr marL="803400" indent="0">
              <a:buNone/>
              <a:defRPr sz="1582">
                <a:solidFill>
                  <a:schemeClr val="tx1">
                    <a:tint val="75000"/>
                  </a:schemeClr>
                </a:solidFill>
              </a:defRPr>
            </a:lvl3pPr>
            <a:lvl4pPr marL="1205100" indent="0">
              <a:buNone/>
              <a:defRPr sz="1406">
                <a:solidFill>
                  <a:schemeClr val="tx1">
                    <a:tint val="75000"/>
                  </a:schemeClr>
                </a:solidFill>
              </a:defRPr>
            </a:lvl4pPr>
            <a:lvl5pPr marL="1606801" indent="0">
              <a:buNone/>
              <a:defRPr sz="1406">
                <a:solidFill>
                  <a:schemeClr val="tx1">
                    <a:tint val="75000"/>
                  </a:schemeClr>
                </a:solidFill>
              </a:defRPr>
            </a:lvl5pPr>
            <a:lvl6pPr marL="2008500" indent="0">
              <a:buNone/>
              <a:defRPr sz="1406">
                <a:solidFill>
                  <a:schemeClr val="tx1">
                    <a:tint val="75000"/>
                  </a:schemeClr>
                </a:solidFill>
              </a:defRPr>
            </a:lvl6pPr>
            <a:lvl7pPr marL="2410200" indent="0">
              <a:buNone/>
              <a:defRPr sz="1406">
                <a:solidFill>
                  <a:schemeClr val="tx1">
                    <a:tint val="75000"/>
                  </a:schemeClr>
                </a:solidFill>
              </a:defRPr>
            </a:lvl7pPr>
            <a:lvl8pPr marL="2811900" indent="0">
              <a:buNone/>
              <a:defRPr sz="1406">
                <a:solidFill>
                  <a:schemeClr val="tx1">
                    <a:tint val="75000"/>
                  </a:schemeClr>
                </a:solidFill>
              </a:defRPr>
            </a:lvl8pPr>
            <a:lvl9pPr marL="3213600" indent="0">
              <a:buNone/>
              <a:defRPr sz="14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DA492819-27F9-43B4-BA0A-544752B242CA}" type="datetimeFigureOut">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4/27/2019</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3096E340-FC1B-4DE6-9B93-EFD55D58EA18}" type="slidenum">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4628558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8"/>
            <a:ext cx="11653523" cy="1582806"/>
          </a:xfrm>
        </p:spPr>
        <p:txBody>
          <a:bodyPr/>
          <a:lstStyle>
            <a:lvl1pPr marL="0" indent="0">
              <a:buNone/>
              <a:defRPr>
                <a:gradFill>
                  <a:gsLst>
                    <a:gs pos="1250">
                      <a:schemeClr val="tx2"/>
                    </a:gs>
                    <a:gs pos="99000">
                      <a:schemeClr val="tx2"/>
                    </a:gs>
                  </a:gsLst>
                  <a:lin ang="5400000" scaled="0"/>
                </a:gradFill>
              </a:defRPr>
            </a:lvl1pPr>
            <a:lvl2pPr marL="0" indent="0">
              <a:buFontTx/>
              <a:buNone/>
              <a:defRPr sz="1838"/>
            </a:lvl2pPr>
            <a:lvl3pPr marL="210091" indent="0">
              <a:buNone/>
              <a:defRPr/>
            </a:lvl3pPr>
            <a:lvl4pPr marL="420181" indent="0">
              <a:buNone/>
              <a:defRPr/>
            </a:lvl4pPr>
            <a:lvl5pPr marL="63027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2828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3BD1-3C43-46C4-8D8C-4727FE58A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A0E1FA-E823-44C9-B972-D35F04E2BE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E5158-3037-47B8-85EE-C3DA3C1777CD}"/>
              </a:ext>
            </a:extLst>
          </p:cNvPr>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AB978CBF-E40E-4D58-82DE-BA961213CF09}" type="datetimeFigureOut">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4/27/2019</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28F7D0EA-5334-4588-8CB9-A963074D38C1}"/>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3051580B-BF0B-4314-8886-C217F3D41011}"/>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D4653693-0414-4CB3-A677-E30FB783B29A}" type="slidenum">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3508232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2516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849598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390201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Presentation title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34806" y="2540313"/>
            <a:ext cx="9401560" cy="1793104"/>
          </a:xfrm>
          <a:noFill/>
        </p:spPr>
        <p:txBody>
          <a:bodyPr lIns="0" tIns="0" rIns="0" bIns="182880" anchor="b" anchorCtr="0"/>
          <a:lstStyle>
            <a:lvl1pPr>
              <a:defRPr sz="5292" strike="noStrike" spc="-147" baseline="0">
                <a:solidFill>
                  <a:schemeClr val="tx2"/>
                </a:solidFill>
                <a:latin typeface="+mj-lt"/>
              </a:defRPr>
            </a:lvl1pPr>
          </a:lstStyle>
          <a:p>
            <a:r>
              <a:rPr lang="en-US"/>
              <a:t>Azure presentation</a:t>
            </a:r>
            <a:br>
              <a:rPr lang="en-US"/>
            </a:br>
            <a:r>
              <a:rPr lang="en-US"/>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34806" y="4342826"/>
            <a:ext cx="9401560" cy="945435"/>
          </a:xfrm>
          <a:noFill/>
        </p:spPr>
        <p:txBody>
          <a:bodyPr lIns="0" tIns="0" rIns="0" bIns="0">
            <a:noAutofit/>
          </a:bodyPr>
          <a:lstStyle>
            <a:lvl1pPr marL="0" indent="0">
              <a:lnSpc>
                <a:spcPct val="100000"/>
              </a:lnSpc>
              <a:spcBef>
                <a:spcPts val="0"/>
              </a:spcBef>
              <a:spcAft>
                <a:spcPts val="0"/>
              </a:spcAft>
              <a:buNone/>
              <a:defRPr sz="1765" spc="0" baseline="0">
                <a:solidFill>
                  <a:schemeClr val="tx1"/>
                </a:solidFill>
                <a:latin typeface="+mn-lt"/>
              </a:defRPr>
            </a:lvl1pPr>
          </a:lstStyle>
          <a:p>
            <a:pPr lvl="0"/>
            <a:r>
              <a:rPr lang="en-US"/>
              <a:t>Author name</a:t>
            </a:r>
          </a:p>
          <a:p>
            <a:pPr lvl="0"/>
            <a:r>
              <a:rPr lang="en-US"/>
              <a:t>Date</a:t>
            </a:r>
          </a:p>
        </p:txBody>
      </p:sp>
      <p:pic>
        <p:nvPicPr>
          <p:cNvPr id="5" name="Picture 4">
            <a:extLst>
              <a:ext uri="{FF2B5EF4-FFF2-40B4-BE49-F238E27FC236}">
                <a16:creationId xmlns:a16="http://schemas.microsoft.com/office/drawing/2014/main" id="{588C950A-4A3C-4BAC-B975-217A561584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7902" y="246985"/>
            <a:ext cx="1741673" cy="576072"/>
          </a:xfrm>
          <a:prstGeom prst="rect">
            <a:avLst/>
          </a:prstGeom>
        </p:spPr>
      </p:pic>
    </p:spTree>
    <p:extLst>
      <p:ext uri="{BB962C8B-B14F-4D97-AF65-F5344CB8AC3E}">
        <p14:creationId xmlns:p14="http://schemas.microsoft.com/office/powerpoint/2010/main" val="30363336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0897" y="1189289"/>
            <a:ext cx="3621494" cy="454391"/>
          </a:xfrm>
        </p:spPr>
        <p:txBody>
          <a:bodyPr lIns="0" tIns="0" rIns="0" bIns="0"/>
          <a:lstStyle>
            <a:lvl1pPr>
              <a:defRPr sz="1765" b="1" spc="0" baseline="0">
                <a:solidFill>
                  <a:srgbClr val="000000"/>
                </a:solidFill>
                <a:latin typeface="+mn-lt"/>
              </a:defRPr>
            </a:lvl1pPr>
          </a:lstStyle>
          <a:p>
            <a:r>
              <a:rPr lang="en-US"/>
              <a:t>Contents</a:t>
            </a:r>
          </a:p>
        </p:txBody>
      </p:sp>
      <p:sp>
        <p:nvSpPr>
          <p:cNvPr id="4" name="Text Placeholder 3"/>
          <p:cNvSpPr>
            <a:spLocks noGrp="1"/>
          </p:cNvSpPr>
          <p:nvPr>
            <p:ph type="body" sz="quarter" idx="10" hasCustomPrompt="1"/>
          </p:nvPr>
        </p:nvSpPr>
        <p:spPr>
          <a:xfrm>
            <a:off x="2360897" y="1646473"/>
            <a:ext cx="3621494"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882"/>
              </a:spcAft>
              <a:buClrTx/>
              <a:buSzPct val="90000"/>
              <a:buFont typeface="Wingdings" panose="05000000000000000000" pitchFamily="2" charset="2"/>
              <a:buNone/>
              <a:tabLst/>
              <a:defRPr sz="1765" spc="0" baseline="0">
                <a:solidFill>
                  <a:schemeClr val="tx2"/>
                </a:solidFill>
                <a:latin typeface="+mn-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grpSp>
        <p:nvGrpSpPr>
          <p:cNvPr id="3" name="Group 2">
            <a:extLst>
              <a:ext uri="{FF2B5EF4-FFF2-40B4-BE49-F238E27FC236}">
                <a16:creationId xmlns:a16="http://schemas.microsoft.com/office/drawing/2014/main" id="{83B79444-4BA3-4CE3-9F8D-00DECAF267EE}"/>
              </a:ext>
            </a:extLst>
          </p:cNvPr>
          <p:cNvGrpSpPr/>
          <p:nvPr userDrawn="1"/>
        </p:nvGrpSpPr>
        <p:grpSpPr>
          <a:xfrm>
            <a:off x="436379" y="6431005"/>
            <a:ext cx="11326085" cy="94962"/>
            <a:chOff x="445128" y="6559056"/>
            <a:chExt cx="11553197" cy="96853"/>
          </a:xfrm>
        </p:grpSpPr>
        <p:sp>
          <p:nvSpPr>
            <p:cNvPr id="5" name="TextBox 4">
              <a:extLst>
                <a:ext uri="{FF2B5EF4-FFF2-40B4-BE49-F238E27FC236}">
                  <a16:creationId xmlns:a16="http://schemas.microsoft.com/office/drawing/2014/main" id="{5D886E38-6DEB-477A-985F-0D8CB205C5D0}"/>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6" name="Freeform: Shape 5">
              <a:extLst>
                <a:ext uri="{FF2B5EF4-FFF2-40B4-BE49-F238E27FC236}">
                  <a16:creationId xmlns:a16="http://schemas.microsoft.com/office/drawing/2014/main" id="{9F9B269D-571A-44FF-AE48-CF094C28B01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0275621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192" rtl="0" eaLnBrk="1" fontAlgn="auto" latinLnBrk="0" hangingPunct="1">
              <a:lnSpc>
                <a:spcPct val="100000"/>
              </a:lnSpc>
              <a:spcBef>
                <a:spcPts val="0"/>
              </a:spcBef>
              <a:spcAft>
                <a:spcPts val="1371"/>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1"/>
              </a:spcAft>
              <a:buNone/>
              <a:defRPr sz="1765">
                <a:solidFill>
                  <a:srgbClr val="000000"/>
                </a:solidFill>
              </a:defRPr>
            </a:lvl2pPr>
            <a:lvl3pPr marL="0"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7433208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body with bullets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20573"/>
            <a:ext cx="11339774" cy="1106487"/>
          </a:xfrm>
        </p:spPr>
        <p:txBody>
          <a:bodyPr wrap="square" lIns="0" tIns="0" rIns="0" bIns="0">
            <a:spAutoFit/>
          </a:bodyPr>
          <a:lstStyle>
            <a:lvl1pPr marL="280067" indent="-280067">
              <a:lnSpc>
                <a:spcPct val="100000"/>
              </a:lnSpc>
              <a:spcBef>
                <a:spcPts val="0"/>
              </a:spcBef>
              <a:spcAft>
                <a:spcPts val="1371"/>
              </a:spcAft>
              <a:buFont typeface="Arial" panose="020B0604020202020204" pitchFamily="34" charset="0"/>
              <a:buChar char="•"/>
              <a:defRPr sz="1765" b="0" i="0">
                <a:solidFill>
                  <a:srgbClr val="000000"/>
                </a:solidFill>
                <a:latin typeface="+mj-lt"/>
              </a:defRPr>
            </a:lvl1pPr>
            <a:lvl2pPr marL="504120" indent="-280067">
              <a:lnSpc>
                <a:spcPct val="100000"/>
              </a:lnSpc>
              <a:spcBef>
                <a:spcPts val="0"/>
              </a:spcBef>
              <a:spcAft>
                <a:spcPts val="1371"/>
              </a:spcAft>
              <a:buFont typeface="Arial" panose="020B0604020202020204" pitchFamily="34" charset="0"/>
              <a:buChar char="•"/>
              <a:defRPr sz="1765">
                <a:solidFill>
                  <a:srgbClr val="000000"/>
                </a:solidFill>
              </a:defRPr>
            </a:lvl2pPr>
            <a:lvl3pPr marL="728174" indent="-280067">
              <a:lnSpc>
                <a:spcPct val="100000"/>
              </a:lnSpc>
              <a:spcBef>
                <a:spcPts val="0"/>
              </a:spcBef>
              <a:spcAft>
                <a:spcPts val="1371"/>
              </a:spcAft>
              <a:buFont typeface="Arial" panose="020B0604020202020204" pitchFamily="34" charset="0"/>
              <a:buChar char="•"/>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 (with bullets)</a:t>
            </a:r>
          </a:p>
        </p:txBody>
      </p:sp>
      <p:grpSp>
        <p:nvGrpSpPr>
          <p:cNvPr id="7" name="Group 6">
            <a:extLst>
              <a:ext uri="{FF2B5EF4-FFF2-40B4-BE49-F238E27FC236}">
                <a16:creationId xmlns:a16="http://schemas.microsoft.com/office/drawing/2014/main" id="{4B26EB38-B802-47F3-8575-888FC1AA6B67}"/>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E0F140AB-64C1-48AA-A79D-6818AEB0D90E}"/>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D3818870-6D91-4EAA-9132-2E15E4E80F8B}"/>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04079338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grpSp>
        <p:nvGrpSpPr>
          <p:cNvPr id="7" name="Group 6">
            <a:extLst>
              <a:ext uri="{FF2B5EF4-FFF2-40B4-BE49-F238E27FC236}">
                <a16:creationId xmlns:a16="http://schemas.microsoft.com/office/drawing/2014/main" id="{D93F0F27-6B90-4485-A3C5-1C1E05E189E8}"/>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6128122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24691"/>
            <a:ext cx="11339774" cy="814777"/>
          </a:xfrm>
        </p:spPr>
        <p:txBody>
          <a:bodyPr wrap="square" lIns="0" tIns="0" rIns="0" bIns="0">
            <a:spAutoFit/>
          </a:bodyPr>
          <a:lstStyle>
            <a:lvl1pPr marL="0" indent="0">
              <a:lnSpc>
                <a:spcPct val="100000"/>
              </a:lnSpc>
              <a:spcBef>
                <a:spcPts val="0"/>
              </a:spcBef>
              <a:spcAft>
                <a:spcPts val="1371"/>
              </a:spcAft>
              <a:buNone/>
              <a:defRPr sz="1765"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90"/>
            <a:ext cx="3630521" cy="2602491"/>
          </a:xfrm>
        </p:spPr>
        <p:txBody>
          <a:bodyPr lIns="0" tIns="0" rIns="0" bIns="0">
            <a:noAutofit/>
          </a:bodyPr>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3290"/>
            <a:ext cx="3623050" cy="2602491"/>
          </a:xfrm>
        </p:spPr>
        <p:txBody>
          <a:bodyPr lIns="0" tIns="0" rIns="0" bIns="0">
            <a:noAutofit/>
          </a:bodyPr>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4" y="2313292"/>
            <a:ext cx="3630521" cy="2649187"/>
          </a:xfrm>
        </p:spPr>
        <p:txBody>
          <a:bodyPr lIns="0" tIns="0" rIns="0" bIns="0"/>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grpSp>
        <p:nvGrpSpPr>
          <p:cNvPr id="11" name="Group 10">
            <a:extLst>
              <a:ext uri="{FF2B5EF4-FFF2-40B4-BE49-F238E27FC236}">
                <a16:creationId xmlns:a16="http://schemas.microsoft.com/office/drawing/2014/main" id="{B3053341-E5CB-4603-A7D1-F64915184546}"/>
              </a:ext>
            </a:extLst>
          </p:cNvPr>
          <p:cNvGrpSpPr/>
          <p:nvPr userDrawn="1"/>
        </p:nvGrpSpPr>
        <p:grpSpPr>
          <a:xfrm>
            <a:off x="436379" y="6431005"/>
            <a:ext cx="11326085" cy="94962"/>
            <a:chOff x="445128" y="6559056"/>
            <a:chExt cx="11553197" cy="96853"/>
          </a:xfrm>
        </p:grpSpPr>
        <p:sp>
          <p:nvSpPr>
            <p:cNvPr id="12" name="TextBox 11">
              <a:extLst>
                <a:ext uri="{FF2B5EF4-FFF2-40B4-BE49-F238E27FC236}">
                  <a16:creationId xmlns:a16="http://schemas.microsoft.com/office/drawing/2014/main" id="{4E6D7F9D-B875-4E75-BE96-C6AEB682F0FA}"/>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5B40F06A-D2B5-4A80-B009-4D9116EA0EAD}"/>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9321457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5"/>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0842"/>
            <a:ext cx="3630521" cy="2602491"/>
          </a:xfrm>
        </p:spPr>
        <p:txBody>
          <a:bodyPr lIns="0" tIns="0" rIns="0" bIns="0">
            <a:noAutofit/>
          </a:bodyPr>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marL="280067" lvl="1" indent="-280067">
              <a:buFont typeface="Arial" panose="020B0604020202020204" pitchFamily="34" charset="0"/>
              <a:buChar char="•"/>
            </a:pPr>
            <a:r>
              <a:rPr lang="en-US"/>
              <a:t>Body copy Segoe Regular 14</a:t>
            </a:r>
          </a:p>
          <a:p>
            <a:pPr marL="280067" lvl="1" indent="-280067">
              <a:buFont typeface="Arial" panose="020B0604020202020204" pitchFamily="34" charset="0"/>
              <a:buChar char="•"/>
            </a:pPr>
            <a:r>
              <a:rPr lang="en-US"/>
              <a:t>Lorem ipsum dolor sit </a:t>
            </a:r>
            <a:r>
              <a:rPr lang="en-US" err="1"/>
              <a:t>amet</a:t>
            </a:r>
            <a:r>
              <a:rPr lang="en-US"/>
              <a:t>, </a:t>
            </a:r>
            <a:r>
              <a:rPr lang="en-US" err="1"/>
              <a:t>consectetur</a:t>
            </a:r>
            <a:endParaRPr lang="en-US"/>
          </a:p>
          <a:p>
            <a:pPr marL="280067" lvl="1" indent="-280067">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067" lvl="1" indent="-280067">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067" lvl="1" indent="-280067">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067" lvl="1" indent="-280067">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067" lvl="1" indent="-280067">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067" lvl="1" indent="-280067">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0067" lvl="1" indent="-280067">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0842"/>
            <a:ext cx="3623050" cy="2602491"/>
          </a:xfrm>
        </p:spPr>
        <p:txBody>
          <a:bodyPr lIns="0" tIns="0" rIns="0" bIns="0">
            <a:noAutofit/>
          </a:bodyPr>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marL="280067" lvl="1" indent="-280067">
              <a:buFont typeface="Arial" panose="020B0604020202020204" pitchFamily="34" charset="0"/>
              <a:buChar char="•"/>
            </a:pPr>
            <a:r>
              <a:rPr lang="en-US"/>
              <a:t>Body copy Segoe Regular 14</a:t>
            </a:r>
          </a:p>
          <a:p>
            <a:pPr marL="280067" lvl="1" indent="-280067">
              <a:buFont typeface="Arial" panose="020B0604020202020204" pitchFamily="34" charset="0"/>
              <a:buChar char="•"/>
            </a:pPr>
            <a:r>
              <a:rPr lang="en-US"/>
              <a:t>Lorem ipsum dolor sit </a:t>
            </a:r>
            <a:r>
              <a:rPr lang="en-US" err="1"/>
              <a:t>amet</a:t>
            </a:r>
            <a:r>
              <a:rPr lang="en-US"/>
              <a:t>, </a:t>
            </a:r>
            <a:r>
              <a:rPr lang="en-US" err="1"/>
              <a:t>consectetur</a:t>
            </a:r>
            <a:endParaRPr lang="en-US"/>
          </a:p>
          <a:p>
            <a:pPr marL="280067" lvl="1" indent="-280067">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067" lvl="1" indent="-280067">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067" lvl="1" indent="-280067">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067" lvl="1" indent="-280067">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067" lvl="1" indent="-280067">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067" lvl="1" indent="-280067">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4" y="2310842"/>
            <a:ext cx="3630521" cy="2655983"/>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marL="280067" lvl="1" indent="-280067">
              <a:buFont typeface="Arial" panose="020B0604020202020204" pitchFamily="34" charset="0"/>
              <a:buChar char="•"/>
            </a:pPr>
            <a:r>
              <a:rPr lang="en-US"/>
              <a:t>Body copy Segoe Regular 14</a:t>
            </a:r>
          </a:p>
          <a:p>
            <a:pPr marL="280067" lvl="1" indent="-280067">
              <a:buFont typeface="Arial" panose="020B0604020202020204" pitchFamily="34" charset="0"/>
              <a:buChar char="•"/>
            </a:pPr>
            <a:r>
              <a:rPr lang="en-US"/>
              <a:t>Lorem ipsum dolor sit </a:t>
            </a:r>
            <a:r>
              <a:rPr lang="en-US" err="1"/>
              <a:t>amet</a:t>
            </a:r>
            <a:r>
              <a:rPr lang="en-US"/>
              <a:t>, </a:t>
            </a:r>
            <a:r>
              <a:rPr lang="en-US" err="1"/>
              <a:t>consectetur</a:t>
            </a:r>
            <a:endParaRPr lang="en-US"/>
          </a:p>
          <a:p>
            <a:pPr marL="280067" lvl="1" indent="-280067">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067" lvl="1" indent="-280067">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067" lvl="1" indent="-280067">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067" lvl="1" indent="-280067">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067" lvl="1" indent="-280067">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067" lvl="1" indent="-280067">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grpSp>
        <p:nvGrpSpPr>
          <p:cNvPr id="11" name="Group 10">
            <a:extLst>
              <a:ext uri="{FF2B5EF4-FFF2-40B4-BE49-F238E27FC236}">
                <a16:creationId xmlns:a16="http://schemas.microsoft.com/office/drawing/2014/main" id="{D9F8B0FF-313D-4C1A-A7B1-593EFBB6799A}"/>
              </a:ext>
            </a:extLst>
          </p:cNvPr>
          <p:cNvGrpSpPr/>
          <p:nvPr userDrawn="1"/>
        </p:nvGrpSpPr>
        <p:grpSpPr>
          <a:xfrm>
            <a:off x="436379" y="6431005"/>
            <a:ext cx="11326085" cy="94962"/>
            <a:chOff x="445128" y="6559056"/>
            <a:chExt cx="11553197" cy="96853"/>
          </a:xfrm>
        </p:grpSpPr>
        <p:sp>
          <p:nvSpPr>
            <p:cNvPr id="12" name="TextBox 11">
              <a:extLst>
                <a:ext uri="{FF2B5EF4-FFF2-40B4-BE49-F238E27FC236}">
                  <a16:creationId xmlns:a16="http://schemas.microsoft.com/office/drawing/2014/main" id="{2891F4A9-544F-4CF3-A3B0-A9DCC101E957}"/>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96146284-39AE-45CB-80C2-9315EFA1A67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4900482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02491"/>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userDrawn="1"/>
        </p:nvGrpSpPr>
        <p:grpSpPr>
          <a:xfrm>
            <a:off x="436379" y="6431005"/>
            <a:ext cx="11326085" cy="94962"/>
            <a:chOff x="445128" y="6559056"/>
            <a:chExt cx="11553197" cy="96853"/>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24715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5274"/>
          </a:xfrm>
        </p:spPr>
        <p:txBody>
          <a:bodyPr lIns="0" tIns="0" rIns="0" bIns="0">
            <a:noAutofit/>
          </a:bodyPr>
          <a:lstStyle>
            <a:lvl1pPr marL="0" marR="0" indent="0" algn="l" defTabSz="914192" rtl="0" eaLnBrk="1" fontAlgn="auto" latinLnBrk="0" hangingPunct="1">
              <a:lnSpc>
                <a:spcPct val="100000"/>
              </a:lnSpc>
              <a:spcBef>
                <a:spcPts val="0"/>
              </a:spcBef>
              <a:spcAft>
                <a:spcPts val="686"/>
              </a:spcAft>
              <a:buClrTx/>
              <a:buSzPct val="90000"/>
              <a:buFont typeface="Wingdings" panose="05000000000000000000" pitchFamily="2" charset="2"/>
              <a:buNone/>
              <a:tabLst/>
              <a:defRPr sz="1371" b="1">
                <a:solidFill>
                  <a:schemeClr val="tx2"/>
                </a:solidFill>
                <a:latin typeface="+mn-lt"/>
              </a:defRPr>
            </a:lvl1pPr>
            <a:lvl2pPr marL="280067" marR="0" indent="-280067" algn="l" defTabSz="914192" rtl="0" eaLnBrk="1" fontAlgn="auto" latinLnBrk="0" hangingPunct="1">
              <a:lnSpc>
                <a:spcPct val="100000"/>
              </a:lnSpc>
              <a:spcBef>
                <a:spcPts val="0"/>
              </a:spcBef>
              <a:spcAft>
                <a:spcPts val="686"/>
              </a:spcAft>
              <a:buClrTx/>
              <a:buSzPct val="90000"/>
              <a:buFont typeface="Arial" panose="020B0604020202020204" pitchFamily="34" charset="0"/>
              <a:buChar char="•"/>
              <a:tabLst/>
              <a:defRPr sz="1371">
                <a:solidFill>
                  <a:srgbClr val="000000"/>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ct val="100000"/>
              </a:lnSpc>
              <a:spcBef>
                <a:spcPts val="0"/>
              </a:spcBef>
              <a:spcAft>
                <a:spcPts val="882"/>
              </a:spcAft>
              <a:buClrTx/>
              <a:buSzPct val="90000"/>
              <a:buFont typeface="Wingdings" panose="05000000000000000000" pitchFamily="2" charset="2"/>
              <a:buNone/>
              <a:tabLst/>
              <a:defRPr/>
            </a:pPr>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2"/>
            <a:ext cx="5547873" cy="2605273"/>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280067" marR="0" indent="-280067" algn="l" defTabSz="914192" rtl="0" eaLnBrk="1" fontAlgn="auto" latinLnBrk="0" hangingPunct="1">
              <a:lnSpc>
                <a:spcPct val="100000"/>
              </a:lnSpc>
              <a:spcBef>
                <a:spcPts val="0"/>
              </a:spcBef>
              <a:spcAft>
                <a:spcPts val="686"/>
              </a:spcAft>
              <a:buClrTx/>
              <a:buSzPct val="90000"/>
              <a:buFont typeface="Arial" panose="020B0604020202020204" pitchFamily="34" charset="0"/>
              <a:buChar char="•"/>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grpSp>
        <p:nvGrpSpPr>
          <p:cNvPr id="11" name="Group 10">
            <a:extLst>
              <a:ext uri="{FF2B5EF4-FFF2-40B4-BE49-F238E27FC236}">
                <a16:creationId xmlns:a16="http://schemas.microsoft.com/office/drawing/2014/main" id="{651489A3-DD10-44FD-9986-8AB7959BD216}"/>
              </a:ext>
            </a:extLst>
          </p:cNvPr>
          <p:cNvGrpSpPr/>
          <p:nvPr userDrawn="1"/>
        </p:nvGrpSpPr>
        <p:grpSpPr>
          <a:xfrm>
            <a:off x="436379" y="6431005"/>
            <a:ext cx="11326085" cy="94962"/>
            <a:chOff x="445128" y="6559056"/>
            <a:chExt cx="11553197" cy="96853"/>
          </a:xfrm>
        </p:grpSpPr>
        <p:sp>
          <p:nvSpPr>
            <p:cNvPr id="12" name="TextBox 11">
              <a:extLst>
                <a:ext uri="{FF2B5EF4-FFF2-40B4-BE49-F238E27FC236}">
                  <a16:creationId xmlns:a16="http://schemas.microsoft.com/office/drawing/2014/main" id="{57FA93B7-EB2D-43DF-9ADE-BBAF11C96106}"/>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EB7E7DE8-E117-4547-956A-5A96D5B1E5F0}"/>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525004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x column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26426" y="1138746"/>
            <a:ext cx="1710367" cy="4101572"/>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lvl1pPr>
          </a:lstStyle>
          <a:p>
            <a:r>
              <a:rPr lang="en-US"/>
              <a:t>Six column text layout</a:t>
            </a:r>
          </a:p>
        </p:txBody>
      </p:sp>
      <p:sp>
        <p:nvSpPr>
          <p:cNvPr id="15" name="Text Placeholder 4">
            <a:extLst>
              <a:ext uri="{FF2B5EF4-FFF2-40B4-BE49-F238E27FC236}">
                <a16:creationId xmlns:a16="http://schemas.microsoft.com/office/drawing/2014/main" id="{6536D72C-EFB8-4AA4-B6E9-DA9E98009337}"/>
              </a:ext>
            </a:extLst>
          </p:cNvPr>
          <p:cNvSpPr>
            <a:spLocks noGrp="1"/>
          </p:cNvSpPr>
          <p:nvPr>
            <p:ph type="body" sz="quarter" idx="12" hasCustomPrompt="1"/>
          </p:nvPr>
        </p:nvSpPr>
        <p:spPr>
          <a:xfrm>
            <a:off x="2351207" y="1138746"/>
            <a:ext cx="1710367" cy="4101572"/>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6" name="Text Placeholder 4">
            <a:extLst>
              <a:ext uri="{FF2B5EF4-FFF2-40B4-BE49-F238E27FC236}">
                <a16:creationId xmlns:a16="http://schemas.microsoft.com/office/drawing/2014/main" id="{2C33CBA9-CFB9-46AA-8083-B5F0592E5B24}"/>
              </a:ext>
            </a:extLst>
          </p:cNvPr>
          <p:cNvSpPr>
            <a:spLocks noGrp="1"/>
          </p:cNvSpPr>
          <p:nvPr>
            <p:ph type="body" sz="quarter" idx="13" hasCustomPrompt="1"/>
          </p:nvPr>
        </p:nvSpPr>
        <p:spPr>
          <a:xfrm>
            <a:off x="4275988" y="1138746"/>
            <a:ext cx="1710367" cy="4101572"/>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7" name="Text Placeholder 4">
            <a:extLst>
              <a:ext uri="{FF2B5EF4-FFF2-40B4-BE49-F238E27FC236}">
                <a16:creationId xmlns:a16="http://schemas.microsoft.com/office/drawing/2014/main" id="{7174EC55-6C81-4FBC-A5EF-0BD1F76D4563}"/>
              </a:ext>
            </a:extLst>
          </p:cNvPr>
          <p:cNvSpPr>
            <a:spLocks noGrp="1"/>
          </p:cNvSpPr>
          <p:nvPr>
            <p:ph type="body" sz="quarter" idx="14" hasCustomPrompt="1"/>
          </p:nvPr>
        </p:nvSpPr>
        <p:spPr>
          <a:xfrm>
            <a:off x="6200769" y="1138746"/>
            <a:ext cx="1710367" cy="4101572"/>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8" name="Text Placeholder 4">
            <a:extLst>
              <a:ext uri="{FF2B5EF4-FFF2-40B4-BE49-F238E27FC236}">
                <a16:creationId xmlns:a16="http://schemas.microsoft.com/office/drawing/2014/main" id="{5E1BEB93-4ED4-4262-A137-E9EF68ABBFB6}"/>
              </a:ext>
            </a:extLst>
          </p:cNvPr>
          <p:cNvSpPr>
            <a:spLocks noGrp="1"/>
          </p:cNvSpPr>
          <p:nvPr>
            <p:ph type="body" sz="quarter" idx="15" hasCustomPrompt="1"/>
          </p:nvPr>
        </p:nvSpPr>
        <p:spPr>
          <a:xfrm>
            <a:off x="8125550" y="1138746"/>
            <a:ext cx="1710367" cy="4101572"/>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9" name="Text Placeholder 4">
            <a:extLst>
              <a:ext uri="{FF2B5EF4-FFF2-40B4-BE49-F238E27FC236}">
                <a16:creationId xmlns:a16="http://schemas.microsoft.com/office/drawing/2014/main" id="{45067E8C-7901-4F06-A33F-B8EFCB540A49}"/>
              </a:ext>
            </a:extLst>
          </p:cNvPr>
          <p:cNvSpPr>
            <a:spLocks noGrp="1"/>
          </p:cNvSpPr>
          <p:nvPr>
            <p:ph type="body" sz="quarter" idx="16" hasCustomPrompt="1"/>
          </p:nvPr>
        </p:nvSpPr>
        <p:spPr>
          <a:xfrm>
            <a:off x="10050333" y="1138746"/>
            <a:ext cx="1710367" cy="4101572"/>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a:t>
            </a:r>
          </a:p>
        </p:txBody>
      </p:sp>
      <p:grpSp>
        <p:nvGrpSpPr>
          <p:cNvPr id="12" name="Group 11">
            <a:extLst>
              <a:ext uri="{FF2B5EF4-FFF2-40B4-BE49-F238E27FC236}">
                <a16:creationId xmlns:a16="http://schemas.microsoft.com/office/drawing/2014/main" id="{B1242B85-5464-438E-BC49-E2C787DACC5E}"/>
              </a:ext>
            </a:extLst>
          </p:cNvPr>
          <p:cNvGrpSpPr/>
          <p:nvPr userDrawn="1"/>
        </p:nvGrpSpPr>
        <p:grpSpPr>
          <a:xfrm>
            <a:off x="436379" y="6431005"/>
            <a:ext cx="11326085" cy="94962"/>
            <a:chOff x="445128" y="6559056"/>
            <a:chExt cx="11553197" cy="96853"/>
          </a:xfrm>
        </p:grpSpPr>
        <p:sp>
          <p:nvSpPr>
            <p:cNvPr id="13" name="TextBox 12">
              <a:extLst>
                <a:ext uri="{FF2B5EF4-FFF2-40B4-BE49-F238E27FC236}">
                  <a16:creationId xmlns:a16="http://schemas.microsoft.com/office/drawing/2014/main" id="{47CC4F51-1744-4347-928B-9C2EBD93C355}"/>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20" name="Freeform: Shape 19">
              <a:extLst>
                <a:ext uri="{FF2B5EF4-FFF2-40B4-BE49-F238E27FC236}">
                  <a16:creationId xmlns:a16="http://schemas.microsoft.com/office/drawing/2014/main" id="{969FE803-4A39-4DD0-A534-2853E80251CA}"/>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89905467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light gray">
    <p:bg>
      <p:bgPr>
        <a:solidFill>
          <a:schemeClr val="bg1">
            <a:lumMod val="95000"/>
          </a:schemeClr>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latin typeface="+mj-lt"/>
              </a:defRPr>
            </a:lvl1pPr>
          </a:lstStyle>
          <a:p>
            <a:pPr marL="0" lvl="0">
              <a:lnSpc>
                <a:spcPts val="5489"/>
              </a:lnSpc>
            </a:pPr>
            <a:r>
              <a:rPr lang="en-US"/>
              <a:t>Section title</a:t>
            </a:r>
          </a:p>
        </p:txBody>
      </p:sp>
      <p:grpSp>
        <p:nvGrpSpPr>
          <p:cNvPr id="6" name="Group 5">
            <a:extLst>
              <a:ext uri="{FF2B5EF4-FFF2-40B4-BE49-F238E27FC236}">
                <a16:creationId xmlns:a16="http://schemas.microsoft.com/office/drawing/2014/main" id="{B7A4B0E3-3622-4031-99D8-5297F3444C51}"/>
              </a:ext>
            </a:extLst>
          </p:cNvPr>
          <p:cNvGrpSpPr/>
          <p:nvPr userDrawn="1"/>
        </p:nvGrpSpPr>
        <p:grpSpPr>
          <a:xfrm>
            <a:off x="436379" y="6431005"/>
            <a:ext cx="11326085" cy="94962"/>
            <a:chOff x="445128" y="6559056"/>
            <a:chExt cx="11553197" cy="96853"/>
          </a:xfrm>
        </p:grpSpPr>
        <p:sp>
          <p:nvSpPr>
            <p:cNvPr id="7" name="TextBox 6">
              <a:extLst>
                <a:ext uri="{FF2B5EF4-FFF2-40B4-BE49-F238E27FC236}">
                  <a16:creationId xmlns:a16="http://schemas.microsoft.com/office/drawing/2014/main" id="{B078EF51-FF7D-4AF0-A0D8-5E7897E42042}"/>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8" name="Freeform: Shape 7">
              <a:extLst>
                <a:ext uri="{FF2B5EF4-FFF2-40B4-BE49-F238E27FC236}">
                  <a16:creationId xmlns:a16="http://schemas.microsoft.com/office/drawing/2014/main" id="{9EEE5920-1AA1-47AD-AA2A-1027EA1027F4}"/>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505081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b="0" kern="1200" cap="none" spc="-147" baseline="0" dirty="0">
                <a:ln w="3175">
                  <a:noFill/>
                </a:ln>
                <a:solidFill>
                  <a:schemeClr val="tx1"/>
                </a:solidFill>
                <a:effectLst/>
                <a:latin typeface="+mj-lt"/>
                <a:ea typeface="+mn-ea"/>
                <a:cs typeface="Segoe UI" pitchFamily="34" charset="0"/>
              </a:defRPr>
            </a:lvl1pPr>
          </a:lstStyle>
          <a:p>
            <a:pPr marL="0" lvl="0" algn="l" defTabSz="914192" rtl="0" eaLnBrk="1" latinLnBrk="0" hangingPunct="1">
              <a:lnSpc>
                <a:spcPts val="5489"/>
              </a:lnSpc>
              <a:spcBef>
                <a:spcPct val="0"/>
              </a:spcBef>
              <a:buNone/>
            </a:pPr>
            <a:r>
              <a:rPr lang="en-US"/>
              <a:t>Section title</a:t>
            </a:r>
          </a:p>
        </p:txBody>
      </p:sp>
      <p:grpSp>
        <p:nvGrpSpPr>
          <p:cNvPr id="6" name="Group 5">
            <a:extLst>
              <a:ext uri="{FF2B5EF4-FFF2-40B4-BE49-F238E27FC236}">
                <a16:creationId xmlns:a16="http://schemas.microsoft.com/office/drawing/2014/main" id="{C9360E70-26C3-491B-876D-D6CA248B1D14}"/>
              </a:ext>
            </a:extLst>
          </p:cNvPr>
          <p:cNvGrpSpPr/>
          <p:nvPr userDrawn="1"/>
        </p:nvGrpSpPr>
        <p:grpSpPr>
          <a:xfrm>
            <a:off x="436379" y="6431005"/>
            <a:ext cx="11326085" cy="94962"/>
            <a:chOff x="445128" y="6559056"/>
            <a:chExt cx="11553197" cy="96853"/>
          </a:xfrm>
        </p:grpSpPr>
        <p:sp>
          <p:nvSpPr>
            <p:cNvPr id="7" name="TextBox 6">
              <a:extLst>
                <a:ext uri="{FF2B5EF4-FFF2-40B4-BE49-F238E27FC236}">
                  <a16:creationId xmlns:a16="http://schemas.microsoft.com/office/drawing/2014/main" id="{C1AF0965-A0E8-49A1-B8BF-778086ADF37B}"/>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8" name="Freeform: Shape 7">
              <a:extLst>
                <a:ext uri="{FF2B5EF4-FFF2-40B4-BE49-F238E27FC236}">
                  <a16:creationId xmlns:a16="http://schemas.microsoft.com/office/drawing/2014/main" id="{271CC4C2-FC7A-4AE9-9B5E-C49482524E2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68845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37EEB01-EA62-4484-93ED-FCECFCFFCA78}"/>
              </a:ext>
            </a:extLst>
          </p:cNvPr>
          <p:cNvGrpSpPr/>
          <p:nvPr userDrawn="1"/>
        </p:nvGrpSpPr>
        <p:grpSpPr>
          <a:xfrm>
            <a:off x="436379" y="6431005"/>
            <a:ext cx="11326085" cy="94962"/>
            <a:chOff x="445128" y="6559056"/>
            <a:chExt cx="11553197" cy="96853"/>
          </a:xfrm>
        </p:grpSpPr>
        <p:sp>
          <p:nvSpPr>
            <p:cNvPr id="6" name="TextBox 5">
              <a:extLst>
                <a:ext uri="{FF2B5EF4-FFF2-40B4-BE49-F238E27FC236}">
                  <a16:creationId xmlns:a16="http://schemas.microsoft.com/office/drawing/2014/main" id="{76328436-7F49-4152-89C8-03F31949ECE7}"/>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7" name="Freeform: Shape 6">
              <a:extLst>
                <a:ext uri="{FF2B5EF4-FFF2-40B4-BE49-F238E27FC236}">
                  <a16:creationId xmlns:a16="http://schemas.microsoft.com/office/drawing/2014/main" id="{58B47ADE-367E-4BBD-AA82-62E248813C08}"/>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7254358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Presentation title slide whit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34804" y="2540313"/>
            <a:ext cx="9401560" cy="1793104"/>
          </a:xfrm>
          <a:noFill/>
        </p:spPr>
        <p:txBody>
          <a:bodyPr lIns="0" tIns="0" rIns="0" bIns="182880" anchor="b" anchorCtr="0"/>
          <a:lstStyle>
            <a:lvl1pPr>
              <a:defRPr sz="5294" strike="noStrike" spc="-147" baseline="0">
                <a:solidFill>
                  <a:schemeClr val="tx2"/>
                </a:solidFill>
                <a:latin typeface="+mj-lt"/>
              </a:defRPr>
            </a:lvl1pPr>
          </a:lstStyle>
          <a:p>
            <a:r>
              <a:rPr lang="en-US"/>
              <a:t>Azure presentation</a:t>
            </a:r>
            <a:br>
              <a:rPr lang="en-US"/>
            </a:br>
            <a:r>
              <a:rPr lang="en-US"/>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34804" y="4342824"/>
            <a:ext cx="9401560" cy="945435"/>
          </a:xfrm>
          <a:noFill/>
        </p:spPr>
        <p:txBody>
          <a:bodyPr lIns="0" tIns="0" rIns="0" bIns="0">
            <a:noAutofit/>
          </a:bodyPr>
          <a:lstStyle>
            <a:lvl1pPr marL="0" indent="0">
              <a:lnSpc>
                <a:spcPct val="100000"/>
              </a:lnSpc>
              <a:spcBef>
                <a:spcPts val="0"/>
              </a:spcBef>
              <a:spcAft>
                <a:spcPts val="0"/>
              </a:spcAft>
              <a:buNone/>
              <a:defRPr sz="1765" spc="0" baseline="0">
                <a:solidFill>
                  <a:schemeClr val="tx1"/>
                </a:solidFill>
                <a:latin typeface="+mn-lt"/>
              </a:defRPr>
            </a:lvl1pPr>
          </a:lstStyle>
          <a:p>
            <a:pPr lvl="0"/>
            <a:r>
              <a:rPr lang="en-US"/>
              <a:t>Author name</a:t>
            </a:r>
          </a:p>
          <a:p>
            <a:pPr lvl="0"/>
            <a:r>
              <a:rPr lang="en-US"/>
              <a:t>Date</a:t>
            </a:r>
          </a:p>
        </p:txBody>
      </p:sp>
      <p:sp>
        <p:nvSpPr>
          <p:cNvPr id="5" name="Freeform: Shape 4">
            <a:extLst>
              <a:ext uri="{FF2B5EF4-FFF2-40B4-BE49-F238E27FC236}">
                <a16:creationId xmlns:a16="http://schemas.microsoft.com/office/drawing/2014/main" id="{3F84E792-E4E1-427D-BAC4-FE6E519D839F}"/>
              </a:ext>
            </a:extLst>
          </p:cNvPr>
          <p:cNvSpPr/>
          <p:nvPr userDrawn="1"/>
        </p:nvSpPr>
        <p:spPr bwMode="auto">
          <a:xfrm>
            <a:off x="11303093" y="438569"/>
            <a:ext cx="460226" cy="126324"/>
          </a:xfrm>
          <a:custGeom>
            <a:avLst/>
            <a:gdLst/>
            <a:ahLst/>
            <a:cxnLst/>
            <a:rect l="l" t="t" r="r" b="b"/>
            <a:pathLst>
              <a:path w="469455" h="128839">
                <a:moveTo>
                  <a:pt x="430309" y="49220"/>
                </a:moveTo>
                <a:cubicBezTo>
                  <a:pt x="424418" y="49220"/>
                  <a:pt x="419425" y="51371"/>
                  <a:pt x="415331" y="55671"/>
                </a:cubicBezTo>
                <a:cubicBezTo>
                  <a:pt x="411236" y="59972"/>
                  <a:pt x="408718" y="65598"/>
                  <a:pt x="407775" y="72549"/>
                </a:cubicBezTo>
                <a:lnTo>
                  <a:pt x="449661" y="72549"/>
                </a:lnTo>
                <a:cubicBezTo>
                  <a:pt x="449602" y="65185"/>
                  <a:pt x="447864" y="59456"/>
                  <a:pt x="444447" y="55362"/>
                </a:cubicBezTo>
                <a:cubicBezTo>
                  <a:pt x="441031" y="51268"/>
                  <a:pt x="436318" y="49220"/>
                  <a:pt x="430309" y="49220"/>
                </a:cubicBezTo>
                <a:close/>
                <a:moveTo>
                  <a:pt x="219624" y="36231"/>
                </a:moveTo>
                <a:lnTo>
                  <a:pt x="240125" y="36231"/>
                </a:lnTo>
                <a:lnTo>
                  <a:pt x="240125" y="88190"/>
                </a:lnTo>
                <a:cubicBezTo>
                  <a:pt x="240125" y="104450"/>
                  <a:pt x="246399" y="112579"/>
                  <a:pt x="258947" y="112579"/>
                </a:cubicBezTo>
                <a:cubicBezTo>
                  <a:pt x="265015" y="112579"/>
                  <a:pt x="270008" y="110341"/>
                  <a:pt x="273925" y="105863"/>
                </a:cubicBezTo>
                <a:cubicBezTo>
                  <a:pt x="277843" y="101386"/>
                  <a:pt x="279802" y="95525"/>
                  <a:pt x="279802" y="88279"/>
                </a:cubicBezTo>
                <a:lnTo>
                  <a:pt x="279802" y="36231"/>
                </a:lnTo>
                <a:lnTo>
                  <a:pt x="300303" y="36231"/>
                </a:lnTo>
                <a:lnTo>
                  <a:pt x="300303" y="126718"/>
                </a:lnTo>
                <a:lnTo>
                  <a:pt x="279802" y="126718"/>
                </a:lnTo>
                <a:lnTo>
                  <a:pt x="279802" y="112403"/>
                </a:lnTo>
                <a:lnTo>
                  <a:pt x="279448" y="112403"/>
                </a:lnTo>
                <a:cubicBezTo>
                  <a:pt x="273498" y="123360"/>
                  <a:pt x="264249" y="128839"/>
                  <a:pt x="251701" y="128839"/>
                </a:cubicBezTo>
                <a:cubicBezTo>
                  <a:pt x="230316" y="128839"/>
                  <a:pt x="219624" y="115996"/>
                  <a:pt x="219624" y="90311"/>
                </a:cubicBezTo>
                <a:close/>
                <a:moveTo>
                  <a:pt x="129657" y="36231"/>
                </a:moveTo>
                <a:lnTo>
                  <a:pt x="202472" y="36231"/>
                </a:lnTo>
                <a:lnTo>
                  <a:pt x="202472" y="44802"/>
                </a:lnTo>
                <a:lnTo>
                  <a:pt x="153605" y="110724"/>
                </a:lnTo>
                <a:lnTo>
                  <a:pt x="202295" y="110724"/>
                </a:lnTo>
                <a:lnTo>
                  <a:pt x="202295" y="126718"/>
                </a:lnTo>
                <a:lnTo>
                  <a:pt x="124886" y="126718"/>
                </a:lnTo>
                <a:lnTo>
                  <a:pt x="124886" y="119030"/>
                </a:lnTo>
                <a:lnTo>
                  <a:pt x="174813" y="52225"/>
                </a:lnTo>
                <a:lnTo>
                  <a:pt x="129657" y="52225"/>
                </a:lnTo>
                <a:close/>
                <a:moveTo>
                  <a:pt x="370173" y="34640"/>
                </a:moveTo>
                <a:cubicBezTo>
                  <a:pt x="373884" y="34640"/>
                  <a:pt x="376712" y="35200"/>
                  <a:pt x="378656" y="36319"/>
                </a:cubicBezTo>
                <a:lnTo>
                  <a:pt x="378656" y="55760"/>
                </a:lnTo>
                <a:cubicBezTo>
                  <a:pt x="376182" y="53816"/>
                  <a:pt x="372618" y="52843"/>
                  <a:pt x="367964" y="52843"/>
                </a:cubicBezTo>
                <a:cubicBezTo>
                  <a:pt x="361896" y="52843"/>
                  <a:pt x="356830" y="55583"/>
                  <a:pt x="352765" y="61062"/>
                </a:cubicBezTo>
                <a:cubicBezTo>
                  <a:pt x="348700" y="66540"/>
                  <a:pt x="346667" y="73993"/>
                  <a:pt x="346667" y="83418"/>
                </a:cubicBezTo>
                <a:lnTo>
                  <a:pt x="346667" y="126718"/>
                </a:lnTo>
                <a:lnTo>
                  <a:pt x="326166" y="126718"/>
                </a:lnTo>
                <a:lnTo>
                  <a:pt x="326166" y="36231"/>
                </a:lnTo>
                <a:lnTo>
                  <a:pt x="346667" y="36231"/>
                </a:lnTo>
                <a:lnTo>
                  <a:pt x="346667" y="54876"/>
                </a:lnTo>
                <a:lnTo>
                  <a:pt x="347021" y="54876"/>
                </a:lnTo>
                <a:cubicBezTo>
                  <a:pt x="349024" y="48514"/>
                  <a:pt x="352102" y="43550"/>
                  <a:pt x="356255" y="39986"/>
                </a:cubicBezTo>
                <a:cubicBezTo>
                  <a:pt x="360408" y="36422"/>
                  <a:pt x="365048" y="34640"/>
                  <a:pt x="370173" y="34640"/>
                </a:cubicBezTo>
                <a:close/>
                <a:moveTo>
                  <a:pt x="430574" y="34110"/>
                </a:moveTo>
                <a:cubicBezTo>
                  <a:pt x="442945" y="34110"/>
                  <a:pt x="452518" y="38086"/>
                  <a:pt x="459293" y="46039"/>
                </a:cubicBezTo>
                <a:cubicBezTo>
                  <a:pt x="466068" y="53992"/>
                  <a:pt x="469455" y="65038"/>
                  <a:pt x="469455" y="79177"/>
                </a:cubicBezTo>
                <a:lnTo>
                  <a:pt x="469455" y="87041"/>
                </a:lnTo>
                <a:lnTo>
                  <a:pt x="407775" y="87041"/>
                </a:lnTo>
                <a:cubicBezTo>
                  <a:pt x="408011" y="95407"/>
                  <a:pt x="410588" y="101858"/>
                  <a:pt x="415507" y="106394"/>
                </a:cubicBezTo>
                <a:cubicBezTo>
                  <a:pt x="420426" y="110930"/>
                  <a:pt x="427187" y="113198"/>
                  <a:pt x="435788" y="113198"/>
                </a:cubicBezTo>
                <a:cubicBezTo>
                  <a:pt x="445449" y="113198"/>
                  <a:pt x="454315" y="110311"/>
                  <a:pt x="462386" y="104538"/>
                </a:cubicBezTo>
                <a:lnTo>
                  <a:pt x="462386" y="121063"/>
                </a:lnTo>
                <a:cubicBezTo>
                  <a:pt x="454138" y="126247"/>
                  <a:pt x="443240" y="128839"/>
                  <a:pt x="429690" y="128839"/>
                </a:cubicBezTo>
                <a:cubicBezTo>
                  <a:pt x="416376" y="128839"/>
                  <a:pt x="405934" y="124730"/>
                  <a:pt x="398364" y="116512"/>
                </a:cubicBezTo>
                <a:cubicBezTo>
                  <a:pt x="390794" y="108294"/>
                  <a:pt x="387009" y="96732"/>
                  <a:pt x="387009" y="81828"/>
                </a:cubicBezTo>
                <a:cubicBezTo>
                  <a:pt x="387009" y="67748"/>
                  <a:pt x="391177" y="56275"/>
                  <a:pt x="399513" y="47409"/>
                </a:cubicBezTo>
                <a:cubicBezTo>
                  <a:pt x="407849" y="38543"/>
                  <a:pt x="418203" y="34110"/>
                  <a:pt x="430574" y="34110"/>
                </a:cubicBezTo>
                <a:close/>
                <a:moveTo>
                  <a:pt x="58587" y="18822"/>
                </a:moveTo>
                <a:cubicBezTo>
                  <a:pt x="58057" y="22180"/>
                  <a:pt x="57468" y="24831"/>
                  <a:pt x="56820" y="26775"/>
                </a:cubicBezTo>
                <a:lnTo>
                  <a:pt x="39412" y="77321"/>
                </a:lnTo>
                <a:lnTo>
                  <a:pt x="78205" y="77321"/>
                </a:lnTo>
                <a:lnTo>
                  <a:pt x="60620" y="26775"/>
                </a:lnTo>
                <a:cubicBezTo>
                  <a:pt x="60090" y="25126"/>
                  <a:pt x="59530" y="22475"/>
                  <a:pt x="58941" y="18822"/>
                </a:cubicBezTo>
                <a:close/>
                <a:moveTo>
                  <a:pt x="47453" y="0"/>
                </a:moveTo>
                <a:lnTo>
                  <a:pt x="71135" y="0"/>
                </a:lnTo>
                <a:lnTo>
                  <a:pt x="118235" y="126718"/>
                </a:lnTo>
                <a:lnTo>
                  <a:pt x="95171" y="126718"/>
                </a:lnTo>
                <a:lnTo>
                  <a:pt x="83772" y="94464"/>
                </a:lnTo>
                <a:lnTo>
                  <a:pt x="33933" y="94464"/>
                </a:lnTo>
                <a:lnTo>
                  <a:pt x="22976" y="126718"/>
                </a:lnTo>
                <a:lnTo>
                  <a:pt x="0" y="126718"/>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17137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0897" y="1189288"/>
            <a:ext cx="3621494" cy="454391"/>
          </a:xfrm>
        </p:spPr>
        <p:txBody>
          <a:bodyPr lIns="0" tIns="0" rIns="0" bIns="0"/>
          <a:lstStyle>
            <a:lvl1pPr>
              <a:defRPr sz="1765" b="1" spc="0" baseline="0">
                <a:solidFill>
                  <a:srgbClr val="000000"/>
                </a:solidFill>
                <a:latin typeface="+mn-lt"/>
              </a:defRPr>
            </a:lvl1pPr>
          </a:lstStyle>
          <a:p>
            <a:r>
              <a:rPr lang="en-US"/>
              <a:t>Contents</a:t>
            </a:r>
          </a:p>
        </p:txBody>
      </p:sp>
      <p:sp>
        <p:nvSpPr>
          <p:cNvPr id="4" name="Text Placeholder 3"/>
          <p:cNvSpPr>
            <a:spLocks noGrp="1"/>
          </p:cNvSpPr>
          <p:nvPr>
            <p:ph type="body" sz="quarter" idx="10" hasCustomPrompt="1"/>
          </p:nvPr>
        </p:nvSpPr>
        <p:spPr>
          <a:xfrm>
            <a:off x="2360897" y="1646473"/>
            <a:ext cx="3621494"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882"/>
              </a:spcAft>
              <a:buClrTx/>
              <a:buSzPct val="90000"/>
              <a:buFont typeface="Wingdings" panose="05000000000000000000" pitchFamily="2" charset="2"/>
              <a:buNone/>
              <a:tabLst/>
              <a:defRPr sz="1765" spc="0" baseline="0">
                <a:solidFill>
                  <a:schemeClr val="tx2"/>
                </a:solidFill>
                <a:latin typeface="+mn-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grpSp>
        <p:nvGrpSpPr>
          <p:cNvPr id="3" name="Group 2">
            <a:extLst>
              <a:ext uri="{FF2B5EF4-FFF2-40B4-BE49-F238E27FC236}">
                <a16:creationId xmlns:a16="http://schemas.microsoft.com/office/drawing/2014/main" id="{83B79444-4BA3-4CE3-9F8D-00DECAF267EE}"/>
              </a:ext>
            </a:extLst>
          </p:cNvPr>
          <p:cNvGrpSpPr/>
          <p:nvPr userDrawn="1"/>
        </p:nvGrpSpPr>
        <p:grpSpPr>
          <a:xfrm>
            <a:off x="436378" y="6431031"/>
            <a:ext cx="11326085" cy="95058"/>
            <a:chOff x="445128" y="6559056"/>
            <a:chExt cx="11553197" cy="96950"/>
          </a:xfrm>
        </p:grpSpPr>
        <p:sp>
          <p:nvSpPr>
            <p:cNvPr id="5" name="TextBox 4">
              <a:extLst>
                <a:ext uri="{FF2B5EF4-FFF2-40B4-BE49-F238E27FC236}">
                  <a16:creationId xmlns:a16="http://schemas.microsoft.com/office/drawing/2014/main" id="{5D886E38-6DEB-477A-985F-0D8CB205C5D0}"/>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6" name="Freeform: Shape 5">
              <a:extLst>
                <a:ext uri="{FF2B5EF4-FFF2-40B4-BE49-F238E27FC236}">
                  <a16:creationId xmlns:a16="http://schemas.microsoft.com/office/drawing/2014/main" id="{9F9B269D-571A-44FF-AE48-CF094C28B01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607064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userDrawn="1"/>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9137905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mp; body with bullets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20573"/>
            <a:ext cx="11339774" cy="1106487"/>
          </a:xfrm>
        </p:spPr>
        <p:txBody>
          <a:bodyPr wrap="square" lIns="0" tIns="0" rIns="0" bIns="0">
            <a:spAutoFit/>
          </a:bodyPr>
          <a:lstStyle>
            <a:lvl1pPr marL="280121" indent="-280121">
              <a:lnSpc>
                <a:spcPct val="100000"/>
              </a:lnSpc>
              <a:spcBef>
                <a:spcPts val="0"/>
              </a:spcBef>
              <a:spcAft>
                <a:spcPts val="1372"/>
              </a:spcAft>
              <a:buFont typeface="Arial" panose="020B0604020202020204" pitchFamily="34" charset="0"/>
              <a:buChar char="•"/>
              <a:defRPr sz="1765" b="0" i="0">
                <a:solidFill>
                  <a:srgbClr val="000000"/>
                </a:solidFill>
                <a:latin typeface="+mj-lt"/>
              </a:defRPr>
            </a:lvl1pPr>
            <a:lvl2pPr marL="504217" indent="-280121">
              <a:lnSpc>
                <a:spcPct val="100000"/>
              </a:lnSpc>
              <a:spcBef>
                <a:spcPts val="0"/>
              </a:spcBef>
              <a:spcAft>
                <a:spcPts val="1372"/>
              </a:spcAft>
              <a:buFont typeface="Arial" panose="020B0604020202020204" pitchFamily="34" charset="0"/>
              <a:buChar char="•"/>
              <a:defRPr sz="1765">
                <a:solidFill>
                  <a:srgbClr val="000000"/>
                </a:solidFill>
              </a:defRPr>
            </a:lvl2pPr>
            <a:lvl3pPr marL="728314" indent="-280121">
              <a:lnSpc>
                <a:spcPct val="100000"/>
              </a:lnSpc>
              <a:spcBef>
                <a:spcPts val="0"/>
              </a:spcBef>
              <a:spcAft>
                <a:spcPts val="1372"/>
              </a:spcAft>
              <a:buFont typeface="Arial" panose="020B0604020202020204" pitchFamily="34" charset="0"/>
              <a:buChar char="•"/>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 (with bullets)</a:t>
            </a:r>
          </a:p>
        </p:txBody>
      </p:sp>
      <p:grpSp>
        <p:nvGrpSpPr>
          <p:cNvPr id="7" name="Group 6">
            <a:extLst>
              <a:ext uri="{FF2B5EF4-FFF2-40B4-BE49-F238E27FC236}">
                <a16:creationId xmlns:a16="http://schemas.microsoft.com/office/drawing/2014/main" id="{4B26EB38-B802-47F3-8575-888FC1AA6B67}"/>
              </a:ext>
            </a:extLst>
          </p:cNvPr>
          <p:cNvGrpSpPr/>
          <p:nvPr userDrawn="1"/>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E0F140AB-64C1-48AA-A79D-6818AEB0D90E}"/>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D3818870-6D91-4EAA-9132-2E15E4E80F8B}"/>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0916326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grpSp>
        <p:nvGrpSpPr>
          <p:cNvPr id="7" name="Group 6">
            <a:extLst>
              <a:ext uri="{FF2B5EF4-FFF2-40B4-BE49-F238E27FC236}">
                <a16:creationId xmlns:a16="http://schemas.microsoft.com/office/drawing/2014/main" id="{D93F0F27-6B90-4485-A3C5-1C1E05E189E8}"/>
              </a:ext>
            </a:extLst>
          </p:cNvPr>
          <p:cNvGrpSpPr/>
          <p:nvPr userDrawn="1"/>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5626120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24690"/>
            <a:ext cx="11339774" cy="814777"/>
          </a:xfrm>
        </p:spPr>
        <p:txBody>
          <a:bodyPr wrap="square" lIns="0" tIns="0" rIns="0" bIns="0">
            <a:spAutoFit/>
          </a:bodyPr>
          <a:lstStyle>
            <a:lvl1pPr marL="0" indent="0">
              <a:lnSpc>
                <a:spcPct val="100000"/>
              </a:lnSpc>
              <a:spcBef>
                <a:spcPts val="0"/>
              </a:spcBef>
              <a:spcAft>
                <a:spcPts val="137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90"/>
            <a:ext cx="3630521" cy="2602491"/>
          </a:xfrm>
        </p:spPr>
        <p:txBody>
          <a:bodyPr lIns="0" tIns="0" rIns="0" bIns="0">
            <a:noAutofit/>
          </a:bodyPr>
          <a:lstStyle>
            <a:lvl1pPr marL="0" indent="0">
              <a:lnSpc>
                <a:spcPct val="100000"/>
              </a:lnSpc>
              <a:spcBef>
                <a:spcPts val="0"/>
              </a:spcBef>
              <a:spcAft>
                <a:spcPts val="882"/>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3290"/>
            <a:ext cx="3623050" cy="2602491"/>
          </a:xfrm>
        </p:spPr>
        <p:txBody>
          <a:bodyPr lIns="0" tIns="0" rIns="0" bIns="0">
            <a:noAutofit/>
          </a:bodyPr>
          <a:lstStyle>
            <a:lvl1pPr marL="0" indent="0">
              <a:lnSpc>
                <a:spcPct val="100000"/>
              </a:lnSpc>
              <a:spcBef>
                <a:spcPts val="0"/>
              </a:spcBef>
              <a:spcAft>
                <a:spcPts val="882"/>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3" y="2313291"/>
            <a:ext cx="3630521" cy="2649187"/>
          </a:xfrm>
        </p:spPr>
        <p:txBody>
          <a:bodyPr lIns="0" tIns="0" rIns="0" bIns="0"/>
          <a:lstStyle>
            <a:lvl1pPr marL="0" indent="0">
              <a:lnSpc>
                <a:spcPct val="100000"/>
              </a:lnSpc>
              <a:spcBef>
                <a:spcPts val="0"/>
              </a:spcBef>
              <a:spcAft>
                <a:spcPts val="882"/>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grpSp>
        <p:nvGrpSpPr>
          <p:cNvPr id="11" name="Group 10">
            <a:extLst>
              <a:ext uri="{FF2B5EF4-FFF2-40B4-BE49-F238E27FC236}">
                <a16:creationId xmlns:a16="http://schemas.microsoft.com/office/drawing/2014/main" id="{B3053341-E5CB-4603-A7D1-F64915184546}"/>
              </a:ext>
            </a:extLst>
          </p:cNvPr>
          <p:cNvGrpSpPr/>
          <p:nvPr userDrawn="1"/>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4E6D7F9D-B875-4E75-BE96-C6AEB682F0FA}"/>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5B40F06A-D2B5-4A80-B009-4D9116EA0EAD}"/>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964999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4"/>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0842"/>
            <a:ext cx="3630521"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marL="280121" lvl="1" indent="-280121">
              <a:buFont typeface="Arial" panose="020B0604020202020204" pitchFamily="34" charset="0"/>
              <a:buChar char="•"/>
            </a:pPr>
            <a:r>
              <a:rPr lang="en-US"/>
              <a:t>Body copy Segoe Regular 14</a:t>
            </a:r>
          </a:p>
          <a:p>
            <a:pPr marL="280121" lvl="1" indent="-280121">
              <a:buFont typeface="Arial" panose="020B0604020202020204" pitchFamily="34" charset="0"/>
              <a:buChar char="•"/>
            </a:pPr>
            <a:r>
              <a:rPr lang="en-US"/>
              <a:t>Lorem ipsum dolor sit </a:t>
            </a:r>
            <a:r>
              <a:rPr lang="en-US" err="1"/>
              <a:t>amet</a:t>
            </a:r>
            <a:r>
              <a:rPr lang="en-US"/>
              <a:t>, </a:t>
            </a:r>
            <a:r>
              <a:rPr lang="en-US" err="1"/>
              <a:t>consectetur</a:t>
            </a:r>
            <a:endParaRPr lang="en-US"/>
          </a:p>
          <a:p>
            <a:pPr marL="280121" lvl="1" indent="-280121">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121" lvl="1" indent="-280121">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121" lvl="1" indent="-280121">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121" lvl="1" indent="-280121">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121" lvl="1" indent="-280121">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121" lvl="1" indent="-280121">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0121" lvl="1" indent="-280121">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0842"/>
            <a:ext cx="3623050"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marL="280121" lvl="1" indent="-280121">
              <a:buFont typeface="Arial" panose="020B0604020202020204" pitchFamily="34" charset="0"/>
              <a:buChar char="•"/>
            </a:pPr>
            <a:r>
              <a:rPr lang="en-US"/>
              <a:t>Body copy Segoe Regular 14</a:t>
            </a:r>
          </a:p>
          <a:p>
            <a:pPr marL="280121" lvl="1" indent="-280121">
              <a:buFont typeface="Arial" panose="020B0604020202020204" pitchFamily="34" charset="0"/>
              <a:buChar char="•"/>
            </a:pPr>
            <a:r>
              <a:rPr lang="en-US"/>
              <a:t>Lorem ipsum dolor sit </a:t>
            </a:r>
            <a:r>
              <a:rPr lang="en-US" err="1"/>
              <a:t>amet</a:t>
            </a:r>
            <a:r>
              <a:rPr lang="en-US"/>
              <a:t>, </a:t>
            </a:r>
            <a:r>
              <a:rPr lang="en-US" err="1"/>
              <a:t>consectetur</a:t>
            </a:r>
            <a:endParaRPr lang="en-US"/>
          </a:p>
          <a:p>
            <a:pPr marL="280121" lvl="1" indent="-280121">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121" lvl="1" indent="-280121">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121" lvl="1" indent="-280121">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121" lvl="1" indent="-280121">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121" lvl="1" indent="-280121">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121" lvl="1" indent="-280121">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3" y="2310841"/>
            <a:ext cx="3630521" cy="2611809"/>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marL="280121" lvl="1" indent="-280121">
              <a:buFont typeface="Arial" panose="020B0604020202020204" pitchFamily="34" charset="0"/>
              <a:buChar char="•"/>
            </a:pPr>
            <a:r>
              <a:rPr lang="en-US"/>
              <a:t>Body copy Segoe Regular 14</a:t>
            </a:r>
          </a:p>
          <a:p>
            <a:pPr marL="280121" lvl="1" indent="-280121">
              <a:buFont typeface="Arial" panose="020B0604020202020204" pitchFamily="34" charset="0"/>
              <a:buChar char="•"/>
            </a:pPr>
            <a:r>
              <a:rPr lang="en-US"/>
              <a:t>Lorem ipsum dolor sit </a:t>
            </a:r>
            <a:r>
              <a:rPr lang="en-US" err="1"/>
              <a:t>amet</a:t>
            </a:r>
            <a:r>
              <a:rPr lang="en-US"/>
              <a:t>, </a:t>
            </a:r>
            <a:r>
              <a:rPr lang="en-US" err="1"/>
              <a:t>consectetur</a:t>
            </a:r>
            <a:endParaRPr lang="en-US"/>
          </a:p>
          <a:p>
            <a:pPr marL="280121" lvl="1" indent="-280121">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121" lvl="1" indent="-280121">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121" lvl="1" indent="-280121">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121" lvl="1" indent="-280121">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121" lvl="1" indent="-280121">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121" lvl="1" indent="-280121">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grpSp>
        <p:nvGrpSpPr>
          <p:cNvPr id="11" name="Group 10">
            <a:extLst>
              <a:ext uri="{FF2B5EF4-FFF2-40B4-BE49-F238E27FC236}">
                <a16:creationId xmlns:a16="http://schemas.microsoft.com/office/drawing/2014/main" id="{D9F8B0FF-313D-4C1A-A7B1-593EFBB6799A}"/>
              </a:ext>
            </a:extLst>
          </p:cNvPr>
          <p:cNvGrpSpPr/>
          <p:nvPr userDrawn="1"/>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2891F4A9-544F-4CF3-A3B0-A9DCC101E957}"/>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96146284-39AE-45CB-80C2-9315EFA1A67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8805252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userDrawn="1"/>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84604687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wo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5274"/>
          </a:xfrm>
        </p:spPr>
        <p:txBody>
          <a:bodyPr lIns="0" tIns="0" rIns="0" bIns="0">
            <a:noAutofit/>
          </a:bodyPr>
          <a:lstStyle>
            <a:lvl1pPr marL="0" marR="0" indent="0" algn="l" defTabSz="914367" rtl="0" eaLnBrk="1" fontAlgn="auto" latinLnBrk="0" hangingPunct="1">
              <a:lnSpc>
                <a:spcPct val="100000"/>
              </a:lnSpc>
              <a:spcBef>
                <a:spcPts val="0"/>
              </a:spcBef>
              <a:spcAft>
                <a:spcPts val="686"/>
              </a:spcAft>
              <a:buClrTx/>
              <a:buSzPct val="90000"/>
              <a:buFont typeface="Wingdings" panose="05000000000000000000" pitchFamily="2" charset="2"/>
              <a:buNone/>
              <a:tabLst/>
              <a:defRPr sz="1372" b="1">
                <a:solidFill>
                  <a:schemeClr val="tx2"/>
                </a:solidFill>
                <a:latin typeface="+mn-lt"/>
              </a:defRPr>
            </a:lvl1pPr>
            <a:lvl2pPr marL="280121" marR="0" indent="-280121" algn="l" defTabSz="914367" rtl="0" eaLnBrk="1" fontAlgn="auto" latinLnBrk="0" hangingPunct="1">
              <a:lnSpc>
                <a:spcPct val="100000"/>
              </a:lnSpc>
              <a:spcBef>
                <a:spcPts val="0"/>
              </a:spcBef>
              <a:spcAft>
                <a:spcPts val="686"/>
              </a:spcAft>
              <a:buClrTx/>
              <a:buSzPct val="90000"/>
              <a:buFont typeface="Arial" panose="020B0604020202020204" pitchFamily="34" charset="0"/>
              <a:buChar char="•"/>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0"/>
              </a:spcBef>
              <a:spcAft>
                <a:spcPts val="882"/>
              </a:spcAft>
              <a:buClrTx/>
              <a:buSzPct val="90000"/>
              <a:buFont typeface="Wingdings" panose="05000000000000000000" pitchFamily="2" charset="2"/>
              <a:buNone/>
              <a:tabLst/>
              <a:defRPr/>
            </a:pPr>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1"/>
            <a:ext cx="5547873" cy="2605273"/>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280121" marR="0" indent="-280121" algn="l" defTabSz="914367" rtl="0" eaLnBrk="1" fontAlgn="auto" latinLnBrk="0" hangingPunct="1">
              <a:lnSpc>
                <a:spcPct val="100000"/>
              </a:lnSpc>
              <a:spcBef>
                <a:spcPts val="0"/>
              </a:spcBef>
              <a:spcAft>
                <a:spcPts val="686"/>
              </a:spcAft>
              <a:buClrTx/>
              <a:buSzPct val="90000"/>
              <a:buFont typeface="Arial" panose="020B0604020202020204" pitchFamily="34" charset="0"/>
              <a:buChar char="•"/>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grpSp>
        <p:nvGrpSpPr>
          <p:cNvPr id="11" name="Group 10">
            <a:extLst>
              <a:ext uri="{FF2B5EF4-FFF2-40B4-BE49-F238E27FC236}">
                <a16:creationId xmlns:a16="http://schemas.microsoft.com/office/drawing/2014/main" id="{651489A3-DD10-44FD-9986-8AB7959BD216}"/>
              </a:ext>
            </a:extLst>
          </p:cNvPr>
          <p:cNvGrpSpPr/>
          <p:nvPr userDrawn="1"/>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57FA93B7-EB2D-43DF-9ADE-BBAF11C961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EB7E7DE8-E117-4547-956A-5A96D5B1E5F0}"/>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6411531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ix column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26425" y="1138746"/>
            <a:ext cx="1710367" cy="4101572"/>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lvl1pPr>
          </a:lstStyle>
          <a:p>
            <a:r>
              <a:rPr lang="en-US"/>
              <a:t>Six column text layout</a:t>
            </a:r>
          </a:p>
        </p:txBody>
      </p:sp>
      <p:sp>
        <p:nvSpPr>
          <p:cNvPr id="15" name="Text Placeholder 4">
            <a:extLst>
              <a:ext uri="{FF2B5EF4-FFF2-40B4-BE49-F238E27FC236}">
                <a16:creationId xmlns:a16="http://schemas.microsoft.com/office/drawing/2014/main" id="{6536D72C-EFB8-4AA4-B6E9-DA9E98009337}"/>
              </a:ext>
            </a:extLst>
          </p:cNvPr>
          <p:cNvSpPr>
            <a:spLocks noGrp="1"/>
          </p:cNvSpPr>
          <p:nvPr>
            <p:ph type="body" sz="quarter" idx="12" hasCustomPrompt="1"/>
          </p:nvPr>
        </p:nvSpPr>
        <p:spPr>
          <a:xfrm>
            <a:off x="2351206" y="1138746"/>
            <a:ext cx="1710367" cy="4101572"/>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6" name="Text Placeholder 4">
            <a:extLst>
              <a:ext uri="{FF2B5EF4-FFF2-40B4-BE49-F238E27FC236}">
                <a16:creationId xmlns:a16="http://schemas.microsoft.com/office/drawing/2014/main" id="{2C33CBA9-CFB9-46AA-8083-B5F0592E5B24}"/>
              </a:ext>
            </a:extLst>
          </p:cNvPr>
          <p:cNvSpPr>
            <a:spLocks noGrp="1"/>
          </p:cNvSpPr>
          <p:nvPr>
            <p:ph type="body" sz="quarter" idx="13" hasCustomPrompt="1"/>
          </p:nvPr>
        </p:nvSpPr>
        <p:spPr>
          <a:xfrm>
            <a:off x="4275987" y="1138746"/>
            <a:ext cx="1710367" cy="4101572"/>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7" name="Text Placeholder 4">
            <a:extLst>
              <a:ext uri="{FF2B5EF4-FFF2-40B4-BE49-F238E27FC236}">
                <a16:creationId xmlns:a16="http://schemas.microsoft.com/office/drawing/2014/main" id="{7174EC55-6C81-4FBC-A5EF-0BD1F76D4563}"/>
              </a:ext>
            </a:extLst>
          </p:cNvPr>
          <p:cNvSpPr>
            <a:spLocks noGrp="1"/>
          </p:cNvSpPr>
          <p:nvPr>
            <p:ph type="body" sz="quarter" idx="14" hasCustomPrompt="1"/>
          </p:nvPr>
        </p:nvSpPr>
        <p:spPr>
          <a:xfrm>
            <a:off x="6200768" y="1138746"/>
            <a:ext cx="1710367" cy="4101572"/>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8" name="Text Placeholder 4">
            <a:extLst>
              <a:ext uri="{FF2B5EF4-FFF2-40B4-BE49-F238E27FC236}">
                <a16:creationId xmlns:a16="http://schemas.microsoft.com/office/drawing/2014/main" id="{5E1BEB93-4ED4-4262-A137-E9EF68ABBFB6}"/>
              </a:ext>
            </a:extLst>
          </p:cNvPr>
          <p:cNvSpPr>
            <a:spLocks noGrp="1"/>
          </p:cNvSpPr>
          <p:nvPr>
            <p:ph type="body" sz="quarter" idx="15" hasCustomPrompt="1"/>
          </p:nvPr>
        </p:nvSpPr>
        <p:spPr>
          <a:xfrm>
            <a:off x="8125549" y="1138746"/>
            <a:ext cx="1710367" cy="4101572"/>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9" name="Text Placeholder 4">
            <a:extLst>
              <a:ext uri="{FF2B5EF4-FFF2-40B4-BE49-F238E27FC236}">
                <a16:creationId xmlns:a16="http://schemas.microsoft.com/office/drawing/2014/main" id="{45067E8C-7901-4F06-A33F-B8EFCB540A49}"/>
              </a:ext>
            </a:extLst>
          </p:cNvPr>
          <p:cNvSpPr>
            <a:spLocks noGrp="1"/>
          </p:cNvSpPr>
          <p:nvPr>
            <p:ph type="body" sz="quarter" idx="16" hasCustomPrompt="1"/>
          </p:nvPr>
        </p:nvSpPr>
        <p:spPr>
          <a:xfrm>
            <a:off x="10050332" y="1138746"/>
            <a:ext cx="1710367" cy="4101572"/>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a:t>
            </a:r>
          </a:p>
        </p:txBody>
      </p:sp>
      <p:grpSp>
        <p:nvGrpSpPr>
          <p:cNvPr id="12" name="Group 11">
            <a:extLst>
              <a:ext uri="{FF2B5EF4-FFF2-40B4-BE49-F238E27FC236}">
                <a16:creationId xmlns:a16="http://schemas.microsoft.com/office/drawing/2014/main" id="{B1242B85-5464-438E-BC49-E2C787DACC5E}"/>
              </a:ext>
            </a:extLst>
          </p:cNvPr>
          <p:cNvGrpSpPr/>
          <p:nvPr userDrawn="1"/>
        </p:nvGrpSpPr>
        <p:grpSpPr>
          <a:xfrm>
            <a:off x="436378" y="6431031"/>
            <a:ext cx="11326085" cy="95058"/>
            <a:chOff x="445128" y="6559056"/>
            <a:chExt cx="11553197" cy="96950"/>
          </a:xfrm>
        </p:grpSpPr>
        <p:sp>
          <p:nvSpPr>
            <p:cNvPr id="13" name="TextBox 12">
              <a:extLst>
                <a:ext uri="{FF2B5EF4-FFF2-40B4-BE49-F238E27FC236}">
                  <a16:creationId xmlns:a16="http://schemas.microsoft.com/office/drawing/2014/main" id="{47CC4F51-1744-4347-928B-9C2EBD93C355}"/>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20" name="Freeform: Shape 19">
              <a:extLst>
                <a:ext uri="{FF2B5EF4-FFF2-40B4-BE49-F238E27FC236}">
                  <a16:creationId xmlns:a16="http://schemas.microsoft.com/office/drawing/2014/main" id="{969FE803-4A39-4DD0-A534-2853E80251CA}"/>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1954041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Section title light gray">
    <p:bg>
      <p:bgPr>
        <a:solidFill>
          <a:schemeClr val="bg1">
            <a:lumMod val="95000"/>
          </a:schemeClr>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latin typeface="+mj-lt"/>
              </a:defRPr>
            </a:lvl1pPr>
          </a:lstStyle>
          <a:p>
            <a:pPr marL="0" lvl="0">
              <a:lnSpc>
                <a:spcPts val="5490"/>
              </a:lnSpc>
            </a:pPr>
            <a:r>
              <a:rPr lang="en-US"/>
              <a:t>Section title</a:t>
            </a:r>
          </a:p>
        </p:txBody>
      </p:sp>
      <p:grpSp>
        <p:nvGrpSpPr>
          <p:cNvPr id="6" name="Group 5">
            <a:extLst>
              <a:ext uri="{FF2B5EF4-FFF2-40B4-BE49-F238E27FC236}">
                <a16:creationId xmlns:a16="http://schemas.microsoft.com/office/drawing/2014/main" id="{B7A4B0E3-3622-4031-99D8-5297F3444C51}"/>
              </a:ext>
            </a:extLst>
          </p:cNvPr>
          <p:cNvGrpSpPr/>
          <p:nvPr userDrawn="1"/>
        </p:nvGrpSpPr>
        <p:grpSpPr>
          <a:xfrm>
            <a:off x="436378" y="6431031"/>
            <a:ext cx="11326085" cy="95058"/>
            <a:chOff x="445128" y="6559056"/>
            <a:chExt cx="11553197" cy="96950"/>
          </a:xfrm>
        </p:grpSpPr>
        <p:sp>
          <p:nvSpPr>
            <p:cNvPr id="7" name="TextBox 6">
              <a:extLst>
                <a:ext uri="{FF2B5EF4-FFF2-40B4-BE49-F238E27FC236}">
                  <a16:creationId xmlns:a16="http://schemas.microsoft.com/office/drawing/2014/main" id="{B078EF51-FF7D-4AF0-A0D8-5E7897E42042}"/>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8" name="Freeform: Shape 7">
              <a:extLst>
                <a:ext uri="{FF2B5EF4-FFF2-40B4-BE49-F238E27FC236}">
                  <a16:creationId xmlns:a16="http://schemas.microsoft.com/office/drawing/2014/main" id="{9EEE5920-1AA1-47AD-AA2A-1027EA1027F4}"/>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480153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b="0" kern="1200" cap="none" spc="-147" baseline="0" dirty="0">
                <a:ln w="3175">
                  <a:noFill/>
                </a:ln>
                <a:solidFill>
                  <a:schemeClr val="tx1"/>
                </a:solidFill>
                <a:effectLst/>
                <a:latin typeface="+mj-lt"/>
                <a:ea typeface="+mn-ea"/>
                <a:cs typeface="Segoe UI" pitchFamily="34" charset="0"/>
              </a:defRPr>
            </a:lvl1pPr>
          </a:lstStyle>
          <a:p>
            <a:pPr marL="0" lvl="0" algn="l" defTabSz="914367" rtl="0" eaLnBrk="1" latinLnBrk="0" hangingPunct="1">
              <a:lnSpc>
                <a:spcPts val="5490"/>
              </a:lnSpc>
              <a:spcBef>
                <a:spcPct val="0"/>
              </a:spcBef>
              <a:buNone/>
            </a:pPr>
            <a:r>
              <a:rPr lang="en-US"/>
              <a:t>Section title</a:t>
            </a:r>
          </a:p>
        </p:txBody>
      </p:sp>
      <p:grpSp>
        <p:nvGrpSpPr>
          <p:cNvPr id="6" name="Group 5">
            <a:extLst>
              <a:ext uri="{FF2B5EF4-FFF2-40B4-BE49-F238E27FC236}">
                <a16:creationId xmlns:a16="http://schemas.microsoft.com/office/drawing/2014/main" id="{C9360E70-26C3-491B-876D-D6CA248B1D14}"/>
              </a:ext>
            </a:extLst>
          </p:cNvPr>
          <p:cNvGrpSpPr/>
          <p:nvPr userDrawn="1"/>
        </p:nvGrpSpPr>
        <p:grpSpPr>
          <a:xfrm>
            <a:off x="436378" y="6431031"/>
            <a:ext cx="11326085" cy="95058"/>
            <a:chOff x="445128" y="6559056"/>
            <a:chExt cx="11553197" cy="96950"/>
          </a:xfrm>
        </p:grpSpPr>
        <p:sp>
          <p:nvSpPr>
            <p:cNvPr id="7" name="TextBox 6">
              <a:extLst>
                <a:ext uri="{FF2B5EF4-FFF2-40B4-BE49-F238E27FC236}">
                  <a16:creationId xmlns:a16="http://schemas.microsoft.com/office/drawing/2014/main" id="{C1AF0965-A0E8-49A1-B8BF-778086ADF37B}"/>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8" name="Freeform: Shape 7">
              <a:extLst>
                <a:ext uri="{FF2B5EF4-FFF2-40B4-BE49-F238E27FC236}">
                  <a16:creationId xmlns:a16="http://schemas.microsoft.com/office/drawing/2014/main" id="{271CC4C2-FC7A-4AE9-9B5E-C49482524E2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018761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37EEB01-EA62-4484-93ED-FCECFCFFCA78}"/>
              </a:ext>
            </a:extLst>
          </p:cNvPr>
          <p:cNvGrpSpPr/>
          <p:nvPr userDrawn="1"/>
        </p:nvGrpSpPr>
        <p:grpSpPr>
          <a:xfrm>
            <a:off x="436378" y="6431031"/>
            <a:ext cx="11326085" cy="95058"/>
            <a:chOff x="445128" y="6559056"/>
            <a:chExt cx="11553197" cy="96950"/>
          </a:xfrm>
        </p:grpSpPr>
        <p:sp>
          <p:nvSpPr>
            <p:cNvPr id="6" name="TextBox 5">
              <a:extLst>
                <a:ext uri="{FF2B5EF4-FFF2-40B4-BE49-F238E27FC236}">
                  <a16:creationId xmlns:a16="http://schemas.microsoft.com/office/drawing/2014/main" id="{76328436-7F49-4152-89C8-03F31949ECE7}"/>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7" name="Freeform: Shape 6">
              <a:extLst>
                <a:ext uri="{FF2B5EF4-FFF2-40B4-BE49-F238E27FC236}">
                  <a16:creationId xmlns:a16="http://schemas.microsoft.com/office/drawing/2014/main" id="{58B47ADE-367E-4BBD-AA82-62E248813C08}"/>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7662576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Title Only">
    <p:bg>
      <p:bgPr>
        <a:solidFill>
          <a:srgbClr val="F2F2F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192000" cy="14630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itle 1"/>
          <p:cNvSpPr>
            <a:spLocks noGrp="1"/>
          </p:cNvSpPr>
          <p:nvPr>
            <p:ph type="title"/>
          </p:nvPr>
        </p:nvSpPr>
        <p:spPr>
          <a:xfrm>
            <a:off x="269240" y="354827"/>
            <a:ext cx="11655840" cy="899665"/>
          </a:xfrm>
        </p:spPr>
        <p:txBody>
          <a:bodyPr/>
          <a:lstStyle>
            <a:lvl1pPr>
              <a:defRPr sz="4000" spc="-5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1559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165541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98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79954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3" name="TextBox 7">
            <a:extLst>
              <a:ext uri="{FF2B5EF4-FFF2-40B4-BE49-F238E27FC236}">
                <a16:creationId xmlns:a16="http://schemas.microsoft.com/office/drawing/2014/main" id="{19AF4754-F11E-4E8F-BBFA-9E489F861B0D}"/>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endParaRPr lang="en-US" dirty="0"/>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2055736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image" Target="../media/image10.emf"/><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9.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2"/>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10" r:id="rId3"/>
    <p:sldLayoutId id="2147484240" r:id="rId4"/>
    <p:sldLayoutId id="2147484241" r:id="rId5"/>
    <p:sldLayoutId id="2147484474" r:id="rId6"/>
    <p:sldLayoutId id="2147484245" r:id="rId7"/>
    <p:sldLayoutId id="2147484247" r:id="rId8"/>
    <p:sldLayoutId id="2147484652" r:id="rId9"/>
    <p:sldLayoutId id="2147484639" r:id="rId10"/>
    <p:sldLayoutId id="2147484603" r:id="rId11"/>
    <p:sldLayoutId id="2147484645" r:id="rId12"/>
    <p:sldLayoutId id="2147484646" r:id="rId13"/>
    <p:sldLayoutId id="2147484647" r:id="rId14"/>
    <p:sldLayoutId id="2147484249" r:id="rId15"/>
    <p:sldLayoutId id="2147484582" r:id="rId16"/>
    <p:sldLayoutId id="2147484584" r:id="rId17"/>
    <p:sldLayoutId id="2147484583" r:id="rId18"/>
    <p:sldLayoutId id="2147484256" r:id="rId19"/>
    <p:sldLayoutId id="2147484257" r:id="rId20"/>
    <p:sldLayoutId id="2147484651" r:id="rId21"/>
    <p:sldLayoutId id="2147484585" r:id="rId22"/>
    <p:sldLayoutId id="2147484299" r:id="rId23"/>
    <p:sldLayoutId id="2147484263" r:id="rId24"/>
    <p:sldLayoutId id="2147484653" r:id="rId25"/>
    <p:sldLayoutId id="2147484654" r:id="rId26"/>
    <p:sldLayoutId id="2147484655" r:id="rId27"/>
    <p:sldLayoutId id="2147484656" r:id="rId28"/>
    <p:sldLayoutId id="2147484657" r:id="rId29"/>
    <p:sldLayoutId id="2147484658"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32"/>
          <a:stretch>
            <a:fillRect/>
          </a:stretch>
        </p:blipFill>
        <p:spPr>
          <a:xfrm rot="5400000">
            <a:off x="9044629" y="3216843"/>
            <a:ext cx="6858000" cy="424314"/>
          </a:xfrm>
          <a:prstGeom prst="rect">
            <a:avLst/>
          </a:prstGeom>
        </p:spPr>
      </p:pic>
      <p:sp>
        <p:nvSpPr>
          <p:cNvPr id="2" name="Title Placeholder 1"/>
          <p:cNvSpPr>
            <a:spLocks noGrp="1"/>
          </p:cNvSpPr>
          <p:nvPr>
            <p:ph type="title"/>
          </p:nvPr>
        </p:nvSpPr>
        <p:spPr>
          <a:xfrm>
            <a:off x="426424" y="224112"/>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110106"/>
            <a:ext cx="11336039" cy="203191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rot="5400000">
            <a:off x="9755482" y="3012080"/>
            <a:ext cx="6858623" cy="833218"/>
          </a:xfrm>
          <a:prstGeom prst="rect">
            <a:avLst/>
          </a:prstGeom>
        </p:spPr>
      </p:pic>
    </p:spTree>
    <p:extLst>
      <p:ext uri="{BB962C8B-B14F-4D97-AF65-F5344CB8AC3E}">
        <p14:creationId xmlns:p14="http://schemas.microsoft.com/office/powerpoint/2010/main" val="1685697618"/>
      </p:ext>
    </p:extLst>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 id="2147484671" r:id="rId12"/>
    <p:sldLayoutId id="2147484672" r:id="rId13"/>
    <p:sldLayoutId id="2147484673" r:id="rId14"/>
    <p:sldLayoutId id="2147484674" r:id="rId15"/>
    <p:sldLayoutId id="2147484675" r:id="rId16"/>
    <p:sldLayoutId id="2147484676" r:id="rId17"/>
    <p:sldLayoutId id="2147484677" r:id="rId18"/>
    <p:sldLayoutId id="2147484678" r:id="rId19"/>
    <p:sldLayoutId id="2147484679" r:id="rId20"/>
    <p:sldLayoutId id="2147484680" r:id="rId21"/>
    <p:sldLayoutId id="2147484681" r:id="rId22"/>
    <p:sldLayoutId id="2147484682" r:id="rId23"/>
    <p:sldLayoutId id="2147484683" r:id="rId24"/>
    <p:sldLayoutId id="2147484684" r:id="rId25"/>
    <p:sldLayoutId id="2147484685" r:id="rId26"/>
    <p:sldLayoutId id="2147484686" r:id="rId27"/>
    <p:sldLayoutId id="2147484687" r:id="rId28"/>
    <p:sldLayoutId id="2147484688" r:id="rId29"/>
    <p:sldLayoutId id="2147484689" r:id="rId30"/>
  </p:sldLayoutIdLst>
  <p:transition>
    <p:fade/>
  </p:transition>
  <p:hf sldNum="0" hdr="0" dt="0"/>
  <p:txStyles>
    <p:titleStyle>
      <a:lvl1pPr algn="l" defTabSz="914367" rtl="0" eaLnBrk="1" latinLnBrk="0" hangingPunct="1">
        <a:lnSpc>
          <a:spcPct val="90000"/>
        </a:lnSpc>
        <a:spcBef>
          <a:spcPct val="0"/>
        </a:spcBef>
        <a:buNone/>
        <a:defRPr lang="en-US" sz="3529" b="0" kern="1200" cap="none" spc="-147" baseline="0" dirty="0" smtClean="0">
          <a:ln w="3175">
            <a:noFill/>
          </a:ln>
          <a:solidFill>
            <a:schemeClr val="tx2"/>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2745" kern="1200" spc="0" baseline="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microsoft.com/office/2007/relationships/hdphoto" Target="../media/hdphoto2.wdp"/><Relationship Id="rId2" Type="http://schemas.openxmlformats.org/officeDocument/2006/relationships/notesSlide" Target="../notesSlides/notesSlide11.xml"/><Relationship Id="rId1" Type="http://schemas.openxmlformats.org/officeDocument/2006/relationships/slideLayout" Target="../slideLayouts/slideLayout28.xml"/><Relationship Id="rId6" Type="http://schemas.openxmlformats.org/officeDocument/2006/relationships/image" Target="../media/image25.png"/><Relationship Id="rId5" Type="http://schemas.microsoft.com/office/2007/relationships/hdphoto" Target="../media/hdphoto1.wdp"/><Relationship Id="rId10" Type="http://schemas.openxmlformats.org/officeDocument/2006/relationships/image" Target="../media/image16.png"/><Relationship Id="rId4" Type="http://schemas.openxmlformats.org/officeDocument/2006/relationships/image" Target="../media/image24.png"/><Relationship Id="rId9"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20.png"/><Relationship Id="rId3" Type="http://schemas.openxmlformats.org/officeDocument/2006/relationships/image" Target="../media/image30.png"/><Relationship Id="rId21" Type="http://schemas.openxmlformats.org/officeDocument/2006/relationships/image" Target="../media/image19.svg"/><Relationship Id="rId7" Type="http://schemas.openxmlformats.org/officeDocument/2006/relationships/image" Target="../media/image34.emf"/><Relationship Id="rId12" Type="http://schemas.openxmlformats.org/officeDocument/2006/relationships/image" Target="../media/image39.svg"/><Relationship Id="rId17" Type="http://schemas.openxmlformats.org/officeDocument/2006/relationships/image" Target="../media/image44.png"/><Relationship Id="rId2" Type="http://schemas.openxmlformats.org/officeDocument/2006/relationships/notesSlide" Target="../notesSlides/notesSlide19.xml"/><Relationship Id="rId16" Type="http://schemas.openxmlformats.org/officeDocument/2006/relationships/image" Target="../media/image43.png"/><Relationship Id="rId20" Type="http://schemas.openxmlformats.org/officeDocument/2006/relationships/image" Target="../media/image18.png"/><Relationship Id="rId1" Type="http://schemas.openxmlformats.org/officeDocument/2006/relationships/slideLayout" Target="../slideLayouts/slideLayout29.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48.png"/><Relationship Id="rId12" Type="http://schemas.openxmlformats.org/officeDocument/2006/relationships/image" Target="../media/image43.png"/><Relationship Id="rId2" Type="http://schemas.openxmlformats.org/officeDocument/2006/relationships/notesSlide" Target="../notesSlides/notesSlide20.xml"/><Relationship Id="rId16" Type="http://schemas.openxmlformats.org/officeDocument/2006/relationships/image" Target="../media/image19.svg"/><Relationship Id="rId1" Type="http://schemas.openxmlformats.org/officeDocument/2006/relationships/slideLayout" Target="../slideLayouts/slideLayout30.xml"/><Relationship Id="rId6" Type="http://schemas.openxmlformats.org/officeDocument/2006/relationships/image" Target="../media/image47.png"/><Relationship Id="rId11" Type="http://schemas.openxmlformats.org/officeDocument/2006/relationships/image" Target="../media/image42.png"/><Relationship Id="rId5" Type="http://schemas.openxmlformats.org/officeDocument/2006/relationships/image" Target="../media/image33.png"/><Relationship Id="rId15" Type="http://schemas.openxmlformats.org/officeDocument/2006/relationships/image" Target="../media/image18.png"/><Relationship Id="rId10" Type="http://schemas.openxmlformats.org/officeDocument/2006/relationships/image" Target="../media/image50.png"/><Relationship Id="rId4" Type="http://schemas.openxmlformats.org/officeDocument/2006/relationships/image" Target="../media/image40.png"/><Relationship Id="rId9" Type="http://schemas.openxmlformats.org/officeDocument/2006/relationships/image" Target="../media/image49.png"/><Relationship Id="rId1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19.sv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image" Target="../media/image53.png"/><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emf"/><Relationship Id="rId7" Type="http://schemas.openxmlformats.org/officeDocument/2006/relationships/image" Target="../media/image58.sv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svg"/><Relationship Id="rId5" Type="http://schemas.openxmlformats.org/officeDocument/2006/relationships/image" Target="../media/image56.sv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svg"/></Relationships>
</file>

<file path=ppt/slides/_rels/slide31.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image" Target="../media/image63.emf"/><Relationship Id="rId7"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66.png"/><Relationship Id="rId5" Type="http://schemas.openxmlformats.org/officeDocument/2006/relationships/image" Target="../media/image65.emf"/><Relationship Id="rId4" Type="http://schemas.openxmlformats.org/officeDocument/2006/relationships/image" Target="../media/image64.emf"/><Relationship Id="rId9" Type="http://schemas.openxmlformats.org/officeDocument/2006/relationships/image" Target="../media/image69.emf"/></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paolosalvatori/ServiceBusExplorer" TargetMode="External"/><Relationship Id="rId3" Type="http://schemas.openxmlformats.org/officeDocument/2006/relationships/hyperlink" Target="https://aka.ms/servicebus" TargetMode="External"/><Relationship Id="rId7" Type="http://schemas.openxmlformats.org/officeDocument/2006/relationships/hyperlink" Target="https://aka.ms/messagingdemo"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s://aka.ms/eventhubs" TargetMode="External"/><Relationship Id="rId5" Type="http://schemas.openxmlformats.org/officeDocument/2006/relationships/hyperlink" Target="https://aka.ms/servicebusrelay" TargetMode="External"/><Relationship Id="rId4" Type="http://schemas.openxmlformats.org/officeDocument/2006/relationships/hyperlink" Target="https://aka.ms/azureeventgrid" TargetMode="External"/><Relationship Id="rId9" Type="http://schemas.openxmlformats.org/officeDocument/2006/relationships/hyperlink" Target="https://github.com/Azure/azure-service-bus-dotnet-plugins"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docs.microsoft.com/en-us/azure/storage/common/storage-samples-dotnet" TargetMode="External"/><Relationship Id="rId3" Type="http://schemas.openxmlformats.org/officeDocument/2006/relationships/hyperlink" Target="https://twitter.com/MahesKBlr/status/930810723495657472" TargetMode="External"/><Relationship Id="rId7" Type="http://schemas.openxmlformats.org/officeDocument/2006/relationships/hyperlink" Target="https://docs.microsoft.com/en-us/azure/architecture/patterns/queue-based-load-leveling" TargetMode="External"/><Relationship Id="rId2" Type="http://schemas.openxmlformats.org/officeDocument/2006/relationships/hyperlink" Target="https://docs.microsoft.com/en-us/azure/stream-analytics/stream-analytics-real-time-fraud-detection#create-an-azure-event-hubs-to-ingest-events" TargetMode="External"/><Relationship Id="rId1" Type="http://schemas.openxmlformats.org/officeDocument/2006/relationships/slideLayout" Target="../slideLayouts/slideLayout4.xml"/><Relationship Id="rId6" Type="http://schemas.openxmlformats.org/officeDocument/2006/relationships/hyperlink" Target="https://docs.microsoft.com/en-us/azure/service-bus-relay/relay-what-is-it" TargetMode="External"/><Relationship Id="rId5" Type="http://schemas.openxmlformats.org/officeDocument/2006/relationships/hyperlink" Target="https://docs.microsoft.com/en-us/azure/storage/blobs/storage-blob-event-quickstart?toc=%2Fazure%2Fevent-grid%2Ftoc.json#subscribe-to-your-storage-account" TargetMode="External"/><Relationship Id="rId10" Type="http://schemas.openxmlformats.org/officeDocument/2006/relationships/hyperlink" Target="https://madeofstrings.com/2019/01/09/scaling-azure-functions-to-make-500000-requests-to-weather-com-in-under-3-minutes/" TargetMode="External"/><Relationship Id="rId4" Type="http://schemas.openxmlformats.org/officeDocument/2006/relationships/hyperlink" Target="https://github.com/Azure/azure-stream-analytics/tree/master/Samples/TelcoDatGeneratorUI" TargetMode="External"/><Relationship Id="rId9" Type="http://schemas.openxmlformats.org/officeDocument/2006/relationships/hyperlink" Target="https://github.com/Azure-Samples/storage-queue-dotnet-getting-started"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871783"/>
            <a:ext cx="9144000" cy="1661993"/>
          </a:xfrm>
        </p:spPr>
        <p:txBody>
          <a:bodyPr/>
          <a:lstStyle/>
          <a:p>
            <a:r>
              <a:rPr lang="en-US" dirty="0"/>
              <a:t>Eventing in the Azure with queues, grids, and hubs: when to use which and for what scenarios</a:t>
            </a:r>
          </a:p>
        </p:txBody>
      </p:sp>
      <p:sp>
        <p:nvSpPr>
          <p:cNvPr id="5" name="Text Placeholder 4"/>
          <p:cNvSpPr>
            <a:spLocks noGrp="1"/>
          </p:cNvSpPr>
          <p:nvPr>
            <p:ph type="body" sz="quarter" idx="12"/>
          </p:nvPr>
        </p:nvSpPr>
        <p:spPr>
          <a:xfrm>
            <a:off x="584200" y="3658742"/>
            <a:ext cx="10376244" cy="984885"/>
          </a:xfrm>
        </p:spPr>
        <p:txBody>
          <a:bodyPr/>
          <a:lstStyle/>
          <a:p>
            <a:r>
              <a:rPr lang="en-US" sz="2400" dirty="0"/>
              <a:t>Maheshkumar R, Microsoft </a:t>
            </a:r>
            <a:endParaRPr lang="en-US" sz="1800" dirty="0"/>
          </a:p>
          <a:p>
            <a:pPr algn="r"/>
            <a:endParaRPr lang="en-US" sz="4000" dirty="0">
              <a:solidFill>
                <a:schemeClr val="accent1"/>
              </a:solidFill>
              <a:latin typeface="Bahnschrift" panose="020B0502040204020203" pitchFamily="34" charset="0"/>
            </a:endParaRPr>
          </a:p>
        </p:txBody>
      </p:sp>
      <p:pic>
        <p:nvPicPr>
          <p:cNvPr id="7" name="Picture 6">
            <a:extLst>
              <a:ext uri="{FF2B5EF4-FFF2-40B4-BE49-F238E27FC236}">
                <a16:creationId xmlns:a16="http://schemas.microsoft.com/office/drawing/2014/main" id="{B6ED5619-C315-4C78-8BAE-CB399BD3980F}"/>
              </a:ext>
            </a:extLst>
          </p:cNvPr>
          <p:cNvPicPr>
            <a:picLocks noChangeAspect="1"/>
          </p:cNvPicPr>
          <p:nvPr/>
        </p:nvPicPr>
        <p:blipFill>
          <a:blip r:embed="rId3"/>
          <a:stretch>
            <a:fillRect/>
          </a:stretch>
        </p:blipFill>
        <p:spPr>
          <a:xfrm>
            <a:off x="584200" y="334276"/>
            <a:ext cx="2133600" cy="752475"/>
          </a:xfrm>
          <a:prstGeom prst="rect">
            <a:avLst/>
          </a:prstGeom>
        </p:spPr>
      </p:pic>
      <p:sp>
        <p:nvSpPr>
          <p:cNvPr id="10" name="Rectangle 9">
            <a:extLst>
              <a:ext uri="{FF2B5EF4-FFF2-40B4-BE49-F238E27FC236}">
                <a16:creationId xmlns:a16="http://schemas.microsoft.com/office/drawing/2014/main" id="{7D7EB784-B9D0-483F-863B-130AEB6B7C3E}"/>
              </a:ext>
            </a:extLst>
          </p:cNvPr>
          <p:cNvSpPr/>
          <p:nvPr/>
        </p:nvSpPr>
        <p:spPr>
          <a:xfrm>
            <a:off x="5772322" y="4984740"/>
            <a:ext cx="2206053" cy="584775"/>
          </a:xfrm>
          <a:prstGeom prst="rect">
            <a:avLst/>
          </a:prstGeom>
          <a:noFill/>
          <a:effectLst>
            <a:reflection blurRad="6350" stA="50000" endA="300" endPos="55500" dist="101600" dir="5400000" sy="-100000" algn="bl" rotWithShape="0"/>
          </a:effectLst>
        </p:spPr>
        <p:txBody>
          <a:bodyPr wrap="none">
            <a:spAutoFit/>
          </a:bodyPr>
          <a:lstStyle/>
          <a:p>
            <a:r>
              <a:rPr lang="en-US" sz="3200" dirty="0">
                <a:solidFill>
                  <a:srgbClr val="FFFF00"/>
                </a:solidFill>
                <a:latin typeface="Bahnschrift" panose="020B0502040204020203" pitchFamily="34" charset="0"/>
              </a:rPr>
              <a:t>MahesKBlr</a:t>
            </a:r>
            <a:endParaRPr lang="en-US" sz="1200" dirty="0">
              <a:solidFill>
                <a:srgbClr val="FFFF00"/>
              </a:solidFill>
            </a:endParaRPr>
          </a:p>
        </p:txBody>
      </p:sp>
      <p:pic>
        <p:nvPicPr>
          <p:cNvPr id="1030" name="Picture 6" descr="Image result for twitter images ">
            <a:extLst>
              <a:ext uri="{FF2B5EF4-FFF2-40B4-BE49-F238E27FC236}">
                <a16:creationId xmlns:a16="http://schemas.microsoft.com/office/drawing/2014/main" id="{DE768A11-44AB-429B-A409-967218A5D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4386" y="5108160"/>
            <a:ext cx="337936" cy="337936"/>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2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DDEB0-FA02-405D-8163-1A82D7A74931}"/>
              </a:ext>
            </a:extLst>
          </p:cNvPr>
          <p:cNvSpPr>
            <a:spLocks noGrp="1"/>
          </p:cNvSpPr>
          <p:nvPr>
            <p:ph type="title"/>
          </p:nvPr>
        </p:nvSpPr>
        <p:spPr>
          <a:xfrm>
            <a:off x="3626689" y="2624351"/>
            <a:ext cx="7004357" cy="1269578"/>
          </a:xfrm>
        </p:spPr>
        <p:txBody>
          <a:bodyPr/>
          <a:lstStyle/>
          <a:p>
            <a:r>
              <a:rPr lang="en-US" sz="8250" dirty="0"/>
              <a:t>Event Hubs</a:t>
            </a:r>
          </a:p>
        </p:txBody>
      </p:sp>
      <p:sp>
        <p:nvSpPr>
          <p:cNvPr id="2" name="Text Placeholder 1">
            <a:extLst>
              <a:ext uri="{FF2B5EF4-FFF2-40B4-BE49-F238E27FC236}">
                <a16:creationId xmlns:a16="http://schemas.microsoft.com/office/drawing/2014/main" id="{0D8BBC5A-AD89-4494-85B8-7E49583D35B6}"/>
              </a:ext>
            </a:extLst>
          </p:cNvPr>
          <p:cNvSpPr>
            <a:spLocks noGrp="1"/>
          </p:cNvSpPr>
          <p:nvPr>
            <p:ph type="body" idx="1"/>
          </p:nvPr>
        </p:nvSpPr>
        <p:spPr>
          <a:xfrm>
            <a:off x="1529392" y="4589464"/>
            <a:ext cx="9489842" cy="324576"/>
          </a:xfrm>
        </p:spPr>
        <p:txBody>
          <a:bodyPr/>
          <a:lstStyle/>
          <a:p>
            <a:r>
              <a:rPr lang="en-US" dirty="0"/>
              <a:t>Distributed log streaming</a:t>
            </a:r>
          </a:p>
        </p:txBody>
      </p:sp>
      <p:pic>
        <p:nvPicPr>
          <p:cNvPr id="8" name="Picture 7">
            <a:extLst>
              <a:ext uri="{FF2B5EF4-FFF2-40B4-BE49-F238E27FC236}">
                <a16:creationId xmlns:a16="http://schemas.microsoft.com/office/drawing/2014/main" id="{C3C9C8CA-A6B9-4A25-BDBB-7DD454DD51F5}"/>
              </a:ext>
            </a:extLst>
          </p:cNvPr>
          <p:cNvPicPr>
            <a:picLocks noChangeAspect="1"/>
          </p:cNvPicPr>
          <p:nvPr/>
        </p:nvPicPr>
        <p:blipFill rotWithShape="1">
          <a:blip r:embed="rId3"/>
          <a:srcRect l="2769" t="1446" r="6258"/>
          <a:stretch/>
        </p:blipFill>
        <p:spPr>
          <a:xfrm>
            <a:off x="1671519" y="2314111"/>
            <a:ext cx="1672173" cy="1811520"/>
          </a:xfrm>
          <a:prstGeom prst="rect">
            <a:avLst/>
          </a:prstGeom>
        </p:spPr>
      </p:pic>
    </p:spTree>
    <p:extLst>
      <p:ext uri="{BB962C8B-B14F-4D97-AF65-F5344CB8AC3E}">
        <p14:creationId xmlns:p14="http://schemas.microsoft.com/office/powerpoint/2010/main" val="36664224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12" y="576104"/>
            <a:ext cx="11028150" cy="553998"/>
          </a:xfrm>
        </p:spPr>
        <p:txBody>
          <a:bodyPr/>
          <a:lstStyle/>
          <a:p>
            <a:r>
              <a:rPr lang="en-US" dirty="0"/>
              <a:t>Where Big Data Streaming fits in</a:t>
            </a:r>
          </a:p>
        </p:txBody>
      </p:sp>
      <p:sp>
        <p:nvSpPr>
          <p:cNvPr id="5" name="Rectangle 4"/>
          <p:cNvSpPr/>
          <p:nvPr/>
        </p:nvSpPr>
        <p:spPr bwMode="auto">
          <a:xfrm>
            <a:off x="668292" y="2351412"/>
            <a:ext cx="1672906" cy="4102027"/>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6" name="Rectangle 5"/>
          <p:cNvSpPr/>
          <p:nvPr/>
        </p:nvSpPr>
        <p:spPr bwMode="auto">
          <a:xfrm>
            <a:off x="2508781" y="2351412"/>
            <a:ext cx="1672906" cy="4102027"/>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7" name="Rectangle 6"/>
          <p:cNvSpPr/>
          <p:nvPr/>
        </p:nvSpPr>
        <p:spPr bwMode="auto">
          <a:xfrm>
            <a:off x="4349270" y="2351412"/>
            <a:ext cx="1672906" cy="4102027"/>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8" name="Rectangle 7"/>
          <p:cNvSpPr/>
          <p:nvPr/>
        </p:nvSpPr>
        <p:spPr bwMode="auto">
          <a:xfrm>
            <a:off x="6189758" y="2351412"/>
            <a:ext cx="1672906" cy="4102027"/>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9" name="Rectangle 8"/>
          <p:cNvSpPr/>
          <p:nvPr/>
        </p:nvSpPr>
        <p:spPr bwMode="auto">
          <a:xfrm>
            <a:off x="8030246" y="2351412"/>
            <a:ext cx="1672906" cy="4102027"/>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10" name="Rectangle 9"/>
          <p:cNvSpPr/>
          <p:nvPr/>
        </p:nvSpPr>
        <p:spPr bwMode="auto">
          <a:xfrm>
            <a:off x="9843430" y="2293394"/>
            <a:ext cx="1672906" cy="4102027"/>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grpSp>
        <p:nvGrpSpPr>
          <p:cNvPr id="11" name="Group 10"/>
          <p:cNvGrpSpPr/>
          <p:nvPr/>
        </p:nvGrpSpPr>
        <p:grpSpPr>
          <a:xfrm>
            <a:off x="2675818" y="2513277"/>
            <a:ext cx="6860297" cy="3778297"/>
            <a:chOff x="2469239" y="2130426"/>
            <a:chExt cx="7499584" cy="4379612"/>
          </a:xfrm>
        </p:grpSpPr>
        <p:sp>
          <p:nvSpPr>
            <p:cNvPr id="85" name="Oval 84"/>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86"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63015" tIns="31508" rIns="63015" bIns="31508"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239" b="0" i="0" u="none" strike="noStrike" kern="0" cap="none" spc="0" normalizeH="0" baseline="0" noProof="0">
                <a:ln>
                  <a:noFill/>
                </a:ln>
                <a:solidFill>
                  <a:srgbClr val="404040"/>
                </a:solidFill>
                <a:effectLst/>
                <a:uLnTx/>
                <a:uFillTx/>
                <a:latin typeface="Segoe UI"/>
                <a:ea typeface="+mn-ea"/>
                <a:cs typeface="+mn-cs"/>
              </a:endParaRPr>
            </a:p>
          </p:txBody>
        </p:sp>
        <p:sp>
          <p:nvSpPr>
            <p:cNvPr id="87"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63015" tIns="31508" rIns="63015" bIns="31508"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239" b="0" i="0" u="none" strike="noStrike" kern="0" cap="none" spc="0" normalizeH="0" baseline="0" noProof="0">
                <a:ln>
                  <a:noFill/>
                </a:ln>
                <a:solidFill>
                  <a:srgbClr val="404040"/>
                </a:solidFill>
                <a:effectLst/>
                <a:uLnTx/>
                <a:uFillTx/>
                <a:latin typeface="Segoe UI"/>
                <a:ea typeface="+mn-ea"/>
                <a:cs typeface="+mn-cs"/>
              </a:endParaRPr>
            </a:p>
          </p:txBody>
        </p:sp>
        <p:sp>
          <p:nvSpPr>
            <p:cNvPr id="88"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63015" tIns="31508" rIns="63015" bIns="31508"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239" b="0" i="0" u="none" strike="noStrike" kern="0" cap="none" spc="0" normalizeH="0" baseline="0" noProof="0">
                <a:ln>
                  <a:noFill/>
                </a:ln>
                <a:solidFill>
                  <a:srgbClr val="404040"/>
                </a:solidFill>
                <a:effectLst/>
                <a:uLnTx/>
                <a:uFillTx/>
                <a:latin typeface="Segoe UI"/>
                <a:ea typeface="+mn-ea"/>
                <a:cs typeface="+mn-cs"/>
              </a:endParaRPr>
            </a:p>
          </p:txBody>
        </p:sp>
      </p:grpSp>
      <p:sp>
        <p:nvSpPr>
          <p:cNvPr id="74" name="Rectangle 73"/>
          <p:cNvSpPr/>
          <p:nvPr/>
        </p:nvSpPr>
        <p:spPr bwMode="auto">
          <a:xfrm>
            <a:off x="4349269" y="1721681"/>
            <a:ext cx="1672908" cy="6310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1239"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Ingress</a:t>
            </a:r>
          </a:p>
        </p:txBody>
      </p:sp>
      <p:sp>
        <p:nvSpPr>
          <p:cNvPr id="75" name="Right Arrow 74"/>
          <p:cNvSpPr/>
          <p:nvPr/>
        </p:nvSpPr>
        <p:spPr bwMode="auto">
          <a:xfrm>
            <a:off x="4073091" y="1918898"/>
            <a:ext cx="384769" cy="236656"/>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76" name="Rectangle 75"/>
          <p:cNvSpPr/>
          <p:nvPr/>
        </p:nvSpPr>
        <p:spPr bwMode="auto">
          <a:xfrm>
            <a:off x="2508780" y="1721681"/>
            <a:ext cx="1672908" cy="6310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1239"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Collection</a:t>
            </a:r>
          </a:p>
        </p:txBody>
      </p:sp>
      <p:sp>
        <p:nvSpPr>
          <p:cNvPr id="77" name="Right Arrow 76"/>
          <p:cNvSpPr/>
          <p:nvPr/>
        </p:nvSpPr>
        <p:spPr bwMode="auto">
          <a:xfrm>
            <a:off x="2232605" y="1918898"/>
            <a:ext cx="384769" cy="236656"/>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78" name="Rectangle 77"/>
          <p:cNvSpPr/>
          <p:nvPr/>
        </p:nvSpPr>
        <p:spPr bwMode="auto">
          <a:xfrm>
            <a:off x="9870735" y="1721681"/>
            <a:ext cx="1672908" cy="6310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1239"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Presentation / action</a:t>
            </a:r>
          </a:p>
        </p:txBody>
      </p:sp>
      <p:sp>
        <p:nvSpPr>
          <p:cNvPr id="79" name="Right Arrow 78"/>
          <p:cNvSpPr/>
          <p:nvPr/>
        </p:nvSpPr>
        <p:spPr bwMode="auto">
          <a:xfrm>
            <a:off x="9594560" y="1918898"/>
            <a:ext cx="384769" cy="236656"/>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80" name="Rectangle 79"/>
          <p:cNvSpPr/>
          <p:nvPr/>
        </p:nvSpPr>
        <p:spPr bwMode="auto">
          <a:xfrm>
            <a:off x="668293" y="1721681"/>
            <a:ext cx="1672908" cy="6310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1239"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Event producers</a:t>
            </a:r>
          </a:p>
        </p:txBody>
      </p:sp>
      <p:sp>
        <p:nvSpPr>
          <p:cNvPr id="81" name="Rectangle 80"/>
          <p:cNvSpPr/>
          <p:nvPr/>
        </p:nvSpPr>
        <p:spPr bwMode="auto">
          <a:xfrm>
            <a:off x="6189757" y="1721681"/>
            <a:ext cx="1672908" cy="6310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1239"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Stream Processing</a:t>
            </a:r>
          </a:p>
        </p:txBody>
      </p:sp>
      <p:sp>
        <p:nvSpPr>
          <p:cNvPr id="82" name="Rectangle 81"/>
          <p:cNvSpPr/>
          <p:nvPr/>
        </p:nvSpPr>
        <p:spPr bwMode="auto">
          <a:xfrm>
            <a:off x="8030245" y="1721681"/>
            <a:ext cx="1672908" cy="6310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1239"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Long-term storage</a:t>
            </a:r>
          </a:p>
        </p:txBody>
      </p:sp>
      <p:sp>
        <p:nvSpPr>
          <p:cNvPr id="13" name="Oval 12"/>
          <p:cNvSpPr/>
          <p:nvPr/>
        </p:nvSpPr>
        <p:spPr bwMode="auto">
          <a:xfrm>
            <a:off x="4519214" y="3773845"/>
            <a:ext cx="1365565" cy="1326230"/>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1508" rIns="0" bIns="0"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r>
              <a:rPr kumimoji="0" lang="en-US" sz="1102"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Event hubs</a:t>
            </a:r>
          </a:p>
        </p:txBody>
      </p:sp>
      <p:sp>
        <p:nvSpPr>
          <p:cNvPr id="15" name="TextBox 14"/>
          <p:cNvSpPr txBox="1"/>
          <p:nvPr/>
        </p:nvSpPr>
        <p:spPr>
          <a:xfrm>
            <a:off x="6900259" y="4270628"/>
            <a:ext cx="588303" cy="267124"/>
          </a:xfrm>
          <a:prstGeom prst="rect">
            <a:avLst/>
          </a:prstGeom>
          <a:noFill/>
        </p:spPr>
        <p:txBody>
          <a:bodyPr wrap="none" lIns="0" tIns="0" rIns="0" bIns="0" rtlCol="0">
            <a:spAutoFit/>
          </a:bodyPr>
          <a:lstStyle/>
          <a:p>
            <a:pPr marL="0" marR="0" lvl="0" indent="0" algn="l" defTabSz="857055" rtl="0" eaLnBrk="1" fontAlgn="auto" latinLnBrk="0" hangingPunct="1">
              <a:lnSpc>
                <a:spcPct val="90000"/>
              </a:lnSpc>
              <a:spcBef>
                <a:spcPts val="0"/>
              </a:spcBef>
              <a:spcAft>
                <a:spcPts val="413"/>
              </a:spcAft>
              <a:buClrTx/>
              <a:buSzTx/>
              <a:buFontTx/>
              <a:buNone/>
              <a:tabLst/>
              <a:defRPr/>
            </a:pP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Stream </a:t>
            </a:r>
            <a:b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b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processing</a:t>
            </a:r>
          </a:p>
        </p:txBody>
      </p:sp>
      <p:grpSp>
        <p:nvGrpSpPr>
          <p:cNvPr id="16" name="Group 15"/>
          <p:cNvGrpSpPr/>
          <p:nvPr/>
        </p:nvGrpSpPr>
        <p:grpSpPr>
          <a:xfrm>
            <a:off x="2776327" y="3688403"/>
            <a:ext cx="1087390" cy="953980"/>
            <a:chOff x="2579112" y="3492574"/>
            <a:chExt cx="1188720" cy="1105807"/>
          </a:xfrm>
        </p:grpSpPr>
        <p:sp>
          <p:nvSpPr>
            <p:cNvPr id="70" name="TextBox 69"/>
            <p:cNvSpPr txBox="1"/>
            <p:nvPr/>
          </p:nvSpPr>
          <p:spPr>
            <a:xfrm>
              <a:off x="2640547" y="4288744"/>
              <a:ext cx="941029" cy="309637"/>
            </a:xfrm>
            <a:prstGeom prst="rect">
              <a:avLst/>
            </a:prstGeom>
            <a:noFill/>
          </p:spPr>
          <p:txBody>
            <a:bodyPr wrap="none" lIns="0" tIns="0" rIns="0" bIns="0" rtlCol="0">
              <a:spAutoFit/>
            </a:bodyPr>
            <a:lstStyle/>
            <a:p>
              <a:pPr marL="0" marR="0" lvl="0" indent="0" algn="l" defTabSz="857055" rtl="0" eaLnBrk="1" fontAlgn="auto" latinLnBrk="0" hangingPunct="1">
                <a:lnSpc>
                  <a:spcPct val="90000"/>
                </a:lnSpc>
                <a:spcBef>
                  <a:spcPts val="0"/>
                </a:spcBef>
                <a:spcAft>
                  <a:spcPts val="413"/>
                </a:spcAft>
                <a:buClrTx/>
                <a:buSzTx/>
                <a:buFontTx/>
                <a:buNone/>
                <a:tabLst/>
                <a:defRPr/>
              </a:pP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Cloud gateways</a:t>
              </a:r>
              <a:b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b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(web APIs)</a:t>
              </a:r>
            </a:p>
          </p:txBody>
        </p:sp>
        <p:sp>
          <p:nvSpPr>
            <p:cNvPr id="71"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63015" tIns="31508" rIns="63015" bIns="31508"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239"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17" name="Group 16"/>
          <p:cNvGrpSpPr/>
          <p:nvPr/>
        </p:nvGrpSpPr>
        <p:grpSpPr>
          <a:xfrm>
            <a:off x="2675817" y="5753578"/>
            <a:ext cx="1183628" cy="604679"/>
            <a:chOff x="2637890" y="5389538"/>
            <a:chExt cx="1293928" cy="700913"/>
          </a:xfrm>
        </p:grpSpPr>
        <p:sp>
          <p:nvSpPr>
            <p:cNvPr id="68" name="TextBox 67"/>
            <p:cNvSpPr txBox="1"/>
            <p:nvPr/>
          </p:nvSpPr>
          <p:spPr>
            <a:xfrm>
              <a:off x="3379817" y="5546096"/>
              <a:ext cx="552001" cy="309636"/>
            </a:xfrm>
            <a:prstGeom prst="rect">
              <a:avLst/>
            </a:prstGeom>
            <a:noFill/>
          </p:spPr>
          <p:txBody>
            <a:bodyPr wrap="none" lIns="0" tIns="0" rIns="0" bIns="0" rtlCol="0">
              <a:spAutoFit/>
            </a:bodyPr>
            <a:lstStyle/>
            <a:p>
              <a:pPr marL="0" marR="0" lvl="0" indent="0" algn="l" defTabSz="857055" rtl="0" eaLnBrk="1" fontAlgn="auto" latinLnBrk="0" hangingPunct="1">
                <a:lnSpc>
                  <a:spcPct val="90000"/>
                </a:lnSpc>
                <a:spcBef>
                  <a:spcPts val="0"/>
                </a:spcBef>
                <a:spcAft>
                  <a:spcPts val="413"/>
                </a:spcAft>
                <a:buClrTx/>
                <a:buSzTx/>
                <a:buFontTx/>
                <a:buNone/>
                <a:tabLst/>
                <a:defRPr/>
              </a:pP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Field </a:t>
              </a:r>
              <a:b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b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gateways</a:t>
              </a:r>
            </a:p>
          </p:txBody>
        </p:sp>
        <p:sp>
          <p:nvSpPr>
            <p:cNvPr id="69"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56721" tIns="28359" rIns="56721" bIns="28359"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102"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18" name="Group 17"/>
          <p:cNvGrpSpPr/>
          <p:nvPr/>
        </p:nvGrpSpPr>
        <p:grpSpPr>
          <a:xfrm>
            <a:off x="1166184" y="2650891"/>
            <a:ext cx="677123" cy="820256"/>
            <a:chOff x="818928" y="2289942"/>
            <a:chExt cx="740220" cy="950800"/>
          </a:xfrm>
        </p:grpSpPr>
        <p:sp>
          <p:nvSpPr>
            <p:cNvPr id="66"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3"/>
            </a:solidFill>
            <a:ln>
              <a:noFill/>
            </a:ln>
          </p:spPr>
          <p:txBody>
            <a:bodyPr vert="horz" wrap="square" lIns="63015" tIns="31508" rIns="63015" bIns="31508"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239" b="0" i="0" u="none" strike="noStrike" kern="0" cap="none" spc="0" normalizeH="0" baseline="0" noProof="0">
                <a:ln>
                  <a:noFill/>
                </a:ln>
                <a:solidFill>
                  <a:srgbClr val="404040"/>
                </a:solidFill>
                <a:effectLst/>
                <a:uLnTx/>
                <a:uFillTx/>
                <a:latin typeface="Segoe UI"/>
                <a:ea typeface="+mn-ea"/>
                <a:cs typeface="+mn-cs"/>
              </a:endParaRPr>
            </a:p>
          </p:txBody>
        </p:sp>
        <p:sp>
          <p:nvSpPr>
            <p:cNvPr id="67" name="TextBox 66"/>
            <p:cNvSpPr txBox="1"/>
            <p:nvPr/>
          </p:nvSpPr>
          <p:spPr>
            <a:xfrm>
              <a:off x="821040" y="3085922"/>
              <a:ext cx="735999" cy="154820"/>
            </a:xfrm>
            <a:prstGeom prst="rect">
              <a:avLst/>
            </a:prstGeom>
            <a:noFill/>
          </p:spPr>
          <p:txBody>
            <a:bodyPr wrap="none" lIns="0" tIns="0" rIns="0" bIns="0" rtlCol="0">
              <a:spAutoFit/>
            </a:bodyPr>
            <a:lstStyle/>
            <a:p>
              <a:pPr marL="0" marR="0" lvl="0" indent="0" algn="ctr" defTabSz="857055" rtl="0" eaLnBrk="1" fontAlgn="auto" latinLnBrk="0" hangingPunct="1">
                <a:lnSpc>
                  <a:spcPct val="90000"/>
                </a:lnSpc>
                <a:spcBef>
                  <a:spcPts val="0"/>
                </a:spcBef>
                <a:spcAft>
                  <a:spcPts val="413"/>
                </a:spcAft>
                <a:buClrTx/>
                <a:buSzTx/>
                <a:buFontTx/>
                <a:buNone/>
                <a:tabLst/>
                <a:defRPr/>
              </a:pP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Applications</a:t>
              </a:r>
            </a:p>
          </p:txBody>
        </p:sp>
      </p:grpSp>
      <p:sp>
        <p:nvSpPr>
          <p:cNvPr id="19" name="Rectangle 18"/>
          <p:cNvSpPr/>
          <p:nvPr/>
        </p:nvSpPr>
        <p:spPr bwMode="auto">
          <a:xfrm>
            <a:off x="793760" y="3929102"/>
            <a:ext cx="1421973" cy="473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857055" rtl="0" eaLnBrk="1" fontAlgn="auto" latinLnBrk="0" hangingPunct="1">
              <a:lnSpc>
                <a:spcPct val="90000"/>
              </a:lnSpc>
              <a:spcBef>
                <a:spcPts val="0"/>
              </a:spcBef>
              <a:spcAft>
                <a:spcPts val="413"/>
              </a:spcAft>
              <a:buClrTx/>
              <a:buSzTx/>
              <a:buFontTx/>
              <a:buNone/>
              <a:tabLst/>
              <a:defRPr/>
            </a:pPr>
            <a:r>
              <a:rPr kumimoji="0" lang="en-US" sz="827"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S PGothic" charset="0"/>
                <a:cs typeface="MS PGothic" charset="0"/>
              </a:rPr>
              <a:t>Legacy IOT </a:t>
            </a:r>
            <a:br>
              <a:rPr kumimoji="0" lang="en-US" sz="827"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S PGothic" charset="0"/>
                <a:cs typeface="MS PGothic" charset="0"/>
              </a:rPr>
            </a:br>
            <a:r>
              <a:rPr kumimoji="0" lang="en-US" sz="827"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S PGothic" charset="0"/>
                <a:cs typeface="MS PGothic" charset="0"/>
              </a:rPr>
              <a:t>(custom protocols)</a:t>
            </a:r>
          </a:p>
        </p:txBody>
      </p:sp>
      <p:sp>
        <p:nvSpPr>
          <p:cNvPr id="20" name="Rectangle 19"/>
          <p:cNvSpPr/>
          <p:nvPr/>
        </p:nvSpPr>
        <p:spPr bwMode="auto">
          <a:xfrm>
            <a:off x="793760" y="4560176"/>
            <a:ext cx="1421973" cy="473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857055" rtl="0" eaLnBrk="1" fontAlgn="auto" latinLnBrk="0" hangingPunct="1">
              <a:lnSpc>
                <a:spcPct val="90000"/>
              </a:lnSpc>
              <a:spcBef>
                <a:spcPts val="0"/>
              </a:spcBef>
              <a:spcAft>
                <a:spcPts val="413"/>
              </a:spcAft>
              <a:buClrTx/>
              <a:buSzTx/>
              <a:buFontTx/>
              <a:buNone/>
              <a:tabLst/>
              <a:defRPr/>
            </a:pPr>
            <a:r>
              <a:rPr kumimoji="0" lang="en-US" sz="827"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S PGothic" charset="0"/>
                <a:cs typeface="MS PGothic" charset="0"/>
              </a:rPr>
              <a:t>Devices</a:t>
            </a:r>
          </a:p>
        </p:txBody>
      </p:sp>
      <p:sp>
        <p:nvSpPr>
          <p:cNvPr id="21" name="Rectangle 20"/>
          <p:cNvSpPr/>
          <p:nvPr/>
        </p:nvSpPr>
        <p:spPr bwMode="auto">
          <a:xfrm>
            <a:off x="793760" y="5191254"/>
            <a:ext cx="1421973" cy="473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857055" rtl="0" eaLnBrk="1" fontAlgn="auto" latinLnBrk="0" hangingPunct="1">
              <a:lnSpc>
                <a:spcPct val="90000"/>
              </a:lnSpc>
              <a:spcBef>
                <a:spcPts val="0"/>
              </a:spcBef>
              <a:spcAft>
                <a:spcPts val="413"/>
              </a:spcAft>
              <a:buClrTx/>
              <a:buSzTx/>
              <a:buFontTx/>
              <a:buNone/>
              <a:tabLst/>
              <a:defRPr/>
            </a:pPr>
            <a:r>
              <a:rPr kumimoji="0" lang="en-US" sz="827"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S PGothic" charset="0"/>
                <a:cs typeface="MS PGothic" charset="0"/>
              </a:rPr>
              <a:t>IP-capable devices</a:t>
            </a:r>
            <a:br>
              <a:rPr kumimoji="0" lang="en-US" sz="827"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S PGothic" charset="0"/>
                <a:cs typeface="MS PGothic" charset="0"/>
              </a:rPr>
            </a:br>
            <a:r>
              <a:rPr kumimoji="0" lang="en-US" sz="827"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S PGothic" charset="0"/>
                <a:cs typeface="MS PGothic" charset="0"/>
              </a:rPr>
              <a:t>(Windows/Linux)</a:t>
            </a:r>
          </a:p>
        </p:txBody>
      </p:sp>
      <p:sp>
        <p:nvSpPr>
          <p:cNvPr id="22" name="Rectangle 21"/>
          <p:cNvSpPr/>
          <p:nvPr/>
        </p:nvSpPr>
        <p:spPr bwMode="auto">
          <a:xfrm>
            <a:off x="793760" y="5822331"/>
            <a:ext cx="1421973" cy="473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24" tIns="63015" rIns="100824" bIns="63015" numCol="1" spcCol="0" rtlCol="0" fromWordArt="0" anchor="t" anchorCtr="0" forceAA="0" compatLnSpc="1">
            <a:prstTxWarp prst="textNoShape">
              <a:avLst/>
            </a:prstTxWarp>
            <a:noAutofit/>
          </a:bodyPr>
          <a:lstStyle/>
          <a:p>
            <a:pPr marL="0" marR="0" lvl="0" indent="0" algn="l" defTabSz="857055" rtl="0" eaLnBrk="1" fontAlgn="auto" latinLnBrk="0" hangingPunct="1">
              <a:lnSpc>
                <a:spcPct val="90000"/>
              </a:lnSpc>
              <a:spcBef>
                <a:spcPts val="0"/>
              </a:spcBef>
              <a:spcAft>
                <a:spcPts val="413"/>
              </a:spcAft>
              <a:buClrTx/>
              <a:buSzTx/>
              <a:buFontTx/>
              <a:buNone/>
              <a:tabLst/>
              <a:defRPr/>
            </a:pPr>
            <a:r>
              <a:rPr kumimoji="0" lang="en-US" sz="827"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S PGothic" charset="0"/>
                <a:cs typeface="MS PGothic" charset="0"/>
              </a:rPr>
              <a:t>Low-power devices (RTOS)</a:t>
            </a:r>
          </a:p>
        </p:txBody>
      </p:sp>
      <p:grpSp>
        <p:nvGrpSpPr>
          <p:cNvPr id="23" name="Group 22"/>
          <p:cNvGrpSpPr/>
          <p:nvPr/>
        </p:nvGrpSpPr>
        <p:grpSpPr>
          <a:xfrm>
            <a:off x="10106646" y="3190782"/>
            <a:ext cx="1135967" cy="1966740"/>
            <a:chOff x="10592485" y="2741100"/>
            <a:chExt cx="1241819" cy="2279753"/>
          </a:xfrm>
        </p:grpSpPr>
        <p:grpSp>
          <p:nvGrpSpPr>
            <p:cNvPr id="57" name="Group 56"/>
            <p:cNvGrpSpPr/>
            <p:nvPr/>
          </p:nvGrpSpPr>
          <p:grpSpPr>
            <a:xfrm>
              <a:off x="10800403" y="3133356"/>
              <a:ext cx="1033901" cy="892537"/>
              <a:chOff x="10800403" y="3103906"/>
              <a:chExt cx="1033901" cy="892537"/>
            </a:xfrm>
          </p:grpSpPr>
          <p:sp>
            <p:nvSpPr>
              <p:cNvPr id="64" name="Freeform 8"/>
              <p:cNvSpPr>
                <a:spLocks noChangeAspect="1" noEditPoints="1"/>
              </p:cNvSpPr>
              <p:nvPr/>
            </p:nvSpPr>
            <p:spPr bwMode="black">
              <a:xfrm>
                <a:off x="10912547"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56721" tIns="28359" rIns="56721" bIns="28359"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102" b="0" i="0" u="none" strike="noStrike" kern="0" cap="none" spc="0" normalizeH="0" baseline="0" noProof="0" dirty="0">
                  <a:ln>
                    <a:noFill/>
                  </a:ln>
                  <a:solidFill>
                    <a:srgbClr val="404040"/>
                  </a:solidFill>
                  <a:effectLst/>
                  <a:uLnTx/>
                  <a:uFillTx/>
                  <a:latin typeface="Segoe UI"/>
                  <a:ea typeface="+mn-ea"/>
                  <a:cs typeface="+mn-cs"/>
                </a:endParaRPr>
              </a:p>
            </p:txBody>
          </p:sp>
          <p:sp>
            <p:nvSpPr>
              <p:cNvPr id="65" name="TextBox 64"/>
              <p:cNvSpPr txBox="1"/>
              <p:nvPr/>
            </p:nvSpPr>
            <p:spPr>
              <a:xfrm>
                <a:off x="10800403" y="3841623"/>
                <a:ext cx="1033901" cy="154820"/>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marL="0" marR="0" lvl="0" indent="0" algn="l" defTabSz="857055" rtl="0" eaLnBrk="1" fontAlgn="auto" latinLnBrk="0" hangingPunct="1">
                  <a:lnSpc>
                    <a:spcPct val="90000"/>
                  </a:lnSpc>
                  <a:spcBef>
                    <a:spcPts val="0"/>
                  </a:spcBef>
                  <a:spcAft>
                    <a:spcPts val="600"/>
                  </a:spcAft>
                  <a:buClrTx/>
                  <a:buSzTx/>
                  <a:buFontTx/>
                  <a:buNone/>
                  <a:tabLst/>
                  <a:defRPr/>
                </a:pP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Search and query</a:t>
                </a:r>
              </a:p>
            </p:txBody>
          </p:sp>
        </p:grpSp>
        <p:sp>
          <p:nvSpPr>
            <p:cNvPr id="63" name="TextBox 62"/>
            <p:cNvSpPr txBox="1"/>
            <p:nvPr/>
          </p:nvSpPr>
          <p:spPr>
            <a:xfrm>
              <a:off x="10724204" y="4866033"/>
              <a:ext cx="1074206" cy="154820"/>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marL="0" marR="0" lvl="0" indent="0" algn="l" defTabSz="857055" rtl="0" eaLnBrk="1" fontAlgn="auto" latinLnBrk="0" hangingPunct="1">
                <a:lnSpc>
                  <a:spcPct val="90000"/>
                </a:lnSpc>
                <a:spcBef>
                  <a:spcPts val="0"/>
                </a:spcBef>
                <a:spcAft>
                  <a:spcPts val="600"/>
                </a:spcAft>
                <a:buClrTx/>
                <a:buSzTx/>
                <a:buFontTx/>
                <a:buNone/>
                <a:tabLst/>
                <a:defRPr/>
              </a:pP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Cortana Analytics </a:t>
              </a:r>
            </a:p>
          </p:txBody>
        </p:sp>
        <p:sp>
          <p:nvSpPr>
            <p:cNvPr id="61" name="TextBox 60"/>
            <p:cNvSpPr txBox="1"/>
            <p:nvPr/>
          </p:nvSpPr>
          <p:spPr>
            <a:xfrm>
              <a:off x="10592485" y="2741100"/>
              <a:ext cx="1228415" cy="154820"/>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marL="0" marR="0" lvl="0" indent="0" algn="l" defTabSz="857055" rtl="0" eaLnBrk="1" fontAlgn="auto" latinLnBrk="0" hangingPunct="1">
                <a:lnSpc>
                  <a:spcPct val="90000"/>
                </a:lnSpc>
                <a:spcBef>
                  <a:spcPts val="0"/>
                </a:spcBef>
                <a:spcAft>
                  <a:spcPts val="600"/>
                </a:spcAft>
                <a:buClrTx/>
                <a:buSzTx/>
                <a:buFontTx/>
                <a:buNone/>
                <a:tabLst/>
                <a:defRPr/>
              </a:pPr>
              <a:r>
                <a:rPr kumimoji="0" lang="en-US" sz="964" b="0" i="0" u="none" strike="noStrike" kern="0" cap="none" spc="0" normalizeH="0" baseline="0" noProof="0" dirty="0" err="1">
                  <a:ln>
                    <a:noFill/>
                  </a:ln>
                  <a:gradFill>
                    <a:gsLst>
                      <a:gs pos="2917">
                        <a:srgbClr val="00188F"/>
                      </a:gs>
                      <a:gs pos="30000">
                        <a:srgbClr val="00188F"/>
                      </a:gs>
                    </a:gsLst>
                    <a:lin ang="5400000" scaled="0"/>
                  </a:gradFill>
                  <a:effectLst/>
                  <a:uLnTx/>
                  <a:uFillTx/>
                  <a:latin typeface="Segoe UI"/>
                  <a:ea typeface="+mn-ea"/>
                  <a:cs typeface="+mn-cs"/>
                </a:rPr>
                <a:t>PowerBI</a:t>
              </a: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 Dashboards</a:t>
              </a:r>
            </a:p>
          </p:txBody>
        </p:sp>
      </p:grpSp>
      <p:sp>
        <p:nvSpPr>
          <p:cNvPr id="24" name="Freeform 38"/>
          <p:cNvSpPr>
            <a:spLocks noEditPoints="1"/>
          </p:cNvSpPr>
          <p:nvPr/>
        </p:nvSpPr>
        <p:spPr bwMode="auto">
          <a:xfrm>
            <a:off x="8823425" y="3123116"/>
            <a:ext cx="755972" cy="2880206"/>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015" tIns="31508" rIns="63015" bIns="31508"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239" b="0" i="0" u="none" strike="noStrike" kern="0" cap="none" spc="0" normalizeH="0" baseline="0" noProof="0">
              <a:ln>
                <a:noFill/>
              </a:ln>
              <a:solidFill>
                <a:srgbClr val="404040"/>
              </a:solidFill>
              <a:effectLst/>
              <a:uLnTx/>
              <a:uFillTx/>
              <a:latin typeface="Segoe UI"/>
              <a:ea typeface="+mn-ea"/>
              <a:cs typeface="+mn-cs"/>
            </a:endParaRPr>
          </a:p>
        </p:txBody>
      </p:sp>
      <p:grpSp>
        <p:nvGrpSpPr>
          <p:cNvPr id="25" name="Group 24"/>
          <p:cNvGrpSpPr/>
          <p:nvPr/>
        </p:nvGrpSpPr>
        <p:grpSpPr>
          <a:xfrm>
            <a:off x="7861771" y="3241454"/>
            <a:ext cx="1087391" cy="2287662"/>
            <a:chOff x="8138456" y="2948621"/>
            <a:chExt cx="1188720" cy="2651745"/>
          </a:xfrm>
        </p:grpSpPr>
        <p:sp>
          <p:nvSpPr>
            <p:cNvPr id="53" name="Right Arrow 52"/>
            <p:cNvSpPr/>
            <p:nvPr/>
          </p:nvSpPr>
          <p:spPr bwMode="auto">
            <a:xfrm>
              <a:off x="8138456" y="294862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3015" tIns="0" rIns="0" bIns="0" numCol="1" spcCol="0" rtlCol="0" fromWordArt="0" anchor="ctr" anchorCtr="0" forceAA="0" compatLnSpc="1">
              <a:prstTxWarp prst="textNoShape">
                <a:avLst/>
              </a:prstTxWarp>
              <a:noAutofit/>
            </a:bodyPr>
            <a:lstStyle/>
            <a:p>
              <a:pPr marL="0" marR="0" lvl="0" indent="0" algn="l" defTabSz="642526" rtl="0" eaLnBrk="1" fontAlgn="base" latinLnBrk="0" hangingPunct="1">
                <a:lnSpc>
                  <a:spcPct val="90000"/>
                </a:lnSpc>
                <a:spcBef>
                  <a:spcPct val="0"/>
                </a:spcBef>
                <a:spcAft>
                  <a:spcPct val="0"/>
                </a:spcAft>
                <a:buClrTx/>
                <a:buSzTx/>
                <a:buFontTx/>
                <a:buNone/>
                <a:tabLst/>
                <a:defRPr/>
              </a:pPr>
              <a:r>
                <a:rPr kumimoji="0" lang="en-US" sz="827"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Service bus</a:t>
              </a:r>
            </a:p>
          </p:txBody>
        </p:sp>
        <p:sp>
          <p:nvSpPr>
            <p:cNvPr id="54" name="Right Arrow 53"/>
            <p:cNvSpPr/>
            <p:nvPr/>
          </p:nvSpPr>
          <p:spPr bwMode="auto">
            <a:xfrm>
              <a:off x="8138456" y="361917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3015" tIns="0" rIns="0" bIns="0" numCol="1" spcCol="0" rtlCol="0" fromWordArt="0" anchor="ctr"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827"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Azure DBs</a:t>
              </a:r>
            </a:p>
          </p:txBody>
        </p:sp>
        <p:sp>
          <p:nvSpPr>
            <p:cNvPr id="55" name="Right Arrow 54"/>
            <p:cNvSpPr/>
            <p:nvPr/>
          </p:nvSpPr>
          <p:spPr bwMode="auto">
            <a:xfrm>
              <a:off x="8138456" y="428973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3015" tIns="0" rIns="0" bIns="0" numCol="1" spcCol="0" rtlCol="0" fromWordArt="0" anchor="ctr"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827"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HDInsight</a:t>
              </a:r>
            </a:p>
          </p:txBody>
        </p:sp>
        <p:sp>
          <p:nvSpPr>
            <p:cNvPr id="56" name="Right Arrow 55"/>
            <p:cNvSpPr/>
            <p:nvPr/>
          </p:nvSpPr>
          <p:spPr bwMode="auto">
            <a:xfrm>
              <a:off x="8138456" y="496028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3015" tIns="0" rIns="0" bIns="0" numCol="1" spcCol="0" rtlCol="0" fromWordArt="0" anchor="ctr"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827"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Azure Storage</a:t>
              </a:r>
            </a:p>
          </p:txBody>
        </p:sp>
      </p:grpSp>
      <p:cxnSp>
        <p:nvCxnSpPr>
          <p:cNvPr id="26" name="Straight Arrow Connector 25"/>
          <p:cNvCxnSpPr/>
          <p:nvPr/>
        </p:nvCxnSpPr>
        <p:spPr>
          <a:xfrm>
            <a:off x="1745042" y="3025653"/>
            <a:ext cx="2854598" cy="996639"/>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14515" y="4165755"/>
            <a:ext cx="604179"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15732" y="4165755"/>
            <a:ext cx="604179"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215730" y="4595228"/>
            <a:ext cx="2288745" cy="830046"/>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251108" y="4766013"/>
            <a:ext cx="1330980" cy="1088733"/>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215729" y="6058986"/>
            <a:ext cx="418227"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788370" y="3901859"/>
            <a:ext cx="567553" cy="235941"/>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788369" y="4658281"/>
            <a:ext cx="509982" cy="351972"/>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6340634" y="2905026"/>
            <a:ext cx="1413438" cy="1374012"/>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1508" rIns="0" bIns="0"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r>
              <a:rPr kumimoji="0" lang="en-US" sz="1102"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Fast Data</a:t>
            </a:r>
          </a:p>
        </p:txBody>
      </p:sp>
      <p:pic>
        <p:nvPicPr>
          <p:cNvPr id="35" name="Picture 34"/>
          <p:cNvPicPr/>
          <p:nvPr/>
        </p:nvPicPr>
        <p:blipFill rotWithShape="1">
          <a:blip r:embed="rId3"/>
          <a:srcRect r="74054"/>
          <a:stretch/>
        </p:blipFill>
        <p:spPr>
          <a:xfrm>
            <a:off x="6488686" y="3358968"/>
            <a:ext cx="587780" cy="641324"/>
          </a:xfrm>
          <a:prstGeom prst="rect">
            <a:avLst/>
          </a:prstGeom>
          <a:solidFill>
            <a:srgbClr val="FF0000"/>
          </a:solidFill>
        </p:spPr>
      </p:pic>
      <p:sp>
        <p:nvSpPr>
          <p:cNvPr id="36" name="Freeform 43"/>
          <p:cNvSpPr>
            <a:spLocks noChangeAspect="1" noEditPoints="1"/>
          </p:cNvSpPr>
          <p:nvPr/>
        </p:nvSpPr>
        <p:spPr bwMode="black">
          <a:xfrm>
            <a:off x="10525701" y="5294762"/>
            <a:ext cx="416779" cy="757705"/>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63015" tIns="31508" rIns="63015" bIns="31508" numCol="1" anchor="t" anchorCtr="0" compatLnSpc="1">
            <a:prstTxWarp prst="textNoShape">
              <a:avLst/>
            </a:prstTxWarp>
          </a:bodyPr>
          <a:lstStyle/>
          <a:p>
            <a:pPr marL="0" marR="0" lvl="0" indent="0" algn="l" defTabSz="857055" rtl="0" eaLnBrk="1" fontAlgn="auto" latinLnBrk="0" hangingPunct="1">
              <a:lnSpc>
                <a:spcPct val="100000"/>
              </a:lnSpc>
              <a:spcBef>
                <a:spcPts val="0"/>
              </a:spcBef>
              <a:spcAft>
                <a:spcPts val="0"/>
              </a:spcAft>
              <a:buClrTx/>
              <a:buSzTx/>
              <a:buFontTx/>
              <a:buNone/>
              <a:tabLst/>
              <a:defRPr/>
            </a:pPr>
            <a:endParaRPr kumimoji="0" lang="en-US" sz="1239" b="0" i="0" u="none" strike="noStrike" kern="0" cap="none" spc="0" normalizeH="0" baseline="0" noProof="0">
              <a:ln>
                <a:noFill/>
              </a:ln>
              <a:solidFill>
                <a:srgbClr val="404040"/>
              </a:solidFill>
              <a:effectLst/>
              <a:uLnTx/>
              <a:uFillTx/>
              <a:latin typeface="Segoe UI"/>
              <a:ea typeface="+mn-ea"/>
              <a:cs typeface="+mn-cs"/>
            </a:endParaRPr>
          </a:p>
        </p:txBody>
      </p:sp>
      <p:sp>
        <p:nvSpPr>
          <p:cNvPr id="37" name="TextBox 36"/>
          <p:cNvSpPr txBox="1"/>
          <p:nvPr/>
        </p:nvSpPr>
        <p:spPr>
          <a:xfrm>
            <a:off x="10160470" y="6052465"/>
            <a:ext cx="1194238" cy="133563"/>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marL="0" marR="0" lvl="0" indent="0" algn="l" defTabSz="857055" rtl="0" eaLnBrk="1" fontAlgn="auto" latinLnBrk="0" hangingPunct="1">
              <a:lnSpc>
                <a:spcPct val="90000"/>
              </a:lnSpc>
              <a:spcBef>
                <a:spcPts val="0"/>
              </a:spcBef>
              <a:spcAft>
                <a:spcPts val="600"/>
              </a:spcAft>
              <a:buClrTx/>
              <a:buSzTx/>
              <a:buFontTx/>
              <a:buNone/>
              <a:tabLst/>
              <a:defRPr/>
            </a:pPr>
            <a:r>
              <a:rPr kumimoji="0" lang="en-US" sz="964" b="0" i="0" u="none" strike="noStrike" kern="0" cap="none" spc="0" normalizeH="0" baseline="0" noProof="0" dirty="0">
                <a:ln>
                  <a:noFill/>
                </a:ln>
                <a:gradFill>
                  <a:gsLst>
                    <a:gs pos="2917">
                      <a:srgbClr val="00188F"/>
                    </a:gs>
                    <a:gs pos="30000">
                      <a:srgbClr val="00188F"/>
                    </a:gs>
                  </a:gsLst>
                  <a:lin ang="5400000" scaled="0"/>
                </a:gradFill>
                <a:effectLst/>
                <a:uLnTx/>
                <a:uFillTx/>
                <a:latin typeface="Segoe UI"/>
                <a:ea typeface="+mn-ea"/>
                <a:cs typeface="+mn-cs"/>
              </a:rPr>
              <a:t>Devices to take action</a:t>
            </a:r>
          </a:p>
        </p:txBody>
      </p:sp>
      <p:grpSp>
        <p:nvGrpSpPr>
          <p:cNvPr id="38" name="Group 37"/>
          <p:cNvGrpSpPr/>
          <p:nvPr/>
        </p:nvGrpSpPr>
        <p:grpSpPr>
          <a:xfrm>
            <a:off x="4896926" y="4266626"/>
            <a:ext cx="603578" cy="561443"/>
            <a:chOff x="7097986" y="2930421"/>
            <a:chExt cx="1699728" cy="1870084"/>
          </a:xfrm>
        </p:grpSpPr>
        <p:grpSp>
          <p:nvGrpSpPr>
            <p:cNvPr id="39" name="Group 38"/>
            <p:cNvGrpSpPr/>
            <p:nvPr/>
          </p:nvGrpSpPr>
          <p:grpSpPr>
            <a:xfrm>
              <a:off x="7097986" y="2930421"/>
              <a:ext cx="1699728" cy="441120"/>
              <a:chOff x="8193115" y="354643"/>
              <a:chExt cx="1699728" cy="441120"/>
            </a:xfrm>
          </p:grpSpPr>
          <p:sp>
            <p:nvSpPr>
              <p:cNvPr id="50" name="Rectangle 49"/>
              <p:cNvSpPr/>
              <p:nvPr/>
            </p:nvSpPr>
            <p:spPr>
              <a:xfrm>
                <a:off x="8193115" y="354643"/>
                <a:ext cx="1699727"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51" name="Rectangle 50"/>
              <p:cNvSpPr/>
              <p:nvPr/>
            </p:nvSpPr>
            <p:spPr>
              <a:xfrm>
                <a:off x="8193116" y="536683"/>
                <a:ext cx="262101"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52" name="Rectangle 51"/>
              <p:cNvSpPr/>
              <p:nvPr/>
            </p:nvSpPr>
            <p:spPr>
              <a:xfrm>
                <a:off x="9630742" y="536683"/>
                <a:ext cx="262101"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grpSp>
        <p:sp>
          <p:nvSpPr>
            <p:cNvPr id="40" name="Rectangle 39"/>
            <p:cNvSpPr/>
            <p:nvPr/>
          </p:nvSpPr>
          <p:spPr>
            <a:xfrm>
              <a:off x="7489291" y="3371437"/>
              <a:ext cx="297114"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41" name="Rectangle 40"/>
            <p:cNvSpPr/>
            <p:nvPr/>
          </p:nvSpPr>
          <p:spPr>
            <a:xfrm>
              <a:off x="7489291" y="3735923"/>
              <a:ext cx="297114"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42" name="Rectangle 41"/>
            <p:cNvSpPr/>
            <p:nvPr/>
          </p:nvSpPr>
          <p:spPr>
            <a:xfrm>
              <a:off x="7489291" y="4100409"/>
              <a:ext cx="297114"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43" name="Rectangle 42"/>
            <p:cNvSpPr/>
            <p:nvPr/>
          </p:nvSpPr>
          <p:spPr>
            <a:xfrm>
              <a:off x="7863895" y="3558123"/>
              <a:ext cx="297114"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44" name="Rectangle 43"/>
            <p:cNvSpPr/>
            <p:nvPr/>
          </p:nvSpPr>
          <p:spPr>
            <a:xfrm>
              <a:off x="7863895" y="3922609"/>
              <a:ext cx="297114"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45" name="Rectangle 44"/>
            <p:cNvSpPr/>
            <p:nvPr/>
          </p:nvSpPr>
          <p:spPr>
            <a:xfrm>
              <a:off x="8238499" y="3735923"/>
              <a:ext cx="297114"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grpSp>
          <p:nvGrpSpPr>
            <p:cNvPr id="46" name="Group 45"/>
            <p:cNvGrpSpPr/>
            <p:nvPr/>
          </p:nvGrpSpPr>
          <p:grpSpPr>
            <a:xfrm rot="10800000">
              <a:off x="7097986" y="4359385"/>
              <a:ext cx="1699728" cy="441120"/>
              <a:chOff x="8193115" y="354643"/>
              <a:chExt cx="1699728" cy="441120"/>
            </a:xfrm>
          </p:grpSpPr>
          <p:sp>
            <p:nvSpPr>
              <p:cNvPr id="47" name="Rectangle 46"/>
              <p:cNvSpPr/>
              <p:nvPr/>
            </p:nvSpPr>
            <p:spPr>
              <a:xfrm>
                <a:off x="8193115" y="354643"/>
                <a:ext cx="1699727"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48" name="Rectangle 47"/>
              <p:cNvSpPr/>
              <p:nvPr/>
            </p:nvSpPr>
            <p:spPr>
              <a:xfrm>
                <a:off x="8193116" y="536683"/>
                <a:ext cx="262101"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sp>
            <p:nvSpPr>
              <p:cNvPr id="49" name="Rectangle 48"/>
              <p:cNvSpPr/>
              <p:nvPr/>
            </p:nvSpPr>
            <p:spPr>
              <a:xfrm>
                <a:off x="9630742" y="536683"/>
                <a:ext cx="262101" cy="2590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57055"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dirty="0">
                  <a:ln>
                    <a:noFill/>
                  </a:ln>
                  <a:solidFill>
                    <a:srgbClr val="404040"/>
                  </a:solidFill>
                  <a:effectLst/>
                  <a:uLnTx/>
                  <a:uFillTx/>
                  <a:latin typeface="Segoe UI"/>
                  <a:ea typeface="+mn-ea"/>
                  <a:cs typeface="+mn-cs"/>
                </a:endParaRPr>
              </a:p>
            </p:txBody>
          </p:sp>
        </p:grpSp>
      </p:grpSp>
      <p:sp>
        <p:nvSpPr>
          <p:cNvPr id="89" name="Oval 88"/>
          <p:cNvSpPr/>
          <p:nvPr/>
        </p:nvSpPr>
        <p:spPr bwMode="auto">
          <a:xfrm>
            <a:off x="6394040" y="4629313"/>
            <a:ext cx="1413438" cy="1374012"/>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1508" rIns="0" bIns="0"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r>
              <a:rPr kumimoji="0" lang="en-US" sz="1102"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Slow Data</a:t>
            </a:r>
          </a:p>
        </p:txBody>
      </p:sp>
      <p:pic>
        <p:nvPicPr>
          <p:cNvPr id="3" name="Picture 2"/>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040375" y="3380919"/>
            <a:ext cx="692369" cy="678382"/>
          </a:xfrm>
          <a:prstGeom prst="rect">
            <a:avLst/>
          </a:prstGeom>
        </p:spPr>
      </p:pic>
      <p:sp>
        <p:nvSpPr>
          <p:cNvPr id="90" name="Right Arrow 89"/>
          <p:cNvSpPr/>
          <p:nvPr/>
        </p:nvSpPr>
        <p:spPr bwMode="auto">
          <a:xfrm>
            <a:off x="7863765" y="5542703"/>
            <a:ext cx="1087391" cy="552197"/>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3015" tIns="0" rIns="0" bIns="0" numCol="1" spcCol="0" rtlCol="0" fromWordArt="0" anchor="ctr" anchorCtr="0" forceAA="0" compatLnSpc="1">
            <a:prstTxWarp prst="textNoShape">
              <a:avLst/>
            </a:prstTxWarp>
            <a:noAutofit/>
          </a:bodyPr>
          <a:lstStyle/>
          <a:p>
            <a:pPr marL="0" marR="0" lvl="0" indent="0" algn="l" defTabSz="642526" rtl="0" eaLnBrk="1" fontAlgn="auto" latinLnBrk="0" hangingPunct="1">
              <a:lnSpc>
                <a:spcPct val="90000"/>
              </a:lnSpc>
              <a:spcBef>
                <a:spcPts val="0"/>
              </a:spcBef>
              <a:spcAft>
                <a:spcPts val="0"/>
              </a:spcAft>
              <a:buClrTx/>
              <a:buSzTx/>
              <a:buFontTx/>
              <a:buNone/>
              <a:tabLst/>
              <a:defRPr/>
            </a:pPr>
            <a:r>
              <a:rPr kumimoji="0" lang="en-US" sz="827"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rPr>
              <a:t>Azure Data Lake</a:t>
            </a:r>
          </a:p>
        </p:txBody>
      </p:sp>
      <p:pic>
        <p:nvPicPr>
          <p:cNvPr id="12" name="Picture 11"/>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imgEffect>
                  </a14:imgLayer>
                </a14:imgProps>
              </a:ext>
            </a:extLst>
          </a:blip>
          <a:stretch>
            <a:fillRect/>
          </a:stretch>
        </p:blipFill>
        <p:spPr>
          <a:xfrm>
            <a:off x="10203038" y="4366967"/>
            <a:ext cx="985661" cy="647584"/>
          </a:xfrm>
          <a:prstGeom prst="rect">
            <a:avLst/>
          </a:prstGeom>
        </p:spPr>
      </p:pic>
      <p:pic>
        <p:nvPicPr>
          <p:cNvPr id="91" name="Picture 9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0023" y="2441226"/>
            <a:ext cx="706268" cy="706268"/>
          </a:xfrm>
          <a:prstGeom prst="rect">
            <a:avLst/>
          </a:prstGeom>
        </p:spPr>
      </p:pic>
      <p:pic>
        <p:nvPicPr>
          <p:cNvPr id="59" name="Picture 58"/>
          <p:cNvPicPr>
            <a:picLocks noChangeAspect="1"/>
          </p:cNvPicPr>
          <p:nvPr/>
        </p:nvPicPr>
        <p:blipFill>
          <a:blip r:embed="rId9"/>
          <a:stretch>
            <a:fillRect/>
          </a:stretch>
        </p:blipFill>
        <p:spPr>
          <a:xfrm>
            <a:off x="6839162" y="5119810"/>
            <a:ext cx="474606" cy="431876"/>
          </a:xfrm>
          <a:prstGeom prst="rect">
            <a:avLst/>
          </a:prstGeom>
        </p:spPr>
      </p:pic>
      <p:sp>
        <p:nvSpPr>
          <p:cNvPr id="93" name="Right Arrow 92"/>
          <p:cNvSpPr/>
          <p:nvPr/>
        </p:nvSpPr>
        <p:spPr bwMode="auto">
          <a:xfrm>
            <a:off x="5932603" y="1923087"/>
            <a:ext cx="384769" cy="236656"/>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94" name="Right Arrow 93"/>
          <p:cNvSpPr/>
          <p:nvPr/>
        </p:nvSpPr>
        <p:spPr bwMode="auto">
          <a:xfrm>
            <a:off x="7760847" y="1923087"/>
            <a:ext cx="384769" cy="236656"/>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6031" tIns="100824" rIns="126031" bIns="100824" numCol="1" spcCol="0" rtlCol="0" fromWordArt="0" anchor="t" anchorCtr="0" forceAA="0" compatLnSpc="1">
            <a:prstTxWarp prst="textNoShape">
              <a:avLst/>
            </a:prstTxWarp>
            <a:noAutofit/>
          </a:bodyPr>
          <a:lstStyle/>
          <a:p>
            <a:pPr marL="0" marR="0" lvl="0" indent="0" algn="ctr" defTabSz="642526" rtl="0" eaLnBrk="1" fontAlgn="base" latinLnBrk="0" hangingPunct="1">
              <a:lnSpc>
                <a:spcPct val="90000"/>
              </a:lnSpc>
              <a:spcBef>
                <a:spcPct val="0"/>
              </a:spcBef>
              <a:spcAft>
                <a:spcPct val="0"/>
              </a:spcAft>
              <a:buClrTx/>
              <a:buSzTx/>
              <a:buFontTx/>
              <a:buNone/>
              <a:tabLst/>
              <a:defRPr/>
            </a:pPr>
            <a:endParaRPr kumimoji="0" lang="en-US" sz="1377" b="0" i="0" u="none" strike="noStrike" kern="0" cap="none" spc="0" normalizeH="0" baseline="0" noProof="0" dirty="0" err="1">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4" name="Rectangle 3"/>
          <p:cNvSpPr/>
          <p:nvPr/>
        </p:nvSpPr>
        <p:spPr>
          <a:xfrm>
            <a:off x="5772585" y="1890873"/>
            <a:ext cx="242920" cy="236656"/>
          </a:xfrm>
          <a:prstGeom prst="rect">
            <a:avLst/>
          </a:prstGeom>
          <a:solidFill>
            <a:schemeClr val="accent1"/>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96" name="Rectangle 95"/>
          <p:cNvSpPr/>
          <p:nvPr/>
        </p:nvSpPr>
        <p:spPr>
          <a:xfrm>
            <a:off x="7613780" y="1939619"/>
            <a:ext cx="242920" cy="236656"/>
          </a:xfrm>
          <a:prstGeom prst="rect">
            <a:avLst/>
          </a:prstGeom>
          <a:solidFill>
            <a:schemeClr val="accent1"/>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92" name="Picture 91">
            <a:extLst>
              <a:ext uri="{FF2B5EF4-FFF2-40B4-BE49-F238E27FC236}">
                <a16:creationId xmlns:a16="http://schemas.microsoft.com/office/drawing/2014/main" id="{4C502430-FEBB-44F9-A5CB-6F8DA1B4F339}"/>
              </a:ext>
            </a:extLst>
          </p:cNvPr>
          <p:cNvPicPr>
            <a:picLocks noChangeAspect="1"/>
          </p:cNvPicPr>
          <p:nvPr/>
        </p:nvPicPr>
        <p:blipFill rotWithShape="1">
          <a:blip r:embed="rId10"/>
          <a:srcRect l="2769" t="1446" r="6258"/>
          <a:stretch/>
        </p:blipFill>
        <p:spPr>
          <a:xfrm>
            <a:off x="10998325" y="414058"/>
            <a:ext cx="606577" cy="657125"/>
          </a:xfrm>
          <a:prstGeom prst="rect">
            <a:avLst/>
          </a:prstGeom>
        </p:spPr>
      </p:pic>
    </p:spTree>
    <p:extLst>
      <p:ext uri="{BB962C8B-B14F-4D97-AF65-F5344CB8AC3E}">
        <p14:creationId xmlns:p14="http://schemas.microsoft.com/office/powerpoint/2010/main" val="72294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3413" y="1329465"/>
            <a:ext cx="10925178" cy="4567404"/>
          </a:xfrm>
        </p:spPr>
        <p:txBody>
          <a:bodyPr/>
          <a:lstStyle/>
          <a:p>
            <a:r>
              <a:rPr lang="en-US" dirty="0"/>
              <a:t>Records a stream</a:t>
            </a:r>
          </a:p>
          <a:p>
            <a:r>
              <a:rPr lang="en-US" dirty="0"/>
              <a:t>Recording moves forward only</a:t>
            </a:r>
          </a:p>
          <a:p>
            <a:r>
              <a:rPr lang="en-US" dirty="0"/>
              <a:t>You can plan the tape repeatedly</a:t>
            </a:r>
          </a:p>
          <a:p>
            <a:r>
              <a:rPr lang="en-US" dirty="0"/>
              <a:t>A cassette tape has Left and Right channels</a:t>
            </a:r>
          </a:p>
          <a:p>
            <a:r>
              <a:rPr lang="en-US" dirty="0"/>
              <a:t>When you press record, they both record</a:t>
            </a:r>
          </a:p>
          <a:p>
            <a:r>
              <a:rPr lang="en-US" dirty="0"/>
              <a:t>But the data on each channel is different</a:t>
            </a:r>
          </a:p>
          <a:p>
            <a:r>
              <a:rPr lang="en-US" dirty="0"/>
              <a:t>The left and right speakers each play one channel</a:t>
            </a:r>
          </a:p>
          <a:p>
            <a:r>
              <a:rPr lang="en-US" dirty="0"/>
              <a:t>Event Hubs calls these </a:t>
            </a:r>
            <a:r>
              <a:rPr lang="en-US" b="1" dirty="0"/>
              <a:t>partitions</a:t>
            </a:r>
          </a:p>
          <a:p>
            <a:endParaRPr lang="en-US" dirty="0"/>
          </a:p>
        </p:txBody>
      </p:sp>
      <p:sp>
        <p:nvSpPr>
          <p:cNvPr id="3" name="Title 2"/>
          <p:cNvSpPr>
            <a:spLocks noGrp="1"/>
          </p:cNvSpPr>
          <p:nvPr>
            <p:ph type="title"/>
          </p:nvPr>
        </p:nvSpPr>
        <p:spPr/>
        <p:txBody>
          <a:bodyPr/>
          <a:lstStyle/>
          <a:p>
            <a:r>
              <a:rPr lang="en-US" dirty="0"/>
              <a:t>How Event Hubs is different from queues</a:t>
            </a:r>
          </a:p>
        </p:txBody>
      </p:sp>
      <p:pic>
        <p:nvPicPr>
          <p:cNvPr id="25" name="Picture 24">
            <a:extLst>
              <a:ext uri="{FF2B5EF4-FFF2-40B4-BE49-F238E27FC236}">
                <a16:creationId xmlns:a16="http://schemas.microsoft.com/office/drawing/2014/main" id="{CE986F37-AC41-4C1A-8B84-F1C15E564B4F}"/>
              </a:ext>
            </a:extLst>
          </p:cNvPr>
          <p:cNvPicPr>
            <a:picLocks noChangeAspect="1"/>
          </p:cNvPicPr>
          <p:nvPr/>
        </p:nvPicPr>
        <p:blipFill rotWithShape="1">
          <a:blip r:embed="rId3"/>
          <a:srcRect l="2769" t="1446" r="6258"/>
          <a:stretch/>
        </p:blipFill>
        <p:spPr>
          <a:xfrm>
            <a:off x="10998325" y="414058"/>
            <a:ext cx="606577" cy="657125"/>
          </a:xfrm>
          <a:prstGeom prst="rect">
            <a:avLst/>
          </a:prstGeom>
        </p:spPr>
      </p:pic>
      <p:pic>
        <p:nvPicPr>
          <p:cNvPr id="4" name="Picture 3">
            <a:extLst>
              <a:ext uri="{FF2B5EF4-FFF2-40B4-BE49-F238E27FC236}">
                <a16:creationId xmlns:a16="http://schemas.microsoft.com/office/drawing/2014/main" id="{CA158582-7B31-4917-AEDE-C1CACBB799D3}"/>
              </a:ext>
            </a:extLst>
          </p:cNvPr>
          <p:cNvPicPr>
            <a:picLocks noChangeAspect="1"/>
          </p:cNvPicPr>
          <p:nvPr/>
        </p:nvPicPr>
        <p:blipFill>
          <a:blip r:embed="rId4"/>
          <a:stretch>
            <a:fillRect/>
          </a:stretch>
        </p:blipFill>
        <p:spPr>
          <a:xfrm>
            <a:off x="9394031" y="4155827"/>
            <a:ext cx="2210871" cy="1469579"/>
          </a:xfrm>
          <a:prstGeom prst="rect">
            <a:avLst/>
          </a:prstGeom>
        </p:spPr>
      </p:pic>
    </p:spTree>
    <p:extLst>
      <p:ext uri="{BB962C8B-B14F-4D97-AF65-F5344CB8AC3E}">
        <p14:creationId xmlns:p14="http://schemas.microsoft.com/office/powerpoint/2010/main" val="4178987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3413" y="1329466"/>
            <a:ext cx="10925178" cy="2499146"/>
          </a:xfrm>
        </p:spPr>
        <p:txBody>
          <a:bodyPr/>
          <a:lstStyle/>
          <a:p>
            <a:r>
              <a:rPr lang="en-US" dirty="0"/>
              <a:t>Can play from anywhere on the tape</a:t>
            </a:r>
          </a:p>
          <a:p>
            <a:r>
              <a:rPr lang="en-US" dirty="0" err="1"/>
              <a:t>FastFwd</a:t>
            </a:r>
            <a:r>
              <a:rPr lang="en-US" dirty="0"/>
              <a:t> or Rewind then Play</a:t>
            </a:r>
          </a:p>
          <a:p>
            <a:r>
              <a:rPr lang="en-US" dirty="0"/>
              <a:t>Each partition gets a speaker</a:t>
            </a:r>
          </a:p>
          <a:p>
            <a:r>
              <a:rPr lang="en-US" dirty="0"/>
              <a:t>Client-side cursor</a:t>
            </a:r>
          </a:p>
          <a:p>
            <a:r>
              <a:rPr lang="en-US" dirty="0"/>
              <a:t>Non-destructive reads</a:t>
            </a:r>
          </a:p>
        </p:txBody>
      </p:sp>
      <p:sp>
        <p:nvSpPr>
          <p:cNvPr id="3" name="Title 2"/>
          <p:cNvSpPr>
            <a:spLocks noGrp="1"/>
          </p:cNvSpPr>
          <p:nvPr>
            <p:ph type="title"/>
          </p:nvPr>
        </p:nvSpPr>
        <p:spPr/>
        <p:txBody>
          <a:bodyPr/>
          <a:lstStyle/>
          <a:p>
            <a:r>
              <a:rPr lang="en-US" dirty="0"/>
              <a:t>Event Hubs is like a tape deck</a:t>
            </a:r>
          </a:p>
        </p:txBody>
      </p:sp>
      <p:pic>
        <p:nvPicPr>
          <p:cNvPr id="15" name="Picture 14">
            <a:extLst>
              <a:ext uri="{FF2B5EF4-FFF2-40B4-BE49-F238E27FC236}">
                <a16:creationId xmlns:a16="http://schemas.microsoft.com/office/drawing/2014/main" id="{FAC1B151-3D3D-4E29-8C15-681199337628}"/>
              </a:ext>
            </a:extLst>
          </p:cNvPr>
          <p:cNvPicPr>
            <a:picLocks noChangeAspect="1"/>
          </p:cNvPicPr>
          <p:nvPr/>
        </p:nvPicPr>
        <p:blipFill rotWithShape="1">
          <a:blip r:embed="rId3"/>
          <a:srcRect l="2769" t="1446" r="6258"/>
          <a:stretch/>
        </p:blipFill>
        <p:spPr>
          <a:xfrm>
            <a:off x="10998325" y="414058"/>
            <a:ext cx="606577" cy="657125"/>
          </a:xfrm>
          <a:prstGeom prst="rect">
            <a:avLst/>
          </a:prstGeom>
        </p:spPr>
      </p:pic>
      <p:pic>
        <p:nvPicPr>
          <p:cNvPr id="2050" name="Picture 2" descr="Image result for boombox clipart">
            <a:extLst>
              <a:ext uri="{FF2B5EF4-FFF2-40B4-BE49-F238E27FC236}">
                <a16:creationId xmlns:a16="http://schemas.microsoft.com/office/drawing/2014/main" id="{14BD7996-C62D-481A-A906-E8584C348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8640" y="3603166"/>
            <a:ext cx="3711816" cy="246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83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Hubs conceptual architecture</a:t>
            </a:r>
          </a:p>
        </p:txBody>
      </p:sp>
      <p:sp>
        <p:nvSpPr>
          <p:cNvPr id="10" name="Rectangle 9"/>
          <p:cNvSpPr/>
          <p:nvPr/>
        </p:nvSpPr>
        <p:spPr bwMode="auto">
          <a:xfrm>
            <a:off x="4065326" y="1888490"/>
            <a:ext cx="3221070" cy="420139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t" anchorCtr="0"/>
          <a:lstStyle/>
          <a:p>
            <a:pPr marL="0" marR="0" lvl="0" indent="0" algn="ctr" defTabSz="856746" rtl="0" eaLnBrk="1" fontAlgn="auto" latinLnBrk="0" hangingPunct="1">
              <a:lnSpc>
                <a:spcPct val="100000"/>
              </a:lnSpc>
              <a:spcBef>
                <a:spcPts val="0"/>
              </a:spcBef>
              <a:spcAft>
                <a:spcPts val="0"/>
              </a:spcAft>
              <a:buClrTx/>
              <a:buSzTx/>
              <a:buFontTx/>
              <a:buNone/>
              <a:tabLst/>
              <a:defRPr/>
            </a:pPr>
            <a:r>
              <a:rPr kumimoji="0" lang="en-US" sz="330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Event Hub</a:t>
            </a:r>
          </a:p>
        </p:txBody>
      </p:sp>
      <p:sp>
        <p:nvSpPr>
          <p:cNvPr id="11" name="Rectangle 10"/>
          <p:cNvSpPr/>
          <p:nvPr/>
        </p:nvSpPr>
        <p:spPr bwMode="auto">
          <a:xfrm>
            <a:off x="4485466" y="2685031"/>
            <a:ext cx="1960651" cy="7064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ctr" anchorCtr="0"/>
          <a:lstStyle/>
          <a:p>
            <a:pPr marL="0" marR="0" lvl="0" indent="0" algn="r" defTabSz="856746" rtl="0" eaLnBrk="1" fontAlgn="auto" latinLnBrk="0" hangingPunct="1">
              <a:lnSpc>
                <a:spcPct val="100000"/>
              </a:lnSpc>
              <a:spcBef>
                <a:spcPts val="0"/>
              </a:spcBef>
              <a:spcAft>
                <a:spcPts val="0"/>
              </a:spcAft>
              <a:buClrTx/>
              <a:buSzTx/>
              <a:buFontTx/>
              <a:buNone/>
              <a:tabLst/>
              <a:defRPr/>
            </a:pPr>
            <a:r>
              <a:rPr kumimoji="0" lang="en-US" sz="165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1</a:t>
            </a:r>
          </a:p>
        </p:txBody>
      </p:sp>
      <p:grpSp>
        <p:nvGrpSpPr>
          <p:cNvPr id="16" name="Group 15"/>
          <p:cNvGrpSpPr/>
          <p:nvPr/>
        </p:nvGrpSpPr>
        <p:grpSpPr>
          <a:xfrm>
            <a:off x="1124351" y="3173356"/>
            <a:ext cx="1421289" cy="1400552"/>
            <a:chOff x="427037" y="1439862"/>
            <a:chExt cx="1765029" cy="1656444"/>
          </a:xfrm>
          <a:solidFill>
            <a:srgbClr val="FCD116"/>
          </a:solidFill>
        </p:grpSpPr>
        <p:grpSp>
          <p:nvGrpSpPr>
            <p:cNvPr id="17" name="Group 16"/>
            <p:cNvGrpSpPr/>
            <p:nvPr/>
          </p:nvGrpSpPr>
          <p:grpSpPr>
            <a:xfrm>
              <a:off x="427037" y="1439862"/>
              <a:ext cx="1764948" cy="152400"/>
              <a:chOff x="427037" y="1439862"/>
              <a:chExt cx="1764948" cy="152400"/>
            </a:xfrm>
            <a:grpFill/>
          </p:grpSpPr>
          <p:sp>
            <p:nvSpPr>
              <p:cNvPr id="117" name="Rectangle 11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 name="Group 17"/>
            <p:cNvGrpSpPr/>
            <p:nvPr/>
          </p:nvGrpSpPr>
          <p:grpSpPr>
            <a:xfrm>
              <a:off x="427046" y="1606978"/>
              <a:ext cx="1764948" cy="152400"/>
              <a:chOff x="427037" y="1439862"/>
              <a:chExt cx="1764948" cy="152400"/>
            </a:xfrm>
            <a:grpFill/>
          </p:grpSpPr>
          <p:sp>
            <p:nvSpPr>
              <p:cNvPr id="107" name="Rectangle 10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 name="Group 18"/>
            <p:cNvGrpSpPr/>
            <p:nvPr/>
          </p:nvGrpSpPr>
          <p:grpSpPr>
            <a:xfrm>
              <a:off x="427055" y="1774094"/>
              <a:ext cx="1764948" cy="152400"/>
              <a:chOff x="427037" y="1439862"/>
              <a:chExt cx="1764948" cy="152400"/>
            </a:xfrm>
            <a:grpFill/>
          </p:grpSpPr>
          <p:sp>
            <p:nvSpPr>
              <p:cNvPr id="97" name="Rectangle 9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8" name="Rectangle 9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 name="Group 19"/>
            <p:cNvGrpSpPr/>
            <p:nvPr/>
          </p:nvGrpSpPr>
          <p:grpSpPr>
            <a:xfrm>
              <a:off x="427064" y="1941210"/>
              <a:ext cx="1764948" cy="152400"/>
              <a:chOff x="427037" y="1439862"/>
              <a:chExt cx="1764948" cy="152400"/>
            </a:xfrm>
            <a:grpFill/>
          </p:grpSpPr>
          <p:sp>
            <p:nvSpPr>
              <p:cNvPr id="87" name="Rectangle 8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Rectangle 8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Rectangle 8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Rectangle 9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Rectangle 9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Rectangle 9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Rectangle 9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Rectangle 9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Rectangle 9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1" name="Group 20"/>
            <p:cNvGrpSpPr/>
            <p:nvPr/>
          </p:nvGrpSpPr>
          <p:grpSpPr>
            <a:xfrm>
              <a:off x="427073" y="2108326"/>
              <a:ext cx="1764948" cy="152400"/>
              <a:chOff x="427037" y="1439862"/>
              <a:chExt cx="1764948" cy="152400"/>
            </a:xfrm>
            <a:grpFill/>
          </p:grpSpPr>
          <p:sp>
            <p:nvSpPr>
              <p:cNvPr id="77" name="Rectangle 7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ectangle 7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Rectangle 7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ectangle 7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Rectangle 8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8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8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Rectangle 8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 name="Group 21"/>
            <p:cNvGrpSpPr/>
            <p:nvPr/>
          </p:nvGrpSpPr>
          <p:grpSpPr>
            <a:xfrm>
              <a:off x="427082" y="2275442"/>
              <a:ext cx="1764948" cy="152400"/>
              <a:chOff x="427037" y="1439862"/>
              <a:chExt cx="1764948" cy="152400"/>
            </a:xfrm>
            <a:grpFill/>
          </p:grpSpPr>
          <p:sp>
            <p:nvSpPr>
              <p:cNvPr id="67" name="Rectangle 6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6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7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Rectangle 7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Rectangle 7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Rectangle 7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3" name="Group 22"/>
            <p:cNvGrpSpPr/>
            <p:nvPr/>
          </p:nvGrpSpPr>
          <p:grpSpPr>
            <a:xfrm>
              <a:off x="427091" y="2442558"/>
              <a:ext cx="1764948" cy="152400"/>
              <a:chOff x="427037" y="1439862"/>
              <a:chExt cx="1764948" cy="152400"/>
            </a:xfrm>
            <a:grpFill/>
          </p:grpSpPr>
          <p:sp>
            <p:nvSpPr>
              <p:cNvPr id="57" name="Rectangle 5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6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 name="Group 23"/>
            <p:cNvGrpSpPr/>
            <p:nvPr/>
          </p:nvGrpSpPr>
          <p:grpSpPr>
            <a:xfrm>
              <a:off x="427100" y="2609674"/>
              <a:ext cx="1764948" cy="152400"/>
              <a:chOff x="427037" y="1439862"/>
              <a:chExt cx="1764948" cy="152400"/>
            </a:xfrm>
            <a:grpFill/>
          </p:grpSpPr>
          <p:sp>
            <p:nvSpPr>
              <p:cNvPr id="47" name="Rectangle 4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ectangle 4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Rectangle 5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Rectangle 5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5" name="Group 24"/>
            <p:cNvGrpSpPr/>
            <p:nvPr/>
          </p:nvGrpSpPr>
          <p:grpSpPr>
            <a:xfrm>
              <a:off x="427109" y="2776790"/>
              <a:ext cx="1764948" cy="152400"/>
              <a:chOff x="427037" y="1439862"/>
              <a:chExt cx="1764948" cy="152400"/>
            </a:xfrm>
            <a:grpFill/>
          </p:grpSpPr>
          <p:sp>
            <p:nvSpPr>
              <p:cNvPr id="37" name="Rectangle 3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 name="Group 25"/>
            <p:cNvGrpSpPr/>
            <p:nvPr/>
          </p:nvGrpSpPr>
          <p:grpSpPr>
            <a:xfrm>
              <a:off x="427118" y="2943906"/>
              <a:ext cx="1764948" cy="152400"/>
              <a:chOff x="427037" y="1439862"/>
              <a:chExt cx="1764948" cy="152400"/>
            </a:xfrm>
            <a:grpFill/>
          </p:grpSpPr>
          <p:sp>
            <p:nvSpPr>
              <p:cNvPr id="27" name="Rectangle 26"/>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31"/>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Rectangle 32"/>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Rectangle 33"/>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35"/>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64753" tIns="131802" rIns="164753" bIns="131802" numCol="1" spcCol="0" rtlCol="0" fromWordArt="0" anchor="t"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endParaRPr kumimoji="0" lang="en-US" sz="216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27" name="Rectangle 126"/>
          <p:cNvSpPr/>
          <p:nvPr/>
        </p:nvSpPr>
        <p:spPr bwMode="auto">
          <a:xfrm>
            <a:off x="4482714" y="3499025"/>
            <a:ext cx="1960651" cy="7064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ctr" anchorCtr="0"/>
          <a:lstStyle/>
          <a:p>
            <a:pPr marL="0" marR="0" lvl="0" indent="0" algn="r" defTabSz="856746" rtl="0" eaLnBrk="1" fontAlgn="auto" latinLnBrk="0" hangingPunct="1">
              <a:lnSpc>
                <a:spcPct val="100000"/>
              </a:lnSpc>
              <a:spcBef>
                <a:spcPts val="0"/>
              </a:spcBef>
              <a:spcAft>
                <a:spcPts val="0"/>
              </a:spcAft>
              <a:buClrTx/>
              <a:buSzTx/>
              <a:buFontTx/>
              <a:buNone/>
              <a:tabLst/>
              <a:defRPr/>
            </a:pPr>
            <a:r>
              <a:rPr kumimoji="0" lang="en-US" sz="165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2</a:t>
            </a:r>
          </a:p>
        </p:txBody>
      </p:sp>
      <p:sp>
        <p:nvSpPr>
          <p:cNvPr id="128" name="Rectangle 127"/>
          <p:cNvSpPr/>
          <p:nvPr/>
        </p:nvSpPr>
        <p:spPr bwMode="auto">
          <a:xfrm>
            <a:off x="4482714" y="4339303"/>
            <a:ext cx="1960651" cy="7064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ctr" anchorCtr="0"/>
          <a:lstStyle/>
          <a:p>
            <a:pPr marL="0" marR="0" lvl="0" indent="0" algn="r" defTabSz="856746" rtl="0" eaLnBrk="1" fontAlgn="auto" latinLnBrk="0" hangingPunct="1">
              <a:lnSpc>
                <a:spcPct val="100000"/>
              </a:lnSpc>
              <a:spcBef>
                <a:spcPts val="0"/>
              </a:spcBef>
              <a:spcAft>
                <a:spcPts val="0"/>
              </a:spcAft>
              <a:buClrTx/>
              <a:buSzTx/>
              <a:buFontTx/>
              <a:buNone/>
              <a:tabLst/>
              <a:defRPr/>
            </a:pPr>
            <a:r>
              <a:rPr kumimoji="0" lang="en-US" sz="165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3</a:t>
            </a:r>
          </a:p>
        </p:txBody>
      </p:sp>
      <p:sp>
        <p:nvSpPr>
          <p:cNvPr id="129" name="Rectangle 128"/>
          <p:cNvSpPr/>
          <p:nvPr/>
        </p:nvSpPr>
        <p:spPr bwMode="auto">
          <a:xfrm>
            <a:off x="4482714" y="5173319"/>
            <a:ext cx="1960651" cy="7064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ctr" anchorCtr="0"/>
          <a:lstStyle/>
          <a:p>
            <a:pPr marL="0" marR="0" lvl="0" indent="0" algn="r" defTabSz="856746" rtl="0" eaLnBrk="1" fontAlgn="auto" latinLnBrk="0" hangingPunct="1">
              <a:lnSpc>
                <a:spcPct val="100000"/>
              </a:lnSpc>
              <a:spcBef>
                <a:spcPts val="0"/>
              </a:spcBef>
              <a:spcAft>
                <a:spcPts val="0"/>
              </a:spcAft>
              <a:buClrTx/>
              <a:buSzTx/>
              <a:buFontTx/>
              <a:buNone/>
              <a:tabLst/>
              <a:defRPr/>
            </a:pPr>
            <a:r>
              <a:rPr kumimoji="0" lang="en-US" sz="165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4</a:t>
            </a:r>
          </a:p>
        </p:txBody>
      </p:sp>
      <p:sp>
        <p:nvSpPr>
          <p:cNvPr id="134" name="Right Arrow 133"/>
          <p:cNvSpPr/>
          <p:nvPr/>
        </p:nvSpPr>
        <p:spPr bwMode="auto">
          <a:xfrm>
            <a:off x="2734886" y="2967631"/>
            <a:ext cx="1228546" cy="1843088"/>
          </a:xfrm>
          <a:prstGeom prst="rightArrow">
            <a:avLst>
              <a:gd name="adj1" fmla="val 75275"/>
              <a:gd name="adj2" fmla="val 50000"/>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32" tIns="134425" rIns="168032" bIns="134425" numCol="1" spcCol="0" rtlCol="0" fromWordArt="0" anchor="ctr" anchorCtr="0" forceAA="0" compatLnSpc="1">
            <a:prstTxWarp prst="textNoShape">
              <a:avLst/>
            </a:prstTxWarp>
            <a:noAutofit/>
          </a:bodyPr>
          <a:lstStyle/>
          <a:p>
            <a:pPr marL="0" marR="0" lvl="0" indent="0" algn="ctr" defTabSz="856642" rtl="0" eaLnBrk="1" fontAlgn="base" latinLnBrk="0" hangingPunct="1">
              <a:lnSpc>
                <a:spcPct val="90000"/>
              </a:lnSpc>
              <a:spcBef>
                <a:spcPct val="0"/>
              </a:spcBef>
              <a:spcAft>
                <a:spcPct val="0"/>
              </a:spcAft>
              <a:buClrTx/>
              <a:buSzTx/>
              <a:buFontTx/>
              <a:buNone/>
              <a:tabLst/>
              <a:defRPr/>
            </a:pPr>
            <a:endParaRPr kumimoji="0" lang="en-US" sz="1102" b="0" i="0" u="none" strike="noStrike" kern="0" cap="none" spc="0" normalizeH="0" baseline="0" noProof="0" dirty="0">
              <a:ln>
                <a:noFill/>
              </a:ln>
              <a:solidFill>
                <a:srgbClr val="FFC000"/>
              </a:solidFill>
              <a:effectLst/>
              <a:uLnTx/>
              <a:uFillTx/>
              <a:latin typeface="Segoe UI"/>
              <a:ea typeface="Segoe UI" pitchFamily="34" charset="0"/>
              <a:cs typeface="Segoe UI" pitchFamily="34" charset="0"/>
            </a:endParaRPr>
          </a:p>
          <a:p>
            <a:pPr marL="0" marR="0" lvl="0" indent="0" algn="ctr" defTabSz="856642" rtl="0" eaLnBrk="1" fontAlgn="base" latinLnBrk="0" hangingPunct="1">
              <a:lnSpc>
                <a:spcPct val="90000"/>
              </a:lnSpc>
              <a:spcBef>
                <a:spcPct val="0"/>
              </a:spcBef>
              <a:spcAft>
                <a:spcPct val="0"/>
              </a:spcAft>
              <a:buClrTx/>
              <a:buSzTx/>
              <a:buFontTx/>
              <a:buNone/>
              <a:tabLst/>
              <a:defRPr/>
            </a:pPr>
            <a:r>
              <a:rPr kumimoji="0" lang="en-US" sz="1102" b="0" i="0" u="none" strike="noStrike" kern="0" cap="none" spc="0" normalizeH="0" baseline="0" noProof="0" dirty="0">
                <a:ln>
                  <a:noFill/>
                </a:ln>
                <a:solidFill>
                  <a:srgbClr val="FFC000"/>
                </a:solidFill>
                <a:effectLst/>
                <a:uLnTx/>
                <a:uFillTx/>
                <a:latin typeface="Segoe UI"/>
                <a:ea typeface="Segoe UI" pitchFamily="34" charset="0"/>
                <a:cs typeface="Segoe UI" pitchFamily="34" charset="0"/>
              </a:rPr>
              <a:t>Kafka</a:t>
            </a:r>
          </a:p>
          <a:p>
            <a:pPr marL="0" marR="0" lvl="0" indent="0" algn="ctr" defTabSz="856642" rtl="0" eaLnBrk="1" fontAlgn="base" latinLnBrk="0" hangingPunct="1">
              <a:lnSpc>
                <a:spcPct val="90000"/>
              </a:lnSpc>
              <a:spcBef>
                <a:spcPct val="0"/>
              </a:spcBef>
              <a:spcAft>
                <a:spcPct val="0"/>
              </a:spcAft>
              <a:buClrTx/>
              <a:buSzTx/>
              <a:buFontTx/>
              <a:buNone/>
              <a:tabLst/>
              <a:defRPr/>
            </a:pPr>
            <a:r>
              <a:rPr kumimoji="0" lang="en-US" sz="1102" b="0" i="0" u="none" strike="noStrike" kern="0" cap="none" spc="0" normalizeH="0" baseline="0" noProof="0" dirty="0">
                <a:ln>
                  <a:noFill/>
                </a:ln>
                <a:solidFill>
                  <a:srgbClr val="FFC000"/>
                </a:solidFill>
                <a:effectLst/>
                <a:uLnTx/>
                <a:uFillTx/>
                <a:latin typeface="Segoe UI"/>
                <a:ea typeface="Segoe UI" pitchFamily="34" charset="0"/>
                <a:cs typeface="Segoe UI" pitchFamily="34" charset="0"/>
              </a:rPr>
              <a:t>HTTP</a:t>
            </a:r>
          </a:p>
          <a:p>
            <a:pPr marL="0" marR="0" lvl="0" indent="0" algn="ctr" defTabSz="856642" rtl="0" eaLnBrk="1" fontAlgn="base" latinLnBrk="0" hangingPunct="1">
              <a:lnSpc>
                <a:spcPct val="90000"/>
              </a:lnSpc>
              <a:spcBef>
                <a:spcPct val="0"/>
              </a:spcBef>
              <a:spcAft>
                <a:spcPct val="0"/>
              </a:spcAft>
              <a:buClrTx/>
              <a:buSzTx/>
              <a:buFontTx/>
              <a:buNone/>
              <a:tabLst/>
              <a:defRPr/>
            </a:pPr>
            <a:r>
              <a:rPr kumimoji="0" lang="en-US" sz="1102" b="0" i="0" u="none" strike="noStrike" kern="0" cap="none" spc="0" normalizeH="0" baseline="0" noProof="0" dirty="0">
                <a:ln>
                  <a:noFill/>
                </a:ln>
                <a:solidFill>
                  <a:srgbClr val="FFC000"/>
                </a:solidFill>
                <a:effectLst/>
                <a:uLnTx/>
                <a:uFillTx/>
                <a:latin typeface="Segoe UI"/>
                <a:ea typeface="Segoe UI" pitchFamily="34" charset="0"/>
                <a:cs typeface="Segoe UI" pitchFamily="34" charset="0"/>
              </a:rPr>
              <a:t>AMQP</a:t>
            </a:r>
          </a:p>
          <a:p>
            <a:pPr marL="0" marR="0" lvl="0" indent="0" algn="ctr" defTabSz="856642" rtl="0" eaLnBrk="1" fontAlgn="base" latinLnBrk="0" hangingPunct="1">
              <a:lnSpc>
                <a:spcPct val="90000"/>
              </a:lnSpc>
              <a:spcBef>
                <a:spcPct val="0"/>
              </a:spcBef>
              <a:spcAft>
                <a:spcPct val="0"/>
              </a:spcAft>
              <a:buClrTx/>
              <a:buSzTx/>
              <a:buFontTx/>
              <a:buNone/>
              <a:tabLst/>
              <a:defRPr/>
            </a:pPr>
            <a:endParaRPr kumimoji="0" lang="en-US" sz="1102" b="0" i="0" u="none" strike="noStrike" kern="0" cap="none" spc="0" normalizeH="0" baseline="0" noProof="0" dirty="0">
              <a:ln>
                <a:noFill/>
              </a:ln>
              <a:solidFill>
                <a:srgbClr val="FFC000"/>
              </a:solidFill>
              <a:effectLst/>
              <a:uLnTx/>
              <a:uFillTx/>
              <a:latin typeface="Segoe UI"/>
              <a:ea typeface="Segoe UI" pitchFamily="34" charset="0"/>
              <a:cs typeface="Segoe UI" pitchFamily="34" charset="0"/>
            </a:endParaRPr>
          </a:p>
        </p:txBody>
      </p:sp>
      <p:sp>
        <p:nvSpPr>
          <p:cNvPr id="2" name="Rectangle 1"/>
          <p:cNvSpPr/>
          <p:nvPr/>
        </p:nvSpPr>
        <p:spPr bwMode="auto">
          <a:xfrm>
            <a:off x="9313736" y="2465460"/>
            <a:ext cx="350116" cy="35011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Rectangle 135"/>
          <p:cNvSpPr/>
          <p:nvPr/>
        </p:nvSpPr>
        <p:spPr bwMode="auto">
          <a:xfrm>
            <a:off x="9317071" y="2883304"/>
            <a:ext cx="350116" cy="35011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Rectangle 137"/>
          <p:cNvSpPr/>
          <p:nvPr/>
        </p:nvSpPr>
        <p:spPr bwMode="auto">
          <a:xfrm>
            <a:off x="9313736" y="3301147"/>
            <a:ext cx="350116" cy="35011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Rectangle 139"/>
          <p:cNvSpPr/>
          <p:nvPr/>
        </p:nvSpPr>
        <p:spPr bwMode="auto">
          <a:xfrm>
            <a:off x="9313736" y="3723266"/>
            <a:ext cx="350116" cy="35011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8" name="TextBox 207"/>
          <p:cNvSpPr txBox="1"/>
          <p:nvPr/>
        </p:nvSpPr>
        <p:spPr>
          <a:xfrm>
            <a:off x="652301" y="4549373"/>
            <a:ext cx="2344749" cy="577047"/>
          </a:xfrm>
          <a:prstGeom prst="rect">
            <a:avLst/>
          </a:prstGeom>
          <a:noFill/>
        </p:spPr>
        <p:txBody>
          <a:bodyPr wrap="none" lIns="168055" tIns="134444" rIns="168055" bIns="134444" rtlCol="0">
            <a:spAutoFit/>
          </a:bodyPr>
          <a:lstStyle/>
          <a:p>
            <a:pPr marL="0" marR="0" lvl="0" indent="0" algn="l" defTabSz="857086"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gradFill>
                  <a:gsLst>
                    <a:gs pos="2917">
                      <a:srgbClr val="404040"/>
                    </a:gs>
                    <a:gs pos="30000">
                      <a:srgbClr val="404040"/>
                    </a:gs>
                  </a:gsLst>
                  <a:lin ang="5400000" scaled="0"/>
                </a:gradFill>
                <a:effectLst/>
                <a:uLnTx/>
                <a:uFillTx/>
                <a:latin typeface="Segoe UI"/>
                <a:ea typeface="+mn-ea"/>
                <a:cs typeface="+mn-cs"/>
              </a:rPr>
              <a:t>Event Producers</a:t>
            </a:r>
          </a:p>
        </p:txBody>
      </p:sp>
      <p:sp>
        <p:nvSpPr>
          <p:cNvPr id="209" name="TextBox 208"/>
          <p:cNvSpPr txBox="1"/>
          <p:nvPr/>
        </p:nvSpPr>
        <p:spPr>
          <a:xfrm>
            <a:off x="8757263" y="3966436"/>
            <a:ext cx="2266202" cy="577047"/>
          </a:xfrm>
          <a:prstGeom prst="rect">
            <a:avLst/>
          </a:prstGeom>
          <a:noFill/>
        </p:spPr>
        <p:txBody>
          <a:bodyPr wrap="none" lIns="168055" tIns="134444" rIns="168055" bIns="134444" rtlCol="0">
            <a:spAutoFit/>
          </a:bodyPr>
          <a:lstStyle/>
          <a:p>
            <a:pPr marL="0" marR="0" lvl="0" indent="0" algn="l" defTabSz="857086"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gradFill>
                  <a:gsLst>
                    <a:gs pos="2917">
                      <a:srgbClr val="404040"/>
                    </a:gs>
                    <a:gs pos="30000">
                      <a:srgbClr val="404040"/>
                    </a:gs>
                  </a:gsLst>
                  <a:lin ang="5400000" scaled="0"/>
                </a:gradFill>
                <a:effectLst/>
                <a:uLnTx/>
                <a:uFillTx/>
                <a:latin typeface="Segoe UI"/>
                <a:ea typeface="+mn-ea"/>
                <a:cs typeface="+mn-cs"/>
              </a:rPr>
              <a:t>Event Receivers</a:t>
            </a:r>
          </a:p>
        </p:txBody>
      </p:sp>
      <p:sp>
        <p:nvSpPr>
          <p:cNvPr id="210" name="Right Arrow 209"/>
          <p:cNvSpPr/>
          <p:nvPr/>
        </p:nvSpPr>
        <p:spPr bwMode="auto">
          <a:xfrm>
            <a:off x="8587564" y="7075363"/>
            <a:ext cx="1064000" cy="720551"/>
          </a:xfrm>
          <a:prstGeom prst="rightArrow">
            <a:avLst>
              <a:gd name="adj1" fmla="val 75275"/>
              <a:gd name="adj2" fmla="val 50000"/>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32" tIns="134425" rIns="168032" bIns="134425" numCol="1" spcCol="0" rtlCol="0" fromWordArt="0" anchor="ctr" anchorCtr="0" forceAA="0" compatLnSpc="1">
            <a:prstTxWarp prst="textNoShape">
              <a:avLst/>
            </a:prstTxWarp>
            <a:noAutofit/>
          </a:bodyPr>
          <a:lstStyle/>
          <a:p>
            <a:pPr marL="0" marR="0" lvl="0" indent="0" algn="ctr" defTabSz="856642" rtl="0" eaLnBrk="1" fontAlgn="base" latinLnBrk="0" hangingPunct="1">
              <a:lnSpc>
                <a:spcPct val="90000"/>
              </a:lnSpc>
              <a:spcBef>
                <a:spcPct val="0"/>
              </a:spcBef>
              <a:spcAft>
                <a:spcPct val="0"/>
              </a:spcAft>
              <a:buClrTx/>
              <a:buSzTx/>
              <a:buFontTx/>
              <a:buNone/>
              <a:tabLst/>
              <a:defRPr/>
            </a:pPr>
            <a:r>
              <a:rPr kumimoji="0" lang="en-US" sz="1102" b="0" i="0" u="none" strike="noStrike" kern="0" cap="none" spc="0" normalizeH="0" baseline="0" noProof="0" dirty="0">
                <a:ln>
                  <a:noFill/>
                </a:ln>
                <a:solidFill>
                  <a:srgbClr val="FFC000"/>
                </a:solidFill>
                <a:effectLst/>
                <a:uLnTx/>
                <a:uFillTx/>
                <a:latin typeface="Segoe UI"/>
                <a:ea typeface="Segoe UI" pitchFamily="34" charset="0"/>
                <a:cs typeface="Segoe UI" pitchFamily="34" charset="0"/>
              </a:rPr>
              <a:t>AMQP</a:t>
            </a:r>
          </a:p>
        </p:txBody>
      </p:sp>
      <p:cxnSp>
        <p:nvCxnSpPr>
          <p:cNvPr id="192" name="Straight Arrow Connector 704"/>
          <p:cNvCxnSpPr>
            <a:stCxn id="2" idx="1"/>
            <a:endCxn id="11" idx="3"/>
          </p:cNvCxnSpPr>
          <p:nvPr/>
        </p:nvCxnSpPr>
        <p:spPr>
          <a:xfrm rot="10800000" flipV="1">
            <a:off x="6446117" y="2640516"/>
            <a:ext cx="2867618" cy="397761"/>
          </a:xfrm>
          <a:prstGeom prst="bentConnector3">
            <a:avLst>
              <a:gd name="adj1" fmla="val 8439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03" name="Straight Arrow Connector 704"/>
          <p:cNvCxnSpPr>
            <a:stCxn id="136" idx="1"/>
            <a:endCxn id="127" idx="3"/>
          </p:cNvCxnSpPr>
          <p:nvPr/>
        </p:nvCxnSpPr>
        <p:spPr>
          <a:xfrm rot="10800000" flipV="1">
            <a:off x="6443363" y="3058362"/>
            <a:ext cx="2873708" cy="793912"/>
          </a:xfrm>
          <a:prstGeom prst="bentConnector3">
            <a:avLst>
              <a:gd name="adj1" fmla="val 84326"/>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21" name="Straight Connector 220"/>
          <p:cNvCxnSpPr/>
          <p:nvPr/>
        </p:nvCxnSpPr>
        <p:spPr>
          <a:xfrm>
            <a:off x="3995303" y="1892725"/>
            <a:ext cx="0" cy="4197160"/>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3" name="Arc 222"/>
          <p:cNvSpPr/>
          <p:nvPr/>
        </p:nvSpPr>
        <p:spPr>
          <a:xfrm flipH="1" flipV="1">
            <a:off x="1804337" y="1767357"/>
            <a:ext cx="3591432" cy="970312"/>
          </a:xfrm>
          <a:prstGeom prst="arc">
            <a:avLst>
              <a:gd name="adj1" fmla="val 16200000"/>
              <a:gd name="adj2" fmla="val 21558341"/>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857086" rtl="0" eaLnBrk="1" fontAlgn="auto" latinLnBrk="0" hangingPunct="1">
              <a:lnSpc>
                <a:spcPct val="100000"/>
              </a:lnSpc>
              <a:spcBef>
                <a:spcPts val="0"/>
              </a:spcBef>
              <a:spcAft>
                <a:spcPts val="0"/>
              </a:spcAft>
              <a:buClrTx/>
              <a:buSzTx/>
              <a:buFontTx/>
              <a:buNone/>
              <a:tabLst/>
              <a:defRPr/>
            </a:pPr>
            <a:endParaRPr kumimoji="0" lang="en-US" sz="1621" b="0" i="0" u="none" strike="noStrike" kern="0" cap="none" spc="0" normalizeH="0" baseline="0" noProof="0">
              <a:ln>
                <a:noFill/>
              </a:ln>
              <a:solidFill>
                <a:srgbClr val="404040"/>
              </a:solidFill>
              <a:effectLst/>
              <a:uLnTx/>
              <a:uFillTx/>
              <a:latin typeface="Segoe UI"/>
              <a:ea typeface="+mn-ea"/>
              <a:cs typeface="+mn-cs"/>
            </a:endParaRPr>
          </a:p>
        </p:txBody>
      </p:sp>
      <p:sp>
        <p:nvSpPr>
          <p:cNvPr id="224" name="Arc 223"/>
          <p:cNvSpPr/>
          <p:nvPr/>
        </p:nvSpPr>
        <p:spPr>
          <a:xfrm flipH="1">
            <a:off x="1804337" y="5062401"/>
            <a:ext cx="3591432" cy="1097507"/>
          </a:xfrm>
          <a:prstGeom prst="arc">
            <a:avLst>
              <a:gd name="adj1" fmla="val 16200000"/>
              <a:gd name="adj2" fmla="val 21558341"/>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857086" rtl="0" eaLnBrk="1" fontAlgn="auto" latinLnBrk="0" hangingPunct="1">
              <a:lnSpc>
                <a:spcPct val="100000"/>
              </a:lnSpc>
              <a:spcBef>
                <a:spcPts val="0"/>
              </a:spcBef>
              <a:spcAft>
                <a:spcPts val="0"/>
              </a:spcAft>
              <a:buClrTx/>
              <a:buSzTx/>
              <a:buFontTx/>
              <a:buNone/>
              <a:tabLst/>
              <a:defRPr/>
            </a:pPr>
            <a:endParaRPr kumimoji="0" lang="en-US" sz="1621" b="0" i="0" u="none" strike="noStrike" kern="0" cap="none" spc="0" normalizeH="0" baseline="0" noProof="0">
              <a:ln>
                <a:noFill/>
              </a:ln>
              <a:solidFill>
                <a:srgbClr val="404040"/>
              </a:solidFill>
              <a:effectLst/>
              <a:uLnTx/>
              <a:uFillTx/>
              <a:latin typeface="Segoe UI"/>
              <a:ea typeface="+mn-ea"/>
              <a:cs typeface="+mn-cs"/>
            </a:endParaRPr>
          </a:p>
        </p:txBody>
      </p:sp>
      <p:sp>
        <p:nvSpPr>
          <p:cNvPr id="225" name="Rectangle 224"/>
          <p:cNvSpPr/>
          <p:nvPr/>
        </p:nvSpPr>
        <p:spPr bwMode="auto">
          <a:xfrm>
            <a:off x="4517141" y="2727819"/>
            <a:ext cx="609451" cy="525173"/>
          </a:xfrm>
          <a:prstGeom prst="rect">
            <a:avLst/>
          </a:prstGeom>
          <a:pattFill prst="dkVert">
            <a:fgClr>
              <a:schemeClr val="accent2"/>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4526842" y="3545852"/>
            <a:ext cx="491504" cy="482982"/>
          </a:xfrm>
          <a:prstGeom prst="rect">
            <a:avLst/>
          </a:prstGeom>
          <a:pattFill prst="dkVert">
            <a:fgClr>
              <a:schemeClr val="accent2"/>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Rectangle 226"/>
          <p:cNvSpPr/>
          <p:nvPr/>
        </p:nvSpPr>
        <p:spPr bwMode="auto">
          <a:xfrm>
            <a:off x="4519046" y="4384446"/>
            <a:ext cx="609451" cy="525173"/>
          </a:xfrm>
          <a:prstGeom prst="rect">
            <a:avLst/>
          </a:prstGeom>
          <a:pattFill prst="dkVert">
            <a:fgClr>
              <a:schemeClr val="accent2"/>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4526843" y="5206738"/>
            <a:ext cx="712244" cy="519692"/>
          </a:xfrm>
          <a:prstGeom prst="rect">
            <a:avLst/>
          </a:prstGeom>
          <a:pattFill prst="dkVert">
            <a:fgClr>
              <a:schemeClr val="accent2"/>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3" name="Rectangle 232"/>
          <p:cNvSpPr/>
          <p:nvPr/>
        </p:nvSpPr>
        <p:spPr bwMode="auto">
          <a:xfrm>
            <a:off x="9317071" y="4418202"/>
            <a:ext cx="350116" cy="350116"/>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Rectangle 234"/>
          <p:cNvSpPr/>
          <p:nvPr/>
        </p:nvSpPr>
        <p:spPr bwMode="auto">
          <a:xfrm>
            <a:off x="9320407" y="4836046"/>
            <a:ext cx="350116" cy="350116"/>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7" name="Rectangle 236"/>
          <p:cNvSpPr/>
          <p:nvPr/>
        </p:nvSpPr>
        <p:spPr bwMode="auto">
          <a:xfrm>
            <a:off x="9317071" y="5253890"/>
            <a:ext cx="350116" cy="350116"/>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Rectangle 238"/>
          <p:cNvSpPr/>
          <p:nvPr/>
        </p:nvSpPr>
        <p:spPr bwMode="auto">
          <a:xfrm>
            <a:off x="9317071" y="5676009"/>
            <a:ext cx="350116" cy="350116"/>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4028" tIns="84028" rIns="31514" bIns="31514" rtlCol="0" anchor="b" anchorCtr="0"/>
          <a:lstStyle/>
          <a:p>
            <a:pPr marL="0" marR="0" lvl="0" indent="0" algn="ctr" defTabSz="856746" rtl="0" eaLnBrk="1" fontAlgn="auto" latinLnBrk="0" hangingPunct="1">
              <a:lnSpc>
                <a:spcPct val="100000"/>
              </a:lnSpc>
              <a:spcBef>
                <a:spcPts val="0"/>
              </a:spcBef>
              <a:spcAft>
                <a:spcPts val="0"/>
              </a:spcAft>
              <a:buClrTx/>
              <a:buSzTx/>
              <a:buFontTx/>
              <a:buNone/>
              <a:tabLst/>
              <a:defRPr/>
            </a:pPr>
            <a:endParaRPr kumimoji="0" lang="en-US" sz="73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41" name="Straight Arrow Connector 704"/>
          <p:cNvCxnSpPr>
            <a:stCxn id="237" idx="1"/>
            <a:endCxn id="128" idx="3"/>
          </p:cNvCxnSpPr>
          <p:nvPr/>
        </p:nvCxnSpPr>
        <p:spPr>
          <a:xfrm rot="10800000">
            <a:off x="6443363" y="4692552"/>
            <a:ext cx="2873708" cy="736396"/>
          </a:xfrm>
          <a:prstGeom prst="bentConnector3">
            <a:avLst>
              <a:gd name="adj1" fmla="val 91276"/>
            </a:avLst>
          </a:prstGeom>
          <a:ln w="28575">
            <a:solidFill>
              <a:schemeClr val="accent6"/>
            </a:solidFill>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44" name="Straight Arrow Connector 704"/>
          <p:cNvCxnSpPr>
            <a:stCxn id="239" idx="1"/>
            <a:endCxn id="129" idx="3"/>
          </p:cNvCxnSpPr>
          <p:nvPr/>
        </p:nvCxnSpPr>
        <p:spPr>
          <a:xfrm rot="10800000">
            <a:off x="6443363" y="5526568"/>
            <a:ext cx="2873708" cy="324500"/>
          </a:xfrm>
          <a:prstGeom prst="bentConnector3">
            <a:avLst>
              <a:gd name="adj1" fmla="val 91092"/>
            </a:avLst>
          </a:prstGeom>
          <a:ln w="28575">
            <a:solidFill>
              <a:schemeClr val="accent6"/>
            </a:solidFill>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162" name="Straight Arrow Connector 704"/>
          <p:cNvCxnSpPr>
            <a:stCxn id="138" idx="1"/>
            <a:endCxn id="128" idx="3"/>
          </p:cNvCxnSpPr>
          <p:nvPr/>
        </p:nvCxnSpPr>
        <p:spPr>
          <a:xfrm rot="10800000" flipV="1">
            <a:off x="6443366" y="3476204"/>
            <a:ext cx="2870371" cy="1216346"/>
          </a:xfrm>
          <a:prstGeom prst="bentConnector3">
            <a:avLst>
              <a:gd name="adj1" fmla="val 84224"/>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166" name="Straight Arrow Connector 704"/>
          <p:cNvCxnSpPr>
            <a:stCxn id="140" idx="1"/>
            <a:endCxn id="129" idx="3"/>
          </p:cNvCxnSpPr>
          <p:nvPr/>
        </p:nvCxnSpPr>
        <p:spPr>
          <a:xfrm rot="10800000" flipV="1">
            <a:off x="6443366" y="3898325"/>
            <a:ext cx="2870371" cy="1628243"/>
          </a:xfrm>
          <a:prstGeom prst="bentConnector3">
            <a:avLst>
              <a:gd name="adj1" fmla="val 84295"/>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173" name="Straight Arrow Connector 704"/>
          <p:cNvCxnSpPr>
            <a:stCxn id="235" idx="1"/>
            <a:endCxn id="127" idx="3"/>
          </p:cNvCxnSpPr>
          <p:nvPr/>
        </p:nvCxnSpPr>
        <p:spPr>
          <a:xfrm rot="10800000">
            <a:off x="6443365" y="3852273"/>
            <a:ext cx="2877042" cy="1158832"/>
          </a:xfrm>
          <a:prstGeom prst="bentConnector3">
            <a:avLst>
              <a:gd name="adj1" fmla="val 91402"/>
            </a:avLst>
          </a:prstGeom>
          <a:ln w="28575">
            <a:solidFill>
              <a:schemeClr val="accent6"/>
            </a:solidFill>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16" name="Rectangle 215"/>
          <p:cNvSpPr/>
          <p:nvPr/>
        </p:nvSpPr>
        <p:spPr bwMode="auto">
          <a:xfrm>
            <a:off x="7034069" y="2518697"/>
            <a:ext cx="1372699" cy="1546776"/>
          </a:xfrm>
          <a:prstGeom prst="rect">
            <a:avLst/>
          </a:prstGeom>
          <a:solidFill>
            <a:schemeClr val="accent1">
              <a:lumMod val="60000"/>
              <a:lumOff val="40000"/>
              <a:alpha val="75000"/>
            </a:schemeClr>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4753" tIns="131802" rIns="164753" bIns="131802" numCol="1" spcCol="0" rtlCol="0" fromWordArt="0" anchor="b"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r>
              <a:rPr kumimoji="0" lang="en-US" sz="162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Consumer Group</a:t>
            </a:r>
          </a:p>
        </p:txBody>
      </p:sp>
      <p:sp>
        <p:nvSpPr>
          <p:cNvPr id="247" name="Rectangle 246"/>
          <p:cNvSpPr/>
          <p:nvPr/>
        </p:nvSpPr>
        <p:spPr bwMode="auto">
          <a:xfrm>
            <a:off x="7034069" y="4409326"/>
            <a:ext cx="1372699" cy="1546776"/>
          </a:xfrm>
          <a:prstGeom prst="rect">
            <a:avLst/>
          </a:prstGeom>
          <a:solidFill>
            <a:schemeClr val="accent1">
              <a:lumMod val="60000"/>
              <a:lumOff val="40000"/>
              <a:alpha val="75000"/>
            </a:schemeClr>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4753" tIns="131802" rIns="164753" bIns="131802" numCol="1" spcCol="0" rtlCol="0" fromWordArt="0" anchor="b" anchorCtr="0" forceAA="0" compatLnSpc="1">
            <a:prstTxWarp prst="textNoShape">
              <a:avLst/>
            </a:prstTxWarp>
            <a:noAutofit/>
          </a:bodyPr>
          <a:lstStyle/>
          <a:p>
            <a:pPr marL="0" marR="0" lvl="0" indent="0" algn="ctr" defTabSz="839927" rtl="0" eaLnBrk="1" fontAlgn="base" latinLnBrk="0" hangingPunct="1">
              <a:lnSpc>
                <a:spcPct val="90000"/>
              </a:lnSpc>
              <a:spcBef>
                <a:spcPct val="0"/>
              </a:spcBef>
              <a:spcAft>
                <a:spcPct val="0"/>
              </a:spcAft>
              <a:buClrTx/>
              <a:buSzTx/>
              <a:buFontTx/>
              <a:buNone/>
              <a:tabLst/>
              <a:defRPr/>
            </a:pPr>
            <a:r>
              <a:rPr kumimoji="0" lang="en-US" sz="162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Consumer Group 2</a:t>
            </a:r>
          </a:p>
        </p:txBody>
      </p:sp>
      <p:cxnSp>
        <p:nvCxnSpPr>
          <p:cNvPr id="176" name="Straight Arrow Connector 704"/>
          <p:cNvCxnSpPr>
            <a:stCxn id="233" idx="1"/>
            <a:endCxn id="11" idx="3"/>
          </p:cNvCxnSpPr>
          <p:nvPr/>
        </p:nvCxnSpPr>
        <p:spPr>
          <a:xfrm rot="10800000">
            <a:off x="6446117" y="3038278"/>
            <a:ext cx="2870953" cy="1554982"/>
          </a:xfrm>
          <a:prstGeom prst="bentConnector3">
            <a:avLst>
              <a:gd name="adj1" fmla="val 91485"/>
            </a:avLst>
          </a:prstGeom>
          <a:ln w="28575">
            <a:solidFill>
              <a:schemeClr val="accent6"/>
            </a:solidFill>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pic>
        <p:nvPicPr>
          <p:cNvPr id="148" name="Picture 147">
            <a:extLst>
              <a:ext uri="{FF2B5EF4-FFF2-40B4-BE49-F238E27FC236}">
                <a16:creationId xmlns:a16="http://schemas.microsoft.com/office/drawing/2014/main" id="{EA448FA2-4024-4C39-99CF-486D1943029D}"/>
              </a:ext>
            </a:extLst>
          </p:cNvPr>
          <p:cNvPicPr>
            <a:picLocks noChangeAspect="1"/>
          </p:cNvPicPr>
          <p:nvPr/>
        </p:nvPicPr>
        <p:blipFill rotWithShape="1">
          <a:blip r:embed="rId3"/>
          <a:srcRect l="2769" t="1446" r="6258"/>
          <a:stretch/>
        </p:blipFill>
        <p:spPr>
          <a:xfrm>
            <a:off x="10998325" y="414058"/>
            <a:ext cx="606577" cy="657125"/>
          </a:xfrm>
          <a:prstGeom prst="rect">
            <a:avLst/>
          </a:prstGeom>
        </p:spPr>
      </p:pic>
    </p:spTree>
    <p:extLst>
      <p:ext uri="{BB962C8B-B14F-4D97-AF65-F5344CB8AC3E}">
        <p14:creationId xmlns:p14="http://schemas.microsoft.com/office/powerpoint/2010/main" val="2013334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27"/>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128"/>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1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25"/>
                                        </p:tgtEl>
                                        <p:attrNameLst>
                                          <p:attrName>style.visibility</p:attrName>
                                        </p:attrNameLst>
                                      </p:cBhvr>
                                      <p:to>
                                        <p:strVal val="visible"/>
                                      </p:to>
                                    </p:set>
                                    <p:animEffect transition="in" filter="barn(inVertical)">
                                      <p:cBhvr>
                                        <p:cTn id="20" dur="500"/>
                                        <p:tgtEl>
                                          <p:spTgt spid="22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26"/>
                                        </p:tgtEl>
                                        <p:attrNameLst>
                                          <p:attrName>style.visibility</p:attrName>
                                        </p:attrNameLst>
                                      </p:cBhvr>
                                      <p:to>
                                        <p:strVal val="visible"/>
                                      </p:to>
                                    </p:set>
                                    <p:animEffect transition="in" filter="barn(inVertical)">
                                      <p:cBhvr>
                                        <p:cTn id="23" dur="500"/>
                                        <p:tgtEl>
                                          <p:spTgt spid="22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27"/>
                                        </p:tgtEl>
                                        <p:attrNameLst>
                                          <p:attrName>style.visibility</p:attrName>
                                        </p:attrNameLst>
                                      </p:cBhvr>
                                      <p:to>
                                        <p:strVal val="visible"/>
                                      </p:to>
                                    </p:set>
                                    <p:animEffect transition="in" filter="barn(inVertical)">
                                      <p:cBhvr>
                                        <p:cTn id="26" dur="500"/>
                                        <p:tgtEl>
                                          <p:spTgt spid="22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30"/>
                                        </p:tgtEl>
                                        <p:attrNameLst>
                                          <p:attrName>style.visibility</p:attrName>
                                        </p:attrNameLst>
                                      </p:cBhvr>
                                      <p:to>
                                        <p:strVal val="visible"/>
                                      </p:to>
                                    </p:set>
                                    <p:animEffect transition="in" filter="barn(inVertical)">
                                      <p:cBhvr>
                                        <p:cTn id="29" dur="500"/>
                                        <p:tgtEl>
                                          <p:spTgt spid="2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fade">
                                      <p:cBhvr>
                                        <p:cTn id="37" dur="500"/>
                                        <p:tgtEl>
                                          <p:spTgt spid="20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4"/>
                                        </p:tgtEl>
                                        <p:attrNameLst>
                                          <p:attrName>style.visibility</p:attrName>
                                        </p:attrNameLst>
                                      </p:cBhvr>
                                      <p:to>
                                        <p:strVal val="visible"/>
                                      </p:to>
                                    </p:set>
                                    <p:animEffect transition="in" filter="fade">
                                      <p:cBhvr>
                                        <p:cTn id="42" dur="500"/>
                                        <p:tgtEl>
                                          <p:spTgt spid="2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3"/>
                                        </p:tgtEl>
                                        <p:attrNameLst>
                                          <p:attrName>style.visibility</p:attrName>
                                        </p:attrNameLst>
                                      </p:cBhvr>
                                      <p:to>
                                        <p:strVal val="visible"/>
                                      </p:to>
                                    </p:set>
                                    <p:animEffect transition="in" filter="fade">
                                      <p:cBhvr>
                                        <p:cTn id="45" dur="500"/>
                                        <p:tgtEl>
                                          <p:spTgt spid="2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4"/>
                                        </p:tgtEl>
                                        <p:attrNameLst>
                                          <p:attrName>style.visibility</p:attrName>
                                        </p:attrNameLst>
                                      </p:cBhvr>
                                      <p:to>
                                        <p:strVal val="visible"/>
                                      </p:to>
                                    </p:set>
                                    <p:animEffect transition="in" filter="fade">
                                      <p:cBhvr>
                                        <p:cTn id="50" dur="500"/>
                                        <p:tgtEl>
                                          <p:spTgt spid="13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9"/>
                                        </p:tgtEl>
                                        <p:attrNameLst>
                                          <p:attrName>style.visibility</p:attrName>
                                        </p:attrNameLst>
                                      </p:cBhvr>
                                      <p:to>
                                        <p:strVal val="visible"/>
                                      </p:to>
                                    </p:set>
                                    <p:animEffect transition="in" filter="fade">
                                      <p:cBhvr>
                                        <p:cTn id="55" dur="500"/>
                                        <p:tgtEl>
                                          <p:spTgt spid="20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6"/>
                                        </p:tgtEl>
                                        <p:attrNameLst>
                                          <p:attrName>style.visibility</p:attrName>
                                        </p:attrNameLst>
                                      </p:cBhvr>
                                      <p:to>
                                        <p:strVal val="visible"/>
                                      </p:to>
                                    </p:set>
                                    <p:animEffect transition="in" filter="fade">
                                      <p:cBhvr>
                                        <p:cTn id="63" dur="500"/>
                                        <p:tgtEl>
                                          <p:spTgt spid="1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8"/>
                                        </p:tgtEl>
                                        <p:attrNameLst>
                                          <p:attrName>style.visibility</p:attrName>
                                        </p:attrNameLst>
                                      </p:cBhvr>
                                      <p:to>
                                        <p:strVal val="visible"/>
                                      </p:to>
                                    </p:set>
                                    <p:animEffect transition="in" filter="fade">
                                      <p:cBhvr>
                                        <p:cTn id="66" dur="500"/>
                                        <p:tgtEl>
                                          <p:spTgt spid="1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visible"/>
                                      </p:to>
                                    </p:set>
                                    <p:animEffect transition="in" filter="fade">
                                      <p:cBhvr>
                                        <p:cTn id="69" dur="500"/>
                                        <p:tgtEl>
                                          <p:spTgt spid="14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16"/>
                                        </p:tgtEl>
                                        <p:attrNameLst>
                                          <p:attrName>style.visibility</p:attrName>
                                        </p:attrNameLst>
                                      </p:cBhvr>
                                      <p:to>
                                        <p:strVal val="visible"/>
                                      </p:to>
                                    </p:set>
                                    <p:animEffect transition="in" filter="fade">
                                      <p:cBhvr>
                                        <p:cTn id="74" dur="500"/>
                                        <p:tgtEl>
                                          <p:spTgt spid="2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03"/>
                                        </p:tgtEl>
                                        <p:attrNameLst>
                                          <p:attrName>style.visibility</p:attrName>
                                        </p:attrNameLst>
                                      </p:cBhvr>
                                      <p:to>
                                        <p:strVal val="visible"/>
                                      </p:to>
                                    </p:set>
                                    <p:animEffect transition="in" filter="fade">
                                      <p:cBhvr>
                                        <p:cTn id="79" dur="500"/>
                                        <p:tgtEl>
                                          <p:spTgt spid="203"/>
                                        </p:tgtEl>
                                      </p:cBhvr>
                                    </p:animEffect>
                                  </p:childTnLst>
                                </p:cTn>
                              </p:par>
                              <p:par>
                                <p:cTn id="80" presetID="10" presetClass="entr" presetSubtype="0" fill="hold" nodeType="withEffect">
                                  <p:stCondLst>
                                    <p:cond delay="0"/>
                                  </p:stCondLst>
                                  <p:childTnLst>
                                    <p:set>
                                      <p:cBhvr>
                                        <p:cTn id="81" dur="1" fill="hold">
                                          <p:stCondLst>
                                            <p:cond delay="0"/>
                                          </p:stCondLst>
                                        </p:cTn>
                                        <p:tgtEl>
                                          <p:spTgt spid="162"/>
                                        </p:tgtEl>
                                        <p:attrNameLst>
                                          <p:attrName>style.visibility</p:attrName>
                                        </p:attrNameLst>
                                      </p:cBhvr>
                                      <p:to>
                                        <p:strVal val="visible"/>
                                      </p:to>
                                    </p:set>
                                    <p:animEffect transition="in" filter="fade">
                                      <p:cBhvr>
                                        <p:cTn id="82" dur="500"/>
                                        <p:tgtEl>
                                          <p:spTgt spid="162"/>
                                        </p:tgtEl>
                                      </p:cBhvr>
                                    </p:animEffect>
                                  </p:childTnLst>
                                </p:cTn>
                              </p:par>
                              <p:par>
                                <p:cTn id="83" presetID="10" presetClass="entr" presetSubtype="0" fill="hold" nodeType="withEffect">
                                  <p:stCondLst>
                                    <p:cond delay="0"/>
                                  </p:stCondLst>
                                  <p:childTnLst>
                                    <p:set>
                                      <p:cBhvr>
                                        <p:cTn id="84" dur="1" fill="hold">
                                          <p:stCondLst>
                                            <p:cond delay="0"/>
                                          </p:stCondLst>
                                        </p:cTn>
                                        <p:tgtEl>
                                          <p:spTgt spid="166"/>
                                        </p:tgtEl>
                                        <p:attrNameLst>
                                          <p:attrName>style.visibility</p:attrName>
                                        </p:attrNameLst>
                                      </p:cBhvr>
                                      <p:to>
                                        <p:strVal val="visible"/>
                                      </p:to>
                                    </p:set>
                                    <p:animEffect transition="in" filter="fade">
                                      <p:cBhvr>
                                        <p:cTn id="85" dur="500"/>
                                        <p:tgtEl>
                                          <p:spTgt spid="166"/>
                                        </p:tgtEl>
                                      </p:cBhvr>
                                    </p:animEffect>
                                  </p:childTnLst>
                                </p:cTn>
                              </p:par>
                              <p:par>
                                <p:cTn id="86" presetID="10" presetClass="entr" presetSubtype="0" fill="hold" nodeType="withEffect">
                                  <p:stCondLst>
                                    <p:cond delay="0"/>
                                  </p:stCondLst>
                                  <p:childTnLst>
                                    <p:set>
                                      <p:cBhvr>
                                        <p:cTn id="87" dur="1" fill="hold">
                                          <p:stCondLst>
                                            <p:cond delay="0"/>
                                          </p:stCondLst>
                                        </p:cTn>
                                        <p:tgtEl>
                                          <p:spTgt spid="192"/>
                                        </p:tgtEl>
                                        <p:attrNameLst>
                                          <p:attrName>style.visibility</p:attrName>
                                        </p:attrNameLst>
                                      </p:cBhvr>
                                      <p:to>
                                        <p:strVal val="visible"/>
                                      </p:to>
                                    </p:set>
                                    <p:animEffect transition="in" filter="fade">
                                      <p:cBhvr>
                                        <p:cTn id="88" dur="500"/>
                                        <p:tgtEl>
                                          <p:spTgt spid="19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41"/>
                                        </p:tgtEl>
                                        <p:attrNameLst>
                                          <p:attrName>style.visibility</p:attrName>
                                        </p:attrNameLst>
                                      </p:cBhvr>
                                      <p:to>
                                        <p:strVal val="visible"/>
                                      </p:to>
                                    </p:set>
                                    <p:animEffect transition="in" filter="fade">
                                      <p:cBhvr>
                                        <p:cTn id="93" dur="500"/>
                                        <p:tgtEl>
                                          <p:spTgt spid="241"/>
                                        </p:tgtEl>
                                      </p:cBhvr>
                                    </p:animEffect>
                                  </p:childTnLst>
                                </p:cTn>
                              </p:par>
                              <p:par>
                                <p:cTn id="94" presetID="10" presetClass="entr" presetSubtype="0" fill="hold" nodeType="withEffect">
                                  <p:stCondLst>
                                    <p:cond delay="0"/>
                                  </p:stCondLst>
                                  <p:childTnLst>
                                    <p:set>
                                      <p:cBhvr>
                                        <p:cTn id="95" dur="1" fill="hold">
                                          <p:stCondLst>
                                            <p:cond delay="0"/>
                                          </p:stCondLst>
                                        </p:cTn>
                                        <p:tgtEl>
                                          <p:spTgt spid="244"/>
                                        </p:tgtEl>
                                        <p:attrNameLst>
                                          <p:attrName>style.visibility</p:attrName>
                                        </p:attrNameLst>
                                      </p:cBhvr>
                                      <p:to>
                                        <p:strVal val="visible"/>
                                      </p:to>
                                    </p:set>
                                    <p:animEffect transition="in" filter="fade">
                                      <p:cBhvr>
                                        <p:cTn id="96" dur="500"/>
                                        <p:tgtEl>
                                          <p:spTgt spid="24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47"/>
                                        </p:tgtEl>
                                        <p:attrNameLst>
                                          <p:attrName>style.visibility</p:attrName>
                                        </p:attrNameLst>
                                      </p:cBhvr>
                                      <p:to>
                                        <p:strVal val="visible"/>
                                      </p:to>
                                    </p:set>
                                    <p:animEffect transition="in" filter="fade">
                                      <p:cBhvr>
                                        <p:cTn id="99" dur="500"/>
                                        <p:tgtEl>
                                          <p:spTgt spid="247"/>
                                        </p:tgtEl>
                                      </p:cBhvr>
                                    </p:animEffect>
                                  </p:childTnLst>
                                </p:cTn>
                              </p:par>
                              <p:par>
                                <p:cTn id="100" presetID="10" presetClass="entr" presetSubtype="0" fill="hold" nodeType="withEffect">
                                  <p:stCondLst>
                                    <p:cond delay="0"/>
                                  </p:stCondLst>
                                  <p:childTnLst>
                                    <p:set>
                                      <p:cBhvr>
                                        <p:cTn id="101" dur="1" fill="hold">
                                          <p:stCondLst>
                                            <p:cond delay="0"/>
                                          </p:stCondLst>
                                        </p:cTn>
                                        <p:tgtEl>
                                          <p:spTgt spid="176"/>
                                        </p:tgtEl>
                                        <p:attrNameLst>
                                          <p:attrName>style.visibility</p:attrName>
                                        </p:attrNameLst>
                                      </p:cBhvr>
                                      <p:to>
                                        <p:strVal val="visible"/>
                                      </p:to>
                                    </p:set>
                                    <p:animEffect transition="in" filter="fade">
                                      <p:cBhvr>
                                        <p:cTn id="102" dur="500"/>
                                        <p:tgtEl>
                                          <p:spTgt spid="176"/>
                                        </p:tgtEl>
                                      </p:cBhvr>
                                    </p:animEffect>
                                  </p:childTnLst>
                                </p:cTn>
                              </p:par>
                              <p:par>
                                <p:cTn id="103" presetID="10" presetClass="entr" presetSubtype="0" fill="hold" nodeType="withEffect">
                                  <p:stCondLst>
                                    <p:cond delay="0"/>
                                  </p:stCondLst>
                                  <p:childTnLst>
                                    <p:set>
                                      <p:cBhvr>
                                        <p:cTn id="104" dur="1" fill="hold">
                                          <p:stCondLst>
                                            <p:cond delay="0"/>
                                          </p:stCondLst>
                                        </p:cTn>
                                        <p:tgtEl>
                                          <p:spTgt spid="173"/>
                                        </p:tgtEl>
                                        <p:attrNameLst>
                                          <p:attrName>style.visibility</p:attrName>
                                        </p:attrNameLst>
                                      </p:cBhvr>
                                      <p:to>
                                        <p:strVal val="visible"/>
                                      </p:to>
                                    </p:set>
                                    <p:animEffect transition="in" filter="fade">
                                      <p:cBhvr>
                                        <p:cTn id="105" dur="500"/>
                                        <p:tgtEl>
                                          <p:spTgt spid="17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33"/>
                                        </p:tgtEl>
                                        <p:attrNameLst>
                                          <p:attrName>style.visibility</p:attrName>
                                        </p:attrNameLst>
                                      </p:cBhvr>
                                      <p:to>
                                        <p:strVal val="visible"/>
                                      </p:to>
                                    </p:set>
                                    <p:animEffect transition="in" filter="fade">
                                      <p:cBhvr>
                                        <p:cTn id="108" dur="500"/>
                                        <p:tgtEl>
                                          <p:spTgt spid="23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35"/>
                                        </p:tgtEl>
                                        <p:attrNameLst>
                                          <p:attrName>style.visibility</p:attrName>
                                        </p:attrNameLst>
                                      </p:cBhvr>
                                      <p:to>
                                        <p:strVal val="visible"/>
                                      </p:to>
                                    </p:set>
                                    <p:animEffect transition="in" filter="fade">
                                      <p:cBhvr>
                                        <p:cTn id="111" dur="500"/>
                                        <p:tgtEl>
                                          <p:spTgt spid="23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37"/>
                                        </p:tgtEl>
                                        <p:attrNameLst>
                                          <p:attrName>style.visibility</p:attrName>
                                        </p:attrNameLst>
                                      </p:cBhvr>
                                      <p:to>
                                        <p:strVal val="visible"/>
                                      </p:to>
                                    </p:set>
                                    <p:animEffect transition="in" filter="fade">
                                      <p:cBhvr>
                                        <p:cTn id="114" dur="500"/>
                                        <p:tgtEl>
                                          <p:spTgt spid="23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39"/>
                                        </p:tgtEl>
                                        <p:attrNameLst>
                                          <p:attrName>style.visibility</p:attrName>
                                        </p:attrNameLst>
                                      </p:cBhvr>
                                      <p:to>
                                        <p:strVal val="visible"/>
                                      </p:to>
                                    </p:set>
                                    <p:animEffect transition="in" filter="fade">
                                      <p:cBhvr>
                                        <p:cTn id="11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7" grpId="0" animBg="1"/>
      <p:bldP spid="128" grpId="0" animBg="1"/>
      <p:bldP spid="129" grpId="0" animBg="1"/>
      <p:bldP spid="134" grpId="0" animBg="1"/>
      <p:bldP spid="2" grpId="0" animBg="1"/>
      <p:bldP spid="136" grpId="0" animBg="1"/>
      <p:bldP spid="138" grpId="0" animBg="1"/>
      <p:bldP spid="140" grpId="0" animBg="1"/>
      <p:bldP spid="208" grpId="0"/>
      <p:bldP spid="209" grpId="0"/>
      <p:bldP spid="223" grpId="0" animBg="1"/>
      <p:bldP spid="224" grpId="0" animBg="1"/>
      <p:bldP spid="225" grpId="0" animBg="1"/>
      <p:bldP spid="226" grpId="0" animBg="1"/>
      <p:bldP spid="227" grpId="0" animBg="1"/>
      <p:bldP spid="230" grpId="0" animBg="1"/>
      <p:bldP spid="233" grpId="0" animBg="1"/>
      <p:bldP spid="235" grpId="0" animBg="1"/>
      <p:bldP spid="237" grpId="0" animBg="1"/>
      <p:bldP spid="239" grpId="0" animBg="1"/>
      <p:bldP spid="216" grpId="0" animBg="1"/>
      <p:bldP spid="24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9154-2004-40C5-93B0-BAB9283B50E3}"/>
              </a:ext>
            </a:extLst>
          </p:cNvPr>
          <p:cNvSpPr>
            <a:spLocks noGrp="1"/>
          </p:cNvSpPr>
          <p:nvPr>
            <p:ph type="title"/>
          </p:nvPr>
        </p:nvSpPr>
        <p:spPr/>
        <p:txBody>
          <a:bodyPr/>
          <a:lstStyle/>
          <a:p>
            <a:r>
              <a:rPr lang="en-US" dirty="0"/>
              <a:t>Event Hubs Capture: batch on stream</a:t>
            </a:r>
          </a:p>
        </p:txBody>
      </p:sp>
      <p:sp>
        <p:nvSpPr>
          <p:cNvPr id="3" name="Text Placeholder 2">
            <a:extLst>
              <a:ext uri="{FF2B5EF4-FFF2-40B4-BE49-F238E27FC236}">
                <a16:creationId xmlns:a16="http://schemas.microsoft.com/office/drawing/2014/main" id="{77EF7023-08E0-499D-806A-0B26B8107299}"/>
              </a:ext>
            </a:extLst>
          </p:cNvPr>
          <p:cNvSpPr>
            <a:spLocks noGrp="1"/>
          </p:cNvSpPr>
          <p:nvPr>
            <p:ph type="body" sz="quarter" idx="10"/>
          </p:nvPr>
        </p:nvSpPr>
        <p:spPr>
          <a:xfrm>
            <a:off x="928687" y="1560091"/>
            <a:ext cx="10329863" cy="2930033"/>
          </a:xfrm>
        </p:spPr>
        <p:txBody>
          <a:bodyPr/>
          <a:lstStyle/>
          <a:p>
            <a:r>
              <a:rPr lang="en-US" dirty="0"/>
              <a:t>Policy based push to your own storage </a:t>
            </a:r>
          </a:p>
          <a:p>
            <a:r>
              <a:rPr lang="en-US" dirty="0"/>
              <a:t>Uses Avro format</a:t>
            </a:r>
          </a:p>
          <a:p>
            <a:r>
              <a:rPr lang="en-US" dirty="0"/>
              <a:t>Raises Event Grid events – connect to Functions, ACI, or whatever you like</a:t>
            </a:r>
          </a:p>
          <a:p>
            <a:r>
              <a:rPr lang="en-US" dirty="0"/>
              <a:t>Does not impact throughput</a:t>
            </a:r>
          </a:p>
          <a:p>
            <a:r>
              <a:rPr lang="en-US" dirty="0"/>
              <a:t>Offloads batch processing from your real-time stream</a:t>
            </a:r>
          </a:p>
        </p:txBody>
      </p:sp>
      <p:pic>
        <p:nvPicPr>
          <p:cNvPr id="4" name="Picture 3">
            <a:extLst>
              <a:ext uri="{FF2B5EF4-FFF2-40B4-BE49-F238E27FC236}">
                <a16:creationId xmlns:a16="http://schemas.microsoft.com/office/drawing/2014/main" id="{09F499D2-AFBF-4389-A6FB-A8182D39CC29}"/>
              </a:ext>
            </a:extLst>
          </p:cNvPr>
          <p:cNvPicPr>
            <a:picLocks noChangeAspect="1"/>
          </p:cNvPicPr>
          <p:nvPr/>
        </p:nvPicPr>
        <p:blipFill rotWithShape="1">
          <a:blip r:embed="rId3"/>
          <a:srcRect l="2769" t="1446" r="6258"/>
          <a:stretch/>
        </p:blipFill>
        <p:spPr>
          <a:xfrm>
            <a:off x="10998325" y="414058"/>
            <a:ext cx="606577" cy="657125"/>
          </a:xfrm>
          <a:prstGeom prst="rect">
            <a:avLst/>
          </a:prstGeom>
        </p:spPr>
      </p:pic>
    </p:spTree>
    <p:extLst>
      <p:ext uri="{BB962C8B-B14F-4D97-AF65-F5344CB8AC3E}">
        <p14:creationId xmlns:p14="http://schemas.microsoft.com/office/powerpoint/2010/main" val="1517000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D156-EF76-4493-B755-BA3FD315BFCA}"/>
              </a:ext>
            </a:extLst>
          </p:cNvPr>
          <p:cNvSpPr>
            <a:spLocks noGrp="1"/>
          </p:cNvSpPr>
          <p:nvPr>
            <p:ph type="title"/>
          </p:nvPr>
        </p:nvSpPr>
        <p:spPr/>
        <p:txBody>
          <a:bodyPr/>
          <a:lstStyle/>
          <a:p>
            <a:r>
              <a:rPr lang="en-US" dirty="0"/>
              <a:t>Azure Event Hubs for Apache Kafka™</a:t>
            </a:r>
          </a:p>
        </p:txBody>
      </p:sp>
      <p:sp>
        <p:nvSpPr>
          <p:cNvPr id="3" name="Text Placeholder 2">
            <a:extLst>
              <a:ext uri="{FF2B5EF4-FFF2-40B4-BE49-F238E27FC236}">
                <a16:creationId xmlns:a16="http://schemas.microsoft.com/office/drawing/2014/main" id="{96D58F30-63C6-48EB-AF36-BBBCE53B8E29}"/>
              </a:ext>
            </a:extLst>
          </p:cNvPr>
          <p:cNvSpPr>
            <a:spLocks noGrp="1"/>
          </p:cNvSpPr>
          <p:nvPr>
            <p:ph type="body" sz="quarter" idx="10"/>
          </p:nvPr>
        </p:nvSpPr>
        <p:spPr>
          <a:xfrm>
            <a:off x="633412" y="1640441"/>
            <a:ext cx="11513201" cy="3533275"/>
          </a:xfrm>
        </p:spPr>
        <p:txBody>
          <a:bodyPr/>
          <a:lstStyle/>
          <a:p>
            <a:pPr marL="535781" indent="-535781">
              <a:buFont typeface="Arial" panose="020B0604020202020204" pitchFamily="34" charset="0"/>
              <a:buChar char="•"/>
            </a:pPr>
            <a:r>
              <a:rPr lang="en-US" dirty="0"/>
              <a:t>Kafka 1.0 compatible endpoint backed by Event Hubs</a:t>
            </a:r>
          </a:p>
          <a:p>
            <a:pPr marL="535781" indent="-535781">
              <a:buFont typeface="Arial" panose="020B0604020202020204" pitchFamily="34" charset="0"/>
              <a:buChar char="•"/>
            </a:pPr>
            <a:r>
              <a:rPr lang="en-US" dirty="0"/>
              <a:t>Use your existing Kafka application &amp; tools with Event Hubs</a:t>
            </a:r>
          </a:p>
          <a:p>
            <a:pPr marL="535781" indent="-535781">
              <a:buFont typeface="Arial" panose="020B0604020202020204" pitchFamily="34" charset="0"/>
              <a:buChar char="•"/>
            </a:pPr>
            <a:r>
              <a:rPr lang="en-US" dirty="0"/>
              <a:t>Only need to change your connection string</a:t>
            </a:r>
          </a:p>
          <a:p>
            <a:pPr marL="535781" indent="-535781">
              <a:buFont typeface="Arial" panose="020B0604020202020204" pitchFamily="34" charset="0"/>
              <a:buChar char="•"/>
            </a:pPr>
            <a:r>
              <a:rPr lang="en-US" dirty="0"/>
              <a:t>All defaults supported</a:t>
            </a:r>
          </a:p>
          <a:p>
            <a:pPr marL="535781" indent="-535781">
              <a:buFont typeface="Arial" panose="020B0604020202020204" pitchFamily="34" charset="0"/>
              <a:buChar char="•"/>
            </a:pPr>
            <a:r>
              <a:rPr lang="en-US" dirty="0"/>
              <a:t>No additional cost</a:t>
            </a:r>
          </a:p>
          <a:p>
            <a:pPr marL="535781" indent="-535781">
              <a:buFont typeface="Arial" panose="020B0604020202020204" pitchFamily="34" charset="0"/>
              <a:buChar char="•"/>
            </a:pPr>
            <a:r>
              <a:rPr lang="en-US" dirty="0"/>
              <a:t>Kafka Ecosystem (Kafka Connect, Mirror Maker)</a:t>
            </a:r>
          </a:p>
          <a:p>
            <a:pPr marL="535781" indent="-535781">
              <a:buFont typeface="Arial" panose="020B0604020202020204" pitchFamily="34" charset="0"/>
              <a:buChar char="•"/>
            </a:pPr>
            <a:r>
              <a:rPr lang="en-US" dirty="0"/>
              <a:t>Compatible at a wire level</a:t>
            </a:r>
          </a:p>
        </p:txBody>
      </p:sp>
      <p:pic>
        <p:nvPicPr>
          <p:cNvPr id="4" name="Picture 3">
            <a:extLst>
              <a:ext uri="{FF2B5EF4-FFF2-40B4-BE49-F238E27FC236}">
                <a16:creationId xmlns:a16="http://schemas.microsoft.com/office/drawing/2014/main" id="{F4AE46FC-B2C5-47AF-B32A-6E040B25BA90}"/>
              </a:ext>
            </a:extLst>
          </p:cNvPr>
          <p:cNvPicPr>
            <a:picLocks noChangeAspect="1"/>
          </p:cNvPicPr>
          <p:nvPr/>
        </p:nvPicPr>
        <p:blipFill rotWithShape="1">
          <a:blip r:embed="rId3"/>
          <a:srcRect l="2769" t="1446" r="6258"/>
          <a:stretch/>
        </p:blipFill>
        <p:spPr>
          <a:xfrm>
            <a:off x="10998325" y="414058"/>
            <a:ext cx="606577" cy="657125"/>
          </a:xfrm>
          <a:prstGeom prst="rect">
            <a:avLst/>
          </a:prstGeom>
        </p:spPr>
      </p:pic>
    </p:spTree>
    <p:extLst>
      <p:ext uri="{BB962C8B-B14F-4D97-AF65-F5344CB8AC3E}">
        <p14:creationId xmlns:p14="http://schemas.microsoft.com/office/powerpoint/2010/main" val="1188567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D156-EF76-4493-B755-BA3FD315BFCA}"/>
              </a:ext>
            </a:extLst>
          </p:cNvPr>
          <p:cNvSpPr>
            <a:spLocks noGrp="1"/>
          </p:cNvSpPr>
          <p:nvPr>
            <p:ph type="title"/>
          </p:nvPr>
        </p:nvSpPr>
        <p:spPr/>
        <p:txBody>
          <a:bodyPr/>
          <a:lstStyle/>
          <a:p>
            <a:r>
              <a:rPr lang="en-US" dirty="0"/>
              <a:t>Common Use Cases</a:t>
            </a:r>
          </a:p>
        </p:txBody>
      </p:sp>
      <p:sp>
        <p:nvSpPr>
          <p:cNvPr id="3" name="Text Placeholder 2">
            <a:extLst>
              <a:ext uri="{FF2B5EF4-FFF2-40B4-BE49-F238E27FC236}">
                <a16:creationId xmlns:a16="http://schemas.microsoft.com/office/drawing/2014/main" id="{96D58F30-63C6-48EB-AF36-BBBCE53B8E29}"/>
              </a:ext>
            </a:extLst>
          </p:cNvPr>
          <p:cNvSpPr>
            <a:spLocks noGrp="1"/>
          </p:cNvSpPr>
          <p:nvPr>
            <p:ph type="body" sz="quarter" idx="10"/>
          </p:nvPr>
        </p:nvSpPr>
        <p:spPr>
          <a:xfrm>
            <a:off x="633412" y="1640441"/>
            <a:ext cx="11513201" cy="3311676"/>
          </a:xfrm>
        </p:spPr>
        <p:txBody>
          <a:bodyPr/>
          <a:lstStyle/>
          <a:p>
            <a:pPr marL="535781" indent="-535781">
              <a:buFont typeface="Arial" panose="020B0604020202020204" pitchFamily="34" charset="0"/>
              <a:buChar char="•"/>
            </a:pPr>
            <a:r>
              <a:rPr lang="en-US" dirty="0"/>
              <a:t>Logging and telemetry</a:t>
            </a:r>
          </a:p>
          <a:p>
            <a:pPr marL="764381" lvl="1" indent="-535781">
              <a:buFont typeface="Arial" panose="020B0604020202020204" pitchFamily="34" charset="0"/>
              <a:buChar char="•"/>
            </a:pPr>
            <a:r>
              <a:rPr lang="en-US" dirty="0"/>
              <a:t>Application and service logging </a:t>
            </a:r>
          </a:p>
          <a:p>
            <a:pPr marL="764381" lvl="1" indent="-535781">
              <a:buFont typeface="Arial" panose="020B0604020202020204" pitchFamily="34" charset="0"/>
              <a:buChar char="•"/>
            </a:pPr>
            <a:r>
              <a:rPr lang="en-US" dirty="0"/>
              <a:t>Performance</a:t>
            </a:r>
          </a:p>
          <a:p>
            <a:pPr marL="764381" lvl="1" indent="-535781">
              <a:buFont typeface="Arial" panose="020B0604020202020204" pitchFamily="34" charset="0"/>
              <a:buChar char="•"/>
            </a:pPr>
            <a:r>
              <a:rPr lang="en-US" dirty="0"/>
              <a:t>Dashboards</a:t>
            </a:r>
          </a:p>
          <a:p>
            <a:pPr marL="535781" indent="-535781">
              <a:buFont typeface="Arial" panose="020B0604020202020204" pitchFamily="34" charset="0"/>
              <a:buChar char="•"/>
            </a:pPr>
            <a:r>
              <a:rPr lang="en-US" dirty="0"/>
              <a:t>Real time processing</a:t>
            </a:r>
          </a:p>
          <a:p>
            <a:pPr marL="764381" lvl="1" indent="-535781">
              <a:buFont typeface="Arial" panose="020B0604020202020204" pitchFamily="34" charset="0"/>
              <a:buChar char="•"/>
            </a:pPr>
            <a:r>
              <a:rPr lang="en-US" dirty="0"/>
              <a:t>Anomaly detection (</a:t>
            </a:r>
            <a:r>
              <a:rPr lang="en-US" dirty="0">
                <a:highlight>
                  <a:srgbClr val="FFFF00"/>
                </a:highlight>
              </a:rPr>
              <a:t>fraud detection</a:t>
            </a:r>
            <a:r>
              <a:rPr lang="en-US" dirty="0"/>
              <a:t>, alerts)</a:t>
            </a:r>
          </a:p>
          <a:p>
            <a:pPr marL="535781" indent="-535781">
              <a:buFont typeface="Arial" panose="020B0604020202020204" pitchFamily="34" charset="0"/>
              <a:buChar char="•"/>
            </a:pPr>
            <a:r>
              <a:rPr lang="en-US" dirty="0"/>
              <a:t>Archiving</a:t>
            </a:r>
          </a:p>
          <a:p>
            <a:pPr marL="764381" lvl="1" indent="-535781">
              <a:buFont typeface="Arial" panose="020B0604020202020204" pitchFamily="34" charset="0"/>
              <a:buChar char="•"/>
            </a:pPr>
            <a:r>
              <a:rPr lang="en-US" dirty="0"/>
              <a:t>Batch processing </a:t>
            </a:r>
          </a:p>
        </p:txBody>
      </p:sp>
      <p:pic>
        <p:nvPicPr>
          <p:cNvPr id="4" name="Picture 3">
            <a:extLst>
              <a:ext uri="{FF2B5EF4-FFF2-40B4-BE49-F238E27FC236}">
                <a16:creationId xmlns:a16="http://schemas.microsoft.com/office/drawing/2014/main" id="{F4AE46FC-B2C5-47AF-B32A-6E040B25BA90}"/>
              </a:ext>
            </a:extLst>
          </p:cNvPr>
          <p:cNvPicPr>
            <a:picLocks noChangeAspect="1"/>
          </p:cNvPicPr>
          <p:nvPr/>
        </p:nvPicPr>
        <p:blipFill rotWithShape="1">
          <a:blip r:embed="rId3"/>
          <a:srcRect l="2769" t="1446" r="6258"/>
          <a:stretch/>
        </p:blipFill>
        <p:spPr>
          <a:xfrm>
            <a:off x="10998325" y="414058"/>
            <a:ext cx="606577" cy="657125"/>
          </a:xfrm>
          <a:prstGeom prst="rect">
            <a:avLst/>
          </a:prstGeom>
        </p:spPr>
      </p:pic>
    </p:spTree>
    <p:extLst>
      <p:ext uri="{BB962C8B-B14F-4D97-AF65-F5344CB8AC3E}">
        <p14:creationId xmlns:p14="http://schemas.microsoft.com/office/powerpoint/2010/main" val="1551079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DDEB0-FA02-405D-8163-1A82D7A74931}"/>
              </a:ext>
            </a:extLst>
          </p:cNvPr>
          <p:cNvSpPr>
            <a:spLocks noGrp="1"/>
          </p:cNvSpPr>
          <p:nvPr>
            <p:ph type="title"/>
          </p:nvPr>
        </p:nvSpPr>
        <p:spPr>
          <a:xfrm>
            <a:off x="4219755" y="2644658"/>
            <a:ext cx="6799479" cy="1269578"/>
          </a:xfrm>
        </p:spPr>
        <p:txBody>
          <a:bodyPr/>
          <a:lstStyle/>
          <a:p>
            <a:r>
              <a:rPr lang="en-US" sz="8250" dirty="0"/>
              <a:t>Event Grid</a:t>
            </a:r>
          </a:p>
        </p:txBody>
      </p:sp>
      <p:sp>
        <p:nvSpPr>
          <p:cNvPr id="2" name="Text Placeholder 1">
            <a:extLst>
              <a:ext uri="{FF2B5EF4-FFF2-40B4-BE49-F238E27FC236}">
                <a16:creationId xmlns:a16="http://schemas.microsoft.com/office/drawing/2014/main" id="{6F4D0567-113E-46CA-80C3-D015BA9C0757}"/>
              </a:ext>
            </a:extLst>
          </p:cNvPr>
          <p:cNvSpPr>
            <a:spLocks noGrp="1"/>
          </p:cNvSpPr>
          <p:nvPr>
            <p:ph type="body" idx="1"/>
          </p:nvPr>
        </p:nvSpPr>
        <p:spPr>
          <a:xfrm>
            <a:off x="1922972" y="4589464"/>
            <a:ext cx="9096263" cy="324576"/>
          </a:xfrm>
        </p:spPr>
        <p:txBody>
          <a:bodyPr/>
          <a:lstStyle/>
          <a:p>
            <a:r>
              <a:rPr lang="en-US" dirty="0"/>
              <a:t>Push based intelligent event routing with publish-subscribe semantics</a:t>
            </a:r>
          </a:p>
        </p:txBody>
      </p:sp>
      <p:pic>
        <p:nvPicPr>
          <p:cNvPr id="3" name="Graphic 2">
            <a:extLst>
              <a:ext uri="{FF2B5EF4-FFF2-40B4-BE49-F238E27FC236}">
                <a16:creationId xmlns:a16="http://schemas.microsoft.com/office/drawing/2014/main" id="{98AD81E7-CFD9-4483-8626-9D2019ED1A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1031" y="2339262"/>
            <a:ext cx="1737893" cy="1737893"/>
          </a:xfrm>
          <a:prstGeom prst="rect">
            <a:avLst/>
          </a:prstGeom>
        </p:spPr>
      </p:pic>
    </p:spTree>
    <p:extLst>
      <p:ext uri="{BB962C8B-B14F-4D97-AF65-F5344CB8AC3E}">
        <p14:creationId xmlns:p14="http://schemas.microsoft.com/office/powerpoint/2010/main" val="11255129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Arrow Connector 57"/>
          <p:cNvCxnSpPr>
            <a:cxnSpLocks/>
            <a:stCxn id="133" idx="3"/>
            <a:endCxn id="97" idx="1"/>
          </p:cNvCxnSpPr>
          <p:nvPr/>
        </p:nvCxnSpPr>
        <p:spPr>
          <a:xfrm flipV="1">
            <a:off x="3667054" y="3702264"/>
            <a:ext cx="1386179" cy="94457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6961640" y="1602791"/>
            <a:ext cx="1386178" cy="20994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6961640" y="2287113"/>
            <a:ext cx="1386178" cy="141515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6961640" y="2971436"/>
            <a:ext cx="1386178" cy="7308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667054" y="1908587"/>
            <a:ext cx="1386179" cy="179367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667054" y="2593151"/>
            <a:ext cx="1386179" cy="110911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a:off x="3667054" y="3277714"/>
            <a:ext cx="1386179" cy="42455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667054" y="3702265"/>
            <a:ext cx="1386179" cy="26001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flipV="1">
            <a:off x="6961640" y="3655757"/>
            <a:ext cx="1386178" cy="4650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972904" y="2748059"/>
            <a:ext cx="2069063" cy="1914474"/>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endParaRPr kumimoji="0" lang="en-US" sz="183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endParaRPr kumimoji="0" lang="en-US" sz="183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4"/>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6961640" y="3705730"/>
            <a:ext cx="1386178" cy="63434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667054" y="1224024"/>
            <a:ext cx="1380980" cy="248170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667054" y="3705732"/>
            <a:ext cx="1380980" cy="162567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145858" y="896268"/>
            <a:ext cx="2521194" cy="4762893"/>
            <a:chOff x="819769" y="509397"/>
            <a:chExt cx="2743200" cy="5182292"/>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903823"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5"/>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324653"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6"/>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689739"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933642"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193911"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474092"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506045"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7"/>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8"/>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9"/>
            <a:stretch>
              <a:fillRect/>
            </a:stretch>
          </p:blipFill>
          <p:spPr>
            <a:xfrm>
              <a:off x="962067" y="2149959"/>
              <a:ext cx="411480" cy="411480"/>
            </a:xfrm>
            <a:prstGeom prst="rect">
              <a:avLst/>
            </a:prstGeom>
            <a:noFill/>
            <a:ln>
              <a:noFill/>
            </a:ln>
          </p:spPr>
        </p:pic>
        <p:pic>
          <p:nvPicPr>
            <p:cNvPr id="3" name="Picture 2"/>
            <p:cNvPicPr>
              <a:picLocks noChangeAspect="1"/>
            </p:cNvPicPr>
            <p:nvPr/>
          </p:nvPicPr>
          <p:blipFill>
            <a:blip r:embed="rId10"/>
            <a:stretch>
              <a:fillRect/>
            </a:stretch>
          </p:blipFill>
          <p:spPr>
            <a:xfrm>
              <a:off x="962067" y="4384488"/>
              <a:ext cx="411480" cy="411480"/>
            </a:xfrm>
            <a:prstGeom prst="rect">
              <a:avLst/>
            </a:prstGeom>
            <a:solidFill>
              <a:schemeClr val="bg2"/>
            </a:solid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32937" t="26233" r="33290" b="30261"/>
            <a:stretch/>
          </p:blipFill>
          <p:spPr>
            <a:xfrm>
              <a:off x="962067" y="5129333"/>
              <a:ext cx="411480" cy="411480"/>
            </a:xfrm>
            <a:prstGeom prst="rect">
              <a:avLst/>
            </a:prstGeom>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347817" y="1275037"/>
            <a:ext cx="2521194" cy="3392798"/>
            <a:chOff x="8627998" y="1202545"/>
            <a:chExt cx="2743200" cy="3691553"/>
          </a:xfrm>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607485"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174167"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806459"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162306"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193911" cy="34659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pic>
          <p:nvPicPr>
            <p:cNvPr id="103" name="Picture 102"/>
            <p:cNvPicPr>
              <a:picLocks noChangeAspect="1"/>
            </p:cNvPicPr>
            <p:nvPr/>
          </p:nvPicPr>
          <p:blipFill>
            <a:blip r:embed="rId13"/>
            <a:stretch>
              <a:fillRect/>
            </a:stretch>
          </p:blipFill>
          <p:spPr>
            <a:xfrm>
              <a:off x="8767847" y="1353421"/>
              <a:ext cx="411480" cy="411480"/>
            </a:xfrm>
            <a:prstGeom prst="rect">
              <a:avLst/>
            </a:prstGeom>
            <a:noFill/>
            <a:ln>
              <a:noFill/>
            </a:ln>
          </p:spPr>
        </p:pic>
        <p:pic>
          <p:nvPicPr>
            <p:cNvPr id="100" name="Picture 99"/>
            <p:cNvPicPr>
              <a:picLocks noChangeAspect="1"/>
            </p:cNvPicPr>
            <p:nvPr/>
          </p:nvPicPr>
          <p:blipFill>
            <a:blip r:embed="rId14"/>
            <a:stretch>
              <a:fillRect/>
            </a:stretch>
          </p:blipFill>
          <p:spPr>
            <a:xfrm>
              <a:off x="8767847" y="2842581"/>
              <a:ext cx="411480" cy="411480"/>
            </a:xfrm>
            <a:prstGeom prst="rect">
              <a:avLst/>
            </a:prstGeom>
            <a:noFill/>
            <a:ln>
              <a:noFill/>
            </a:ln>
          </p:spPr>
        </p:pic>
        <p:pic>
          <p:nvPicPr>
            <p:cNvPr id="20" name="Picture 19"/>
            <p:cNvPicPr>
              <a:picLocks noChangeAspect="1"/>
            </p:cNvPicPr>
            <p:nvPr/>
          </p:nvPicPr>
          <p:blipFill>
            <a:blip r:embed="rId15"/>
            <a:stretch>
              <a:fillRect/>
            </a:stretch>
          </p:blipFill>
          <p:spPr>
            <a:xfrm>
              <a:off x="8767847" y="3587161"/>
              <a:ext cx="411480" cy="411480"/>
            </a:xfrm>
            <a:prstGeom prst="rect">
              <a:avLst/>
            </a:prstGeom>
            <a:noFill/>
            <a:ln>
              <a:noFill/>
            </a:ln>
          </p:spPr>
        </p:pic>
        <p:pic>
          <p:nvPicPr>
            <p:cNvPr id="62" name="Picture 6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no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7"/>
            <a:srcRect t="387" b="33144"/>
            <a:stretch/>
          </p:blipFill>
          <p:spPr>
            <a:xfrm>
              <a:off x="8766071" y="4329966"/>
              <a:ext cx="415032" cy="415032"/>
            </a:xfrm>
            <a:prstGeom prst="rect">
              <a:avLst/>
            </a:prstGeom>
            <a:noFill/>
            <a:ln>
              <a:noFill/>
            </a:ln>
          </p:spPr>
        </p:pic>
      </p:grpSp>
      <p:sp>
        <p:nvSpPr>
          <p:cNvPr id="72" name="Rectangle 71">
            <a:extLst>
              <a:ext uri="{FF2B5EF4-FFF2-40B4-BE49-F238E27FC236}">
                <a16:creationId xmlns:a16="http://schemas.microsoft.com/office/drawing/2014/main" id="{47E67B6C-FFC8-4D39-A33E-C25EEA6012B1}"/>
              </a:ext>
            </a:extLst>
          </p:cNvPr>
          <p:cNvSpPr/>
          <p:nvPr/>
        </p:nvSpPr>
        <p:spPr>
          <a:xfrm>
            <a:off x="1145858" y="5697963"/>
            <a:ext cx="2521194" cy="6555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3" name="TextBox 72">
            <a:extLst>
              <a:ext uri="{FF2B5EF4-FFF2-40B4-BE49-F238E27FC236}">
                <a16:creationId xmlns:a16="http://schemas.microsoft.com/office/drawing/2014/main" id="{84A6685A-7A32-4317-B5B0-F183E915238D}"/>
              </a:ext>
            </a:extLst>
          </p:cNvPr>
          <p:cNvSpPr txBox="1"/>
          <p:nvPr/>
        </p:nvSpPr>
        <p:spPr>
          <a:xfrm>
            <a:off x="1705709" y="5884528"/>
            <a:ext cx="1671355" cy="31854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Container Registry</a:t>
            </a:r>
          </a:p>
        </p:txBody>
      </p:sp>
      <p:sp>
        <p:nvSpPr>
          <p:cNvPr id="74" name="Rectangle 73">
            <a:extLst>
              <a:ext uri="{FF2B5EF4-FFF2-40B4-BE49-F238E27FC236}">
                <a16:creationId xmlns:a16="http://schemas.microsoft.com/office/drawing/2014/main" id="{043D3519-B4BC-4BB2-A27F-4384BB72E077}"/>
              </a:ext>
            </a:extLst>
          </p:cNvPr>
          <p:cNvSpPr/>
          <p:nvPr/>
        </p:nvSpPr>
        <p:spPr>
          <a:xfrm>
            <a:off x="8347817" y="4713365"/>
            <a:ext cx="2521194" cy="6555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5" name="TextBox 74">
            <a:extLst>
              <a:ext uri="{FF2B5EF4-FFF2-40B4-BE49-F238E27FC236}">
                <a16:creationId xmlns:a16="http://schemas.microsoft.com/office/drawing/2014/main" id="{96373EBD-354B-4815-B04F-8CC74FFEDAF5}"/>
              </a:ext>
            </a:extLst>
          </p:cNvPr>
          <p:cNvSpPr txBox="1"/>
          <p:nvPr/>
        </p:nvSpPr>
        <p:spPr>
          <a:xfrm>
            <a:off x="8935199" y="4892775"/>
            <a:ext cx="1475532" cy="31854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Storage Queues</a:t>
            </a:r>
          </a:p>
        </p:txBody>
      </p:sp>
      <p:sp>
        <p:nvSpPr>
          <p:cNvPr id="77" name="Rectangle 76">
            <a:extLst>
              <a:ext uri="{FF2B5EF4-FFF2-40B4-BE49-F238E27FC236}">
                <a16:creationId xmlns:a16="http://schemas.microsoft.com/office/drawing/2014/main" id="{E1CEB7F2-0B2C-462E-8608-DF1E513B2609}"/>
              </a:ext>
            </a:extLst>
          </p:cNvPr>
          <p:cNvSpPr/>
          <p:nvPr/>
        </p:nvSpPr>
        <p:spPr>
          <a:xfrm>
            <a:off x="8347817" y="5414406"/>
            <a:ext cx="2521194" cy="6555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65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8" name="TextBox 77">
            <a:extLst>
              <a:ext uri="{FF2B5EF4-FFF2-40B4-BE49-F238E27FC236}">
                <a16:creationId xmlns:a16="http://schemas.microsoft.com/office/drawing/2014/main" id="{6CE0EF84-CBE1-4061-9D48-5D6D9CD464E2}"/>
              </a:ext>
            </a:extLst>
          </p:cNvPr>
          <p:cNvSpPr txBox="1"/>
          <p:nvPr/>
        </p:nvSpPr>
        <p:spPr>
          <a:xfrm>
            <a:off x="8907668" y="5600970"/>
            <a:ext cx="1344214" cy="318549"/>
          </a:xfrm>
          <a:prstGeom prst="rect">
            <a:avLst/>
          </a:prstGeom>
          <a:solidFill>
            <a:schemeClr val="bg2"/>
          </a:solidFill>
          <a:ln>
            <a:noFill/>
          </a:ln>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353535"/>
                </a:solidFill>
                <a:effectLst/>
                <a:uLnTx/>
                <a:uFillTx/>
                <a:latin typeface="Segoe UI Semilight"/>
                <a:ea typeface="+mn-ea"/>
                <a:cs typeface="+mn-cs"/>
              </a:rPr>
              <a:t>Datalake</a:t>
            </a:r>
            <a:r>
              <a:rPr kumimoji="0" lang="en-US" sz="1470" b="0" i="0" u="none" strike="noStrike" kern="1200" cap="none" spc="0" normalizeH="0" baseline="0" noProof="0" dirty="0">
                <a:ln>
                  <a:noFill/>
                </a:ln>
                <a:solidFill>
                  <a:srgbClr val="353535"/>
                </a:solidFill>
                <a:effectLst/>
                <a:uLnTx/>
                <a:uFillTx/>
                <a:latin typeface="Segoe UI Semilight"/>
                <a:ea typeface="+mn-ea"/>
                <a:cs typeface="+mn-cs"/>
              </a:rPr>
              <a:t> Store</a:t>
            </a:r>
          </a:p>
        </p:txBody>
      </p:sp>
      <p:pic>
        <p:nvPicPr>
          <p:cNvPr id="7" name="Picture 6">
            <a:extLst>
              <a:ext uri="{FF2B5EF4-FFF2-40B4-BE49-F238E27FC236}">
                <a16:creationId xmlns:a16="http://schemas.microsoft.com/office/drawing/2014/main" id="{55749674-4AAE-4A83-8A7C-4FAC48EAF31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41571" y="5509112"/>
            <a:ext cx="466098" cy="466098"/>
          </a:xfrm>
          <a:prstGeom prst="rect">
            <a:avLst/>
          </a:prstGeom>
        </p:spPr>
      </p:pic>
      <p:pic>
        <p:nvPicPr>
          <p:cNvPr id="9" name="Picture 8">
            <a:extLst>
              <a:ext uri="{FF2B5EF4-FFF2-40B4-BE49-F238E27FC236}">
                <a16:creationId xmlns:a16="http://schemas.microsoft.com/office/drawing/2014/main" id="{FFBDB4FC-C8A8-4EF3-8472-50B180BEE10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422666" y="4832759"/>
            <a:ext cx="452103" cy="452103"/>
          </a:xfrm>
          <a:prstGeom prst="rect">
            <a:avLst/>
          </a:prstGeom>
        </p:spPr>
      </p:pic>
      <p:pic>
        <p:nvPicPr>
          <p:cNvPr id="11" name="Picture 10">
            <a:extLst>
              <a:ext uri="{FF2B5EF4-FFF2-40B4-BE49-F238E27FC236}">
                <a16:creationId xmlns:a16="http://schemas.microsoft.com/office/drawing/2014/main" id="{E064DAC9-41B4-46DE-BA77-4F51F7438AEC}"/>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27287" y="5773543"/>
            <a:ext cx="508181" cy="508181"/>
          </a:xfrm>
          <a:prstGeom prst="rect">
            <a:avLst/>
          </a:prstGeom>
        </p:spPr>
      </p:pic>
      <p:cxnSp>
        <p:nvCxnSpPr>
          <p:cNvPr id="87" name="Straight Arrow Connector 86">
            <a:extLst>
              <a:ext uri="{FF2B5EF4-FFF2-40B4-BE49-F238E27FC236}">
                <a16:creationId xmlns:a16="http://schemas.microsoft.com/office/drawing/2014/main" id="{D5F31867-1621-4DDB-A97E-4BD6CDE8314B}"/>
              </a:ext>
            </a:extLst>
          </p:cNvPr>
          <p:cNvCxnSpPr>
            <a:cxnSpLocks/>
            <a:stCxn id="72" idx="3"/>
            <a:endCxn id="18" idx="4"/>
          </p:cNvCxnSpPr>
          <p:nvPr/>
        </p:nvCxnSpPr>
        <p:spPr>
          <a:xfrm flipV="1">
            <a:off x="3667052" y="3788399"/>
            <a:ext cx="1392782" cy="223731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Straight Arrow Connector 94">
            <a:extLst>
              <a:ext uri="{FF2B5EF4-FFF2-40B4-BE49-F238E27FC236}">
                <a16:creationId xmlns:a16="http://schemas.microsoft.com/office/drawing/2014/main" id="{D6C9ED93-ACE7-452B-9BD1-307EC6DE478C}"/>
              </a:ext>
            </a:extLst>
          </p:cNvPr>
          <p:cNvCxnSpPr>
            <a:cxnSpLocks/>
            <a:stCxn id="40" idx="3"/>
            <a:endCxn id="74" idx="1"/>
          </p:cNvCxnSpPr>
          <p:nvPr/>
        </p:nvCxnSpPr>
        <p:spPr>
          <a:xfrm>
            <a:off x="6961640" y="3705732"/>
            <a:ext cx="1386178" cy="133538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EE375253-06DC-421E-B96E-A28066140228}"/>
              </a:ext>
            </a:extLst>
          </p:cNvPr>
          <p:cNvCxnSpPr>
            <a:cxnSpLocks/>
            <a:stCxn id="102" idx="5"/>
            <a:endCxn id="77" idx="1"/>
          </p:cNvCxnSpPr>
          <p:nvPr/>
        </p:nvCxnSpPr>
        <p:spPr>
          <a:xfrm>
            <a:off x="7016506" y="3762938"/>
            <a:ext cx="1331312" cy="197922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2" name="Graphic 81">
            <a:extLst>
              <a:ext uri="{FF2B5EF4-FFF2-40B4-BE49-F238E27FC236}">
                <a16:creationId xmlns:a16="http://schemas.microsoft.com/office/drawing/2014/main" id="{8C039DD6-C0C1-4AF4-8861-27BDBD6812E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338560" y="117743"/>
            <a:ext cx="641963" cy="641963"/>
          </a:xfrm>
          <a:prstGeom prst="rect">
            <a:avLst/>
          </a:prstGeom>
        </p:spPr>
      </p:pic>
    </p:spTree>
    <p:extLst>
      <p:ext uri="{BB962C8B-B14F-4D97-AF65-F5344CB8AC3E}">
        <p14:creationId xmlns:p14="http://schemas.microsoft.com/office/powerpoint/2010/main" val="20411869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634188" y="1329761"/>
            <a:ext cx="10925800" cy="511023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0977" rIns="0" bIns="40977" numCol="1" rtlCol="0" anchor="ctr" anchorCtr="0" compatLnSpc="1">
            <a:prstTxWarp prst="textNoShape">
              <a:avLst/>
            </a:prstTxWarp>
          </a:bodyPr>
          <a:lstStyle/>
          <a:p>
            <a:pPr marL="0" marR="0" lvl="0" indent="0" algn="ctr" defTabSz="819241" rtl="0" eaLnBrk="1" fontAlgn="base" latinLnBrk="0" hangingPunct="1">
              <a:lnSpc>
                <a:spcPct val="100000"/>
              </a:lnSpc>
              <a:spcBef>
                <a:spcPct val="0"/>
              </a:spcBef>
              <a:spcAft>
                <a:spcPct val="0"/>
              </a:spcAft>
              <a:buClrTx/>
              <a:buSzTx/>
              <a:buFontTx/>
              <a:buNone/>
              <a:tabLst/>
              <a:defRPr/>
            </a:pPr>
            <a:endParaRPr kumimoji="0" lang="en-US" sz="175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3109190" y="2205426"/>
            <a:ext cx="1435085" cy="1435085"/>
          </a:xfrm>
          <a:prstGeom prst="rect">
            <a:avLst/>
          </a:prstGeom>
        </p:spPr>
      </p:pic>
      <p:pic>
        <p:nvPicPr>
          <p:cNvPr id="7" name="Picture 6"/>
          <p:cNvPicPr>
            <a:picLocks noChangeAspect="1"/>
          </p:cNvPicPr>
          <p:nvPr/>
        </p:nvPicPr>
        <p:blipFill rotWithShape="1">
          <a:blip r:embed="rId4"/>
          <a:srcRect l="2769" t="1446" r="6258"/>
          <a:stretch/>
        </p:blipFill>
        <p:spPr>
          <a:xfrm>
            <a:off x="5091953" y="2196520"/>
            <a:ext cx="1391308" cy="1507250"/>
          </a:xfrm>
          <a:prstGeom prst="rect">
            <a:avLst/>
          </a:prstGeom>
        </p:spPr>
      </p:pic>
      <p:pic>
        <p:nvPicPr>
          <p:cNvPr id="8" name="Picture 7"/>
          <p:cNvPicPr>
            <a:picLocks noChangeAspect="1"/>
          </p:cNvPicPr>
          <p:nvPr/>
        </p:nvPicPr>
        <p:blipFill>
          <a:blip r:embed="rId5"/>
          <a:stretch>
            <a:fillRect/>
          </a:stretch>
        </p:blipFill>
        <p:spPr>
          <a:xfrm>
            <a:off x="7287279" y="2196520"/>
            <a:ext cx="1436812" cy="1436812"/>
          </a:xfrm>
          <a:prstGeom prst="rect">
            <a:avLst/>
          </a:prstGeom>
        </p:spPr>
      </p:pic>
      <p:sp>
        <p:nvSpPr>
          <p:cNvPr id="9" name="TextBox 8"/>
          <p:cNvSpPr txBox="1"/>
          <p:nvPr/>
        </p:nvSpPr>
        <p:spPr>
          <a:xfrm>
            <a:off x="2838694" y="3849140"/>
            <a:ext cx="2030675" cy="577047"/>
          </a:xfrm>
          <a:prstGeom prst="rect">
            <a:avLst/>
          </a:prstGeom>
          <a:noFill/>
        </p:spPr>
        <p:txBody>
          <a:bodyPr wrap="square" lIns="168055" tIns="134444" rIns="168055" bIns="134444" rtlCol="0">
            <a:spAutoFit/>
          </a:bodyPr>
          <a:lstStyle/>
          <a:p>
            <a:pPr marL="0" marR="0" lvl="0" indent="0" algn="ctr" defTabSz="840201"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solidFill>
                  <a:srgbClr val="1A1A1A"/>
                </a:solidFill>
                <a:effectLst/>
                <a:uLnTx/>
                <a:uFillTx/>
                <a:latin typeface="Segoe UI"/>
                <a:ea typeface="+mn-ea"/>
                <a:cs typeface="+mn-cs"/>
              </a:rPr>
              <a:t>Service Bus</a:t>
            </a:r>
          </a:p>
        </p:txBody>
      </p:sp>
      <p:sp>
        <p:nvSpPr>
          <p:cNvPr id="10" name="TextBox 9"/>
          <p:cNvSpPr txBox="1"/>
          <p:nvPr/>
        </p:nvSpPr>
        <p:spPr>
          <a:xfrm>
            <a:off x="4928487" y="3839925"/>
            <a:ext cx="1770570" cy="577047"/>
          </a:xfrm>
          <a:prstGeom prst="rect">
            <a:avLst/>
          </a:prstGeom>
          <a:noFill/>
        </p:spPr>
        <p:txBody>
          <a:bodyPr wrap="square" lIns="168055" tIns="134444" rIns="168055" bIns="134444" rtlCol="0">
            <a:spAutoFit/>
          </a:bodyPr>
          <a:lstStyle/>
          <a:p>
            <a:pPr marL="0" marR="0" lvl="0" indent="0" algn="ctr" defTabSz="840201"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solidFill>
                  <a:srgbClr val="1A1A1A"/>
                </a:solidFill>
                <a:effectLst/>
                <a:uLnTx/>
                <a:uFillTx/>
                <a:latin typeface="Segoe UI"/>
                <a:ea typeface="+mn-ea"/>
                <a:cs typeface="+mn-cs"/>
              </a:rPr>
              <a:t>Event Hubs</a:t>
            </a:r>
          </a:p>
        </p:txBody>
      </p:sp>
      <p:sp>
        <p:nvSpPr>
          <p:cNvPr id="11" name="TextBox 10"/>
          <p:cNvSpPr txBox="1"/>
          <p:nvPr/>
        </p:nvSpPr>
        <p:spPr>
          <a:xfrm>
            <a:off x="7122088" y="3839925"/>
            <a:ext cx="1770570" cy="577047"/>
          </a:xfrm>
          <a:prstGeom prst="rect">
            <a:avLst/>
          </a:prstGeom>
          <a:noFill/>
        </p:spPr>
        <p:txBody>
          <a:bodyPr wrap="square" lIns="168055" tIns="134444" rIns="168055" bIns="134444" rtlCol="0">
            <a:spAutoFit/>
          </a:bodyPr>
          <a:lstStyle/>
          <a:p>
            <a:pPr marL="0" marR="0" lvl="0" indent="0" algn="ctr" defTabSz="840201"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solidFill>
                  <a:srgbClr val="1A1A1A"/>
                </a:solidFill>
                <a:effectLst/>
                <a:uLnTx/>
                <a:uFillTx/>
                <a:latin typeface="Segoe UI"/>
                <a:ea typeface="+mn-ea"/>
                <a:cs typeface="+mn-cs"/>
              </a:rPr>
              <a:t>Relay</a:t>
            </a:r>
          </a:p>
        </p:txBody>
      </p:sp>
      <p:sp>
        <p:nvSpPr>
          <p:cNvPr id="12" name="TextBox 11"/>
          <p:cNvSpPr txBox="1"/>
          <p:nvPr/>
        </p:nvSpPr>
        <p:spPr>
          <a:xfrm>
            <a:off x="4530012" y="4426110"/>
            <a:ext cx="2556887" cy="698410"/>
          </a:xfrm>
          <a:prstGeom prst="rect">
            <a:avLst/>
          </a:prstGeom>
          <a:noFill/>
        </p:spPr>
        <p:txBody>
          <a:bodyPr wrap="square" lIns="168055" tIns="134444" rIns="168055" bIns="134444" rtlCol="0">
            <a:spAutoFit/>
          </a:bodyPr>
          <a:lstStyle/>
          <a:p>
            <a:pPr marL="0" marR="0" lvl="0" indent="0" algn="ctr" defTabSz="840201" rtl="0" eaLnBrk="1" fontAlgn="auto" latinLnBrk="0" hangingPunct="1">
              <a:lnSpc>
                <a:spcPct val="90000"/>
              </a:lnSpc>
              <a:spcBef>
                <a:spcPts val="0"/>
              </a:spcBef>
              <a:spcAft>
                <a:spcPts val="551"/>
              </a:spcAft>
              <a:buClrTx/>
              <a:buSzTx/>
              <a:buFontTx/>
              <a:buNone/>
              <a:tabLst/>
              <a:defRPr/>
            </a:pPr>
            <a:r>
              <a:rPr kumimoji="0" lang="en-US" sz="1469" b="0" i="0" u="none" strike="noStrike" kern="0" cap="none" spc="0" normalizeH="0" baseline="0" noProof="0" dirty="0">
                <a:ln>
                  <a:noFill/>
                </a:ln>
                <a:solidFill>
                  <a:srgbClr val="1A1A1A"/>
                </a:solidFill>
                <a:effectLst/>
                <a:uLnTx/>
                <a:uFillTx/>
                <a:latin typeface="Segoe UI"/>
                <a:ea typeface="+mn-ea"/>
                <a:cs typeface="+mn-cs"/>
              </a:rPr>
              <a:t>Big data streaming</a:t>
            </a:r>
          </a:p>
          <a:p>
            <a:pPr marL="0" marR="0" lvl="0" indent="0" algn="l" defTabSz="840201" rtl="0" eaLnBrk="1" fontAlgn="auto" latinLnBrk="0" hangingPunct="1">
              <a:lnSpc>
                <a:spcPct val="90000"/>
              </a:lnSpc>
              <a:spcBef>
                <a:spcPts val="0"/>
              </a:spcBef>
              <a:spcAft>
                <a:spcPts val="551"/>
              </a:spcAft>
              <a:buClrTx/>
              <a:buSzTx/>
              <a:buFontTx/>
              <a:buNone/>
              <a:tabLst/>
              <a:defRPr/>
            </a:pPr>
            <a:endParaRPr kumimoji="0" lang="en-US" sz="1102" b="0" i="0" u="none" strike="noStrike" kern="0" cap="none" spc="0" normalizeH="0" baseline="0" noProof="0" dirty="0">
              <a:ln>
                <a:noFill/>
              </a:ln>
              <a:solidFill>
                <a:srgbClr val="1A1A1A"/>
              </a:solidFill>
              <a:effectLst/>
              <a:uLnTx/>
              <a:uFillTx/>
              <a:latin typeface="Segoe UI"/>
              <a:ea typeface="+mn-ea"/>
              <a:cs typeface="+mn-cs"/>
            </a:endParaRPr>
          </a:p>
        </p:txBody>
      </p:sp>
      <p:sp>
        <p:nvSpPr>
          <p:cNvPr id="13" name="TextBox 12"/>
          <p:cNvSpPr txBox="1"/>
          <p:nvPr/>
        </p:nvSpPr>
        <p:spPr>
          <a:xfrm>
            <a:off x="2562692" y="4405202"/>
            <a:ext cx="2556887" cy="474996"/>
          </a:xfrm>
          <a:prstGeom prst="rect">
            <a:avLst/>
          </a:prstGeom>
          <a:noFill/>
        </p:spPr>
        <p:txBody>
          <a:bodyPr wrap="square" lIns="168055" tIns="134444" rIns="168055" bIns="134444" rtlCol="0">
            <a:spAutoFit/>
          </a:bodyPr>
          <a:lstStyle/>
          <a:p>
            <a:pPr marL="0" marR="0" lvl="0" indent="0" algn="ctr" defTabSz="840201" rtl="0" eaLnBrk="1" fontAlgn="auto" latinLnBrk="0" hangingPunct="1">
              <a:lnSpc>
                <a:spcPct val="90000"/>
              </a:lnSpc>
              <a:spcBef>
                <a:spcPts val="0"/>
              </a:spcBef>
              <a:spcAft>
                <a:spcPts val="551"/>
              </a:spcAft>
              <a:buClrTx/>
              <a:buSzTx/>
              <a:buFontTx/>
              <a:buNone/>
              <a:tabLst/>
              <a:defRPr/>
            </a:pPr>
            <a:r>
              <a:rPr kumimoji="0" lang="en-US" sz="1469" b="0" i="0" u="none" strike="noStrike" kern="0" cap="none" spc="0" normalizeH="0" baseline="0" noProof="0" dirty="0">
                <a:ln>
                  <a:noFill/>
                </a:ln>
                <a:solidFill>
                  <a:srgbClr val="1A1A1A"/>
                </a:solidFill>
                <a:effectLst/>
                <a:uLnTx/>
                <a:uFillTx/>
                <a:latin typeface="Segoe UI"/>
                <a:ea typeface="+mn-ea"/>
                <a:cs typeface="+mn-cs"/>
              </a:rPr>
              <a:t>Enterprise messaging </a:t>
            </a:r>
          </a:p>
        </p:txBody>
      </p:sp>
      <p:sp>
        <p:nvSpPr>
          <p:cNvPr id="14" name="TextBox 13"/>
          <p:cNvSpPr txBox="1"/>
          <p:nvPr/>
        </p:nvSpPr>
        <p:spPr>
          <a:xfrm>
            <a:off x="6728930" y="4426110"/>
            <a:ext cx="2556887" cy="908035"/>
          </a:xfrm>
          <a:prstGeom prst="rect">
            <a:avLst/>
          </a:prstGeom>
          <a:noFill/>
        </p:spPr>
        <p:txBody>
          <a:bodyPr wrap="square" lIns="168055" tIns="134444" rIns="168055" bIns="134444" rtlCol="0">
            <a:spAutoFit/>
          </a:bodyPr>
          <a:lstStyle/>
          <a:p>
            <a:pPr marL="0" marR="0" lvl="0" indent="0" algn="ctr" defTabSz="840201" rtl="0" eaLnBrk="1" fontAlgn="auto" latinLnBrk="0" hangingPunct="1">
              <a:lnSpc>
                <a:spcPct val="90000"/>
              </a:lnSpc>
              <a:spcBef>
                <a:spcPts val="0"/>
              </a:spcBef>
              <a:spcAft>
                <a:spcPts val="551"/>
              </a:spcAft>
              <a:buClrTx/>
              <a:buSzTx/>
              <a:buFontTx/>
              <a:buNone/>
              <a:tabLst/>
              <a:defRPr/>
            </a:pPr>
            <a:r>
              <a:rPr kumimoji="0" lang="en-US" sz="1469" b="0" i="0" u="none" strike="noStrike" kern="0" cap="none" spc="0" normalizeH="0" baseline="0" noProof="0" dirty="0">
                <a:ln>
                  <a:noFill/>
                </a:ln>
                <a:solidFill>
                  <a:srgbClr val="1A1A1A"/>
                </a:solidFill>
                <a:effectLst/>
                <a:uLnTx/>
                <a:uFillTx/>
                <a:latin typeface="Segoe UI"/>
                <a:ea typeface="+mn-ea"/>
                <a:cs typeface="+mn-cs"/>
              </a:rPr>
              <a:t>Secure sockets without changes to your network</a:t>
            </a:r>
          </a:p>
          <a:p>
            <a:pPr marL="0" marR="0" lvl="0" indent="0" algn="l" defTabSz="840201" rtl="0" eaLnBrk="1" fontAlgn="auto" latinLnBrk="0" hangingPunct="1">
              <a:lnSpc>
                <a:spcPct val="90000"/>
              </a:lnSpc>
              <a:spcBef>
                <a:spcPts val="0"/>
              </a:spcBef>
              <a:spcAft>
                <a:spcPts val="551"/>
              </a:spcAft>
              <a:buClrTx/>
              <a:buSzTx/>
              <a:buFontTx/>
              <a:buNone/>
              <a:tabLst/>
              <a:defRPr/>
            </a:pPr>
            <a:endParaRPr kumimoji="0" lang="en-US" sz="1102" b="0" i="0" u="none" strike="noStrike" kern="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F93B3D15-6B29-4838-8A15-D8CEDBDD4AC3}"/>
              </a:ext>
            </a:extLst>
          </p:cNvPr>
          <p:cNvSpPr txBox="1"/>
          <p:nvPr/>
        </p:nvSpPr>
        <p:spPr>
          <a:xfrm>
            <a:off x="9270958" y="3839509"/>
            <a:ext cx="1770570" cy="577047"/>
          </a:xfrm>
          <a:prstGeom prst="rect">
            <a:avLst/>
          </a:prstGeom>
          <a:noFill/>
        </p:spPr>
        <p:txBody>
          <a:bodyPr wrap="square" lIns="168055" tIns="134444" rIns="168055" bIns="134444" rtlCol="0">
            <a:spAutoFit/>
          </a:bodyPr>
          <a:lstStyle/>
          <a:p>
            <a:pPr marL="0" marR="0" lvl="0" indent="0" algn="ctr" defTabSz="840201"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solidFill>
                  <a:srgbClr val="1A1A1A"/>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8926399" y="4425693"/>
            <a:ext cx="2556887" cy="908035"/>
          </a:xfrm>
          <a:prstGeom prst="rect">
            <a:avLst/>
          </a:prstGeom>
          <a:noFill/>
        </p:spPr>
        <p:txBody>
          <a:bodyPr wrap="square" lIns="168055" tIns="134444" rIns="168055" bIns="134444" rtlCol="0">
            <a:spAutoFit/>
          </a:bodyPr>
          <a:lstStyle/>
          <a:p>
            <a:pPr marL="0" marR="0" lvl="0" indent="0" algn="ctr" defTabSz="840201" rtl="0" eaLnBrk="1" fontAlgn="auto" latinLnBrk="0" hangingPunct="1">
              <a:lnSpc>
                <a:spcPct val="90000"/>
              </a:lnSpc>
              <a:spcBef>
                <a:spcPts val="0"/>
              </a:spcBef>
              <a:spcAft>
                <a:spcPts val="551"/>
              </a:spcAft>
              <a:buClrTx/>
              <a:buSzTx/>
              <a:buFontTx/>
              <a:buNone/>
              <a:tabLst/>
              <a:defRPr/>
            </a:pPr>
            <a:r>
              <a:rPr kumimoji="0" lang="en-US" sz="1469" b="0" i="0" u="none" strike="noStrike" kern="0" cap="none" spc="0" normalizeH="0" baseline="0" noProof="0" dirty="0">
                <a:ln>
                  <a:noFill/>
                </a:ln>
                <a:solidFill>
                  <a:srgbClr val="1A1A1A"/>
                </a:solidFill>
                <a:effectLst/>
                <a:uLnTx/>
                <a:uFillTx/>
                <a:latin typeface="Segoe UI"/>
                <a:ea typeface="+mn-ea"/>
                <a:cs typeface="+mn-cs"/>
              </a:rPr>
              <a:t>Cross-cloud reactive eventing</a:t>
            </a:r>
          </a:p>
          <a:p>
            <a:pPr marL="0" marR="0" lvl="0" indent="0" algn="l" defTabSz="840201" rtl="0" eaLnBrk="1" fontAlgn="auto" latinLnBrk="0" hangingPunct="1">
              <a:lnSpc>
                <a:spcPct val="90000"/>
              </a:lnSpc>
              <a:spcBef>
                <a:spcPts val="0"/>
              </a:spcBef>
              <a:spcAft>
                <a:spcPts val="551"/>
              </a:spcAft>
              <a:buClrTx/>
              <a:buSzTx/>
              <a:buFontTx/>
              <a:buNone/>
              <a:tabLst/>
              <a:defRPr/>
            </a:pPr>
            <a:endParaRPr kumimoji="0" lang="en-US" sz="1102" b="0" i="0" u="none" strike="noStrike" kern="0" cap="none" spc="0" normalizeH="0" baseline="0" noProof="0" dirty="0">
              <a:ln>
                <a:noFill/>
              </a:ln>
              <a:solidFill>
                <a:srgbClr val="1A1A1A"/>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2D8B68F3-099D-4A5A-A122-22AB5A38E7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8785" y="2221753"/>
            <a:ext cx="1445991" cy="1445991"/>
          </a:xfrm>
          <a:prstGeom prst="rect">
            <a:avLst/>
          </a:prstGeom>
        </p:spPr>
      </p:pic>
      <p:sp>
        <p:nvSpPr>
          <p:cNvPr id="16" name="TextBox 15">
            <a:extLst>
              <a:ext uri="{FF2B5EF4-FFF2-40B4-BE49-F238E27FC236}">
                <a16:creationId xmlns:a16="http://schemas.microsoft.com/office/drawing/2014/main" id="{E3FCD6E2-C26E-4363-8713-FB72D452002E}"/>
              </a:ext>
            </a:extLst>
          </p:cNvPr>
          <p:cNvSpPr txBox="1"/>
          <p:nvPr/>
        </p:nvSpPr>
        <p:spPr>
          <a:xfrm>
            <a:off x="418634" y="3860682"/>
            <a:ext cx="2777897" cy="560036"/>
          </a:xfrm>
          <a:prstGeom prst="rect">
            <a:avLst/>
          </a:prstGeom>
          <a:noFill/>
        </p:spPr>
        <p:txBody>
          <a:bodyPr wrap="square" lIns="157552" tIns="126041" rIns="157552" bIns="126041" rtlCol="0">
            <a:spAutoFit/>
          </a:bodyPr>
          <a:lstStyle/>
          <a:p>
            <a:pPr marL="0" marR="0" lvl="0" indent="0" algn="ctr" defTabSz="787688" rtl="0" eaLnBrk="1" fontAlgn="auto" latinLnBrk="0" hangingPunct="1">
              <a:lnSpc>
                <a:spcPct val="90000"/>
              </a:lnSpc>
              <a:spcBef>
                <a:spcPts val="0"/>
              </a:spcBef>
              <a:spcAft>
                <a:spcPts val="517"/>
              </a:spcAft>
              <a:buClrTx/>
              <a:buSzTx/>
              <a:buFontTx/>
              <a:buNone/>
              <a:tabLst/>
              <a:defRPr/>
            </a:pPr>
            <a:r>
              <a:rPr kumimoji="0" lang="en-US" sz="2206" b="0" i="0" u="none" strike="noStrike" kern="0" cap="none" spc="0" normalizeH="0" baseline="0" noProof="0" dirty="0">
                <a:ln>
                  <a:noFill/>
                </a:ln>
                <a:solidFill>
                  <a:srgbClr val="1A1A1A"/>
                </a:solidFill>
                <a:effectLst/>
                <a:uLnTx/>
                <a:uFillTx/>
                <a:latin typeface="Segoe UI"/>
                <a:ea typeface="+mn-ea"/>
                <a:cs typeface="+mn-cs"/>
              </a:rPr>
              <a:t>Storage Queues</a:t>
            </a:r>
          </a:p>
        </p:txBody>
      </p:sp>
      <p:sp>
        <p:nvSpPr>
          <p:cNvPr id="17" name="TextBox 16">
            <a:extLst>
              <a:ext uri="{FF2B5EF4-FFF2-40B4-BE49-F238E27FC236}">
                <a16:creationId xmlns:a16="http://schemas.microsoft.com/office/drawing/2014/main" id="{4E3E1B90-6288-43CE-A31D-37B73A882552}"/>
              </a:ext>
            </a:extLst>
          </p:cNvPr>
          <p:cNvSpPr txBox="1"/>
          <p:nvPr/>
        </p:nvSpPr>
        <p:spPr>
          <a:xfrm>
            <a:off x="585899" y="4441893"/>
            <a:ext cx="2397082" cy="665169"/>
          </a:xfrm>
          <a:prstGeom prst="rect">
            <a:avLst/>
          </a:prstGeom>
          <a:noFill/>
        </p:spPr>
        <p:txBody>
          <a:bodyPr wrap="square" lIns="157552" tIns="126041" rIns="157552" bIns="126041" rtlCol="0">
            <a:spAutoFit/>
          </a:bodyPr>
          <a:lstStyle/>
          <a:p>
            <a:pPr marL="0" marR="0" lvl="0" indent="0" algn="ctr" defTabSz="787688" rtl="0" eaLnBrk="1" fontAlgn="auto" latinLnBrk="0" hangingPunct="1">
              <a:lnSpc>
                <a:spcPct val="90000"/>
              </a:lnSpc>
              <a:spcBef>
                <a:spcPts val="0"/>
              </a:spcBef>
              <a:spcAft>
                <a:spcPts val="517"/>
              </a:spcAft>
              <a:buClrTx/>
              <a:buSzTx/>
              <a:buFontTx/>
              <a:buNone/>
              <a:tabLst/>
              <a:defRPr/>
            </a:pPr>
            <a:r>
              <a:rPr kumimoji="0" lang="en-US" sz="1469" b="0" i="0" u="none" strike="noStrike" kern="0" cap="none" spc="0" normalizeH="0" baseline="0" noProof="0" dirty="0">
                <a:ln>
                  <a:noFill/>
                </a:ln>
                <a:solidFill>
                  <a:srgbClr val="1A1A1A"/>
                </a:solidFill>
                <a:effectLst/>
                <a:uLnTx/>
                <a:uFillTx/>
                <a:latin typeface="Segoe UI"/>
                <a:ea typeface="+mn-ea"/>
                <a:cs typeface="+mn-cs"/>
              </a:rPr>
              <a:t>Simple task queues</a:t>
            </a:r>
          </a:p>
          <a:p>
            <a:pPr marL="0" marR="0" lvl="0" indent="0" algn="l" defTabSz="787688" rtl="0" eaLnBrk="1" fontAlgn="auto" latinLnBrk="0" hangingPunct="1">
              <a:lnSpc>
                <a:spcPct val="90000"/>
              </a:lnSpc>
              <a:spcBef>
                <a:spcPts val="0"/>
              </a:spcBef>
              <a:spcAft>
                <a:spcPts val="517"/>
              </a:spcAft>
              <a:buClrTx/>
              <a:buSzTx/>
              <a:buFontTx/>
              <a:buNone/>
              <a:tabLst/>
              <a:defRPr/>
            </a:pPr>
            <a:endParaRPr kumimoji="0" lang="en-US" sz="1033" b="0" i="0" u="none" strike="noStrike" kern="0" cap="none" spc="0" normalizeH="0" baseline="0" noProof="0" dirty="0">
              <a:ln>
                <a:noFill/>
              </a:ln>
              <a:solidFill>
                <a:srgbClr val="1A1A1A"/>
              </a:solidFill>
              <a:effectLst/>
              <a:uLnTx/>
              <a:uFillTx/>
              <a:latin typeface="Segoe UI"/>
              <a:ea typeface="+mn-ea"/>
              <a:cs typeface="+mn-cs"/>
            </a:endParaRPr>
          </a:p>
        </p:txBody>
      </p:sp>
      <p:pic>
        <p:nvPicPr>
          <p:cNvPr id="20" name="Picture 19">
            <a:extLst>
              <a:ext uri="{FF2B5EF4-FFF2-40B4-BE49-F238E27FC236}">
                <a16:creationId xmlns:a16="http://schemas.microsoft.com/office/drawing/2014/main" id="{4214E27F-C215-42C8-A2A5-B1D36ADD2E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6125" y="2178194"/>
            <a:ext cx="1489550" cy="1489550"/>
          </a:xfrm>
          <a:prstGeom prst="rect">
            <a:avLst/>
          </a:prstGeom>
        </p:spPr>
      </p:pic>
    </p:spTree>
    <p:extLst>
      <p:ext uri="{BB962C8B-B14F-4D97-AF65-F5344CB8AC3E}">
        <p14:creationId xmlns:p14="http://schemas.microsoft.com/office/powerpoint/2010/main" val="8802393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633472" y="2336496"/>
            <a:ext cx="3596905" cy="4033900"/>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68055" tIns="134444" rIns="168055" bIns="134444" numCol="1" spcCol="0" rtlCol="0" fromWordArt="0" anchor="t" anchorCtr="0" forceAA="0" compatLnSpc="1">
              <a:prstTxWarp prst="textNoShape">
                <a:avLst/>
              </a:prstTxWarp>
              <a:noAutofit/>
            </a:bodyPr>
            <a:lstStyle/>
            <a:p>
              <a:pPr marL="0" marR="0" lvl="0" indent="0" algn="ctr" defTabSz="856817" rtl="0" eaLnBrk="1" fontAlgn="base" latinLnBrk="0" hangingPunct="1">
                <a:lnSpc>
                  <a:spcPct val="90000"/>
                </a:lnSpc>
                <a:spcBef>
                  <a:spcPct val="0"/>
                </a:spcBef>
                <a:spcAft>
                  <a:spcPct val="0"/>
                </a:spcAft>
                <a:buClrTx/>
                <a:buSzTx/>
                <a:buFontTx/>
                <a:buNone/>
                <a:tabLst/>
                <a:defRPr/>
              </a:pPr>
              <a:endParaRPr kumimoji="0" lang="en-US" sz="2206"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043710"/>
            </a:xfrm>
            <a:prstGeom prst="rect">
              <a:avLst/>
            </a:prstGeom>
            <a:noFill/>
          </p:spPr>
          <p:txBody>
            <a:bodyPr wrap="square" lIns="168080" tIns="134464" rIns="168080" bIns="134464" rtlCol="0">
              <a:spAutoFit/>
            </a:bodyPr>
            <a:lstStyle/>
            <a:p>
              <a:pPr marL="0" marR="0" lvl="0" indent="0" algn="l" defTabSz="857089" rtl="0" eaLnBrk="1" fontAlgn="auto" latinLnBrk="0" hangingPunct="1">
                <a:lnSpc>
                  <a:spcPct val="90000"/>
                </a:lnSpc>
                <a:spcBef>
                  <a:spcPts val="0"/>
                </a:spcBef>
                <a:spcAft>
                  <a:spcPts val="0"/>
                </a:spcAft>
                <a:buClrTx/>
                <a:buSzTx/>
                <a:buFontTx/>
                <a:buNone/>
                <a:tabLst/>
                <a:defRPr/>
              </a:pP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Trigger a function to run </a:t>
              </a:r>
              <a:b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b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Cognitive API when a file </a:t>
              </a:r>
              <a:b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b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is added to storage</a:t>
              </a:r>
            </a:p>
          </p:txBody>
        </p:sp>
        <p:grpSp>
          <p:nvGrpSpPr>
            <p:cNvPr id="14" name="Group 13">
              <a:extLst>
                <a:ext uri="{FF2B5EF4-FFF2-40B4-BE49-F238E27FC236}">
                  <a16:creationId xmlns:a16="http://schemas.microsoft.com/office/drawing/2014/main" id="{3D8FBA20-6D82-4799-9032-20952D5E5624}"/>
                </a:ext>
              </a:extLst>
            </p:cNvPr>
            <p:cNvGrpSpPr/>
            <p:nvPr/>
          </p:nvGrpSpPr>
          <p:grpSpPr>
            <a:xfrm>
              <a:off x="457580" y="3423791"/>
              <a:ext cx="2749255" cy="539523"/>
              <a:chOff x="457580" y="3423791"/>
              <a:chExt cx="2749255" cy="539523"/>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3788" y="3470609"/>
                <a:ext cx="445886" cy="445886"/>
              </a:xfrm>
              <a:prstGeom prst="rect">
                <a:avLst/>
              </a:prstGeom>
              <a:ln>
                <a:noFill/>
              </a:ln>
            </p:spPr>
          </p:pic>
          <p:pic>
            <p:nvPicPr>
              <p:cNvPr id="127" name="Picture 126"/>
              <p:cNvPicPr>
                <a:picLocks noChangeAspect="1"/>
              </p:cNvPicPr>
              <p:nvPr/>
            </p:nvPicPr>
            <p:blipFill>
              <a:blip r:embed="rId4"/>
              <a:stretch>
                <a:fillRect/>
              </a:stretch>
            </p:blipFill>
            <p:spPr>
              <a:xfrm>
                <a:off x="2716360" y="3454411"/>
                <a:ext cx="490475" cy="490475"/>
              </a:xfrm>
              <a:prstGeom prst="rect">
                <a:avLst/>
              </a:prstGeom>
              <a:ln>
                <a:noFill/>
              </a:ln>
            </p:spPr>
          </p:pic>
          <p:pic>
            <p:nvPicPr>
              <p:cNvPr id="128" name="Picture 127"/>
              <p:cNvPicPr>
                <a:picLocks noChangeAspect="1"/>
              </p:cNvPicPr>
              <p:nvPr/>
            </p:nvPicPr>
            <p:blipFill>
              <a:blip r:embed="rId5"/>
              <a:stretch>
                <a:fillRect/>
              </a:stretch>
            </p:blipFill>
            <p:spPr>
              <a:xfrm>
                <a:off x="457580" y="3423791"/>
                <a:ext cx="539523" cy="539523"/>
              </a:xfrm>
              <a:prstGeom prst="rect">
                <a:avLst/>
              </a:prstGeom>
              <a:ln>
                <a:noFill/>
              </a:ln>
            </p:spPr>
          </p:pic>
          <p:cxnSp>
            <p:nvCxnSpPr>
              <p:cNvPr id="108" name="Straight Arrow Connector 107">
                <a:extLst>
                  <a:ext uri="{FF2B5EF4-FFF2-40B4-BE49-F238E27FC236}">
                    <a16:creationId xmlns:a16="http://schemas.microsoft.com/office/drawing/2014/main" id="{775692CF-0101-4011-8EBA-2A1CF4B8D198}"/>
                  </a:ext>
                </a:extLst>
              </p:cNvPr>
              <p:cNvCxnSpPr>
                <a:cxnSpLocks/>
              </p:cNvCxnSpPr>
              <p:nvPr/>
            </p:nvCxnSpPr>
            <p:spPr>
              <a:xfrm>
                <a:off x="1177323" y="3693552"/>
                <a:ext cx="276245"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9564F62-A90F-43C3-A289-C224C417EB4F}"/>
                  </a:ext>
                </a:extLst>
              </p:cNvPr>
              <p:cNvCxnSpPr>
                <a:cxnSpLocks/>
              </p:cNvCxnSpPr>
              <p:nvPr/>
            </p:nvCxnSpPr>
            <p:spPr>
              <a:xfrm>
                <a:off x="2259894" y="3693552"/>
                <a:ext cx="276245"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grpSp>
      </p:grpSp>
      <p:grpSp>
        <p:nvGrpSpPr>
          <p:cNvPr id="43" name="Group 42">
            <a:extLst>
              <a:ext uri="{FF2B5EF4-FFF2-40B4-BE49-F238E27FC236}">
                <a16:creationId xmlns:a16="http://schemas.microsoft.com/office/drawing/2014/main" id="{34D6FB1E-3C65-4B6C-8F32-7E44C2D5B9B9}"/>
              </a:ext>
            </a:extLst>
          </p:cNvPr>
          <p:cNvGrpSpPr/>
          <p:nvPr/>
        </p:nvGrpSpPr>
        <p:grpSpPr>
          <a:xfrm>
            <a:off x="4276539" y="2336496"/>
            <a:ext cx="3596905" cy="4033900"/>
            <a:chOff x="4238560" y="2308555"/>
            <a:chExt cx="3913633"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68055" tIns="134444" rIns="168055" bIns="134444" numCol="1" spcCol="0" rtlCol="0" fromWordArt="0" anchor="t" anchorCtr="0" forceAA="0" compatLnSpc="1">
              <a:prstTxWarp prst="textNoShape">
                <a:avLst/>
              </a:prstTxWarp>
              <a:noAutofit/>
            </a:bodyPr>
            <a:lstStyle/>
            <a:p>
              <a:pPr marL="0" marR="0" lvl="0" indent="0" algn="ctr" defTabSz="856817" rtl="0" eaLnBrk="1" fontAlgn="base" latinLnBrk="0" hangingPunct="1">
                <a:lnSpc>
                  <a:spcPct val="90000"/>
                </a:lnSpc>
                <a:spcBef>
                  <a:spcPct val="0"/>
                </a:spcBef>
                <a:spcAft>
                  <a:spcPct val="0"/>
                </a:spcAft>
                <a:buClrTx/>
                <a:buSzTx/>
                <a:buFontTx/>
                <a:buNone/>
                <a:tabLst/>
                <a:defRPr/>
              </a:pPr>
              <a:endParaRPr kumimoji="0" lang="en-US" sz="2206"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1" name="TextBox 120"/>
            <p:cNvSpPr txBox="1"/>
            <p:nvPr/>
          </p:nvSpPr>
          <p:spPr>
            <a:xfrm>
              <a:off x="4238560" y="2308555"/>
              <a:ext cx="3913632" cy="1043710"/>
            </a:xfrm>
            <a:prstGeom prst="rect">
              <a:avLst/>
            </a:prstGeom>
            <a:noFill/>
          </p:spPr>
          <p:txBody>
            <a:bodyPr wrap="square" lIns="168080" tIns="134464" rIns="168080" bIns="134464" rtlCol="0">
              <a:spAutoFit/>
            </a:bodyPr>
            <a:lstStyle/>
            <a:p>
              <a:pPr marL="0" marR="0" lvl="0" indent="0" algn="l" defTabSz="857089" rtl="0" eaLnBrk="1" fontAlgn="auto" latinLnBrk="0" hangingPunct="1">
                <a:lnSpc>
                  <a:spcPct val="90000"/>
                </a:lnSpc>
                <a:spcBef>
                  <a:spcPts val="0"/>
                </a:spcBef>
                <a:spcAft>
                  <a:spcPts val="0"/>
                </a:spcAft>
                <a:buClrTx/>
                <a:buSzTx/>
                <a:buFontTx/>
                <a:buNone/>
                <a:tabLst/>
                <a:defRPr/>
              </a:pP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Use a function to run a</a:t>
              </a:r>
              <a:b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b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compliance check on each </a:t>
              </a:r>
              <a:b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b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newly created SQL database</a:t>
              </a:r>
            </a:p>
          </p:txBody>
        </p:sp>
        <p:sp>
          <p:nvSpPr>
            <p:cNvPr id="122" name="TextBox 121"/>
            <p:cNvSpPr txBox="1"/>
            <p:nvPr/>
          </p:nvSpPr>
          <p:spPr>
            <a:xfrm>
              <a:off x="4238561" y="4320213"/>
              <a:ext cx="3913632" cy="1043710"/>
            </a:xfrm>
            <a:prstGeom prst="rect">
              <a:avLst/>
            </a:prstGeom>
            <a:noFill/>
          </p:spPr>
          <p:txBody>
            <a:bodyPr wrap="square" lIns="168080" tIns="134464" rIns="168080" bIns="134464" rtlCol="0">
              <a:spAutoFit/>
            </a:bodyPr>
            <a:lstStyle/>
            <a:p>
              <a:pPr marL="0" marR="0" lvl="0" indent="0" algn="l" defTabSz="857089" rtl="0" eaLnBrk="1" fontAlgn="auto" latinLnBrk="0" hangingPunct="1">
                <a:lnSpc>
                  <a:spcPct val="90000"/>
                </a:lnSpc>
                <a:spcBef>
                  <a:spcPts val="0"/>
                </a:spcBef>
                <a:spcAft>
                  <a:spcPts val="0"/>
                </a:spcAft>
                <a:buClrTx/>
                <a:buSzTx/>
                <a:buFontTx/>
                <a:buNone/>
                <a:tabLst/>
                <a:defRPr/>
              </a:pP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Tag newly provisioned VMs </a:t>
              </a:r>
              <a:b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b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with Azure Automation and </a:t>
              </a:r>
              <a:b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b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add to metadata store</a:t>
              </a:r>
            </a:p>
          </p:txBody>
        </p:sp>
        <p:grpSp>
          <p:nvGrpSpPr>
            <p:cNvPr id="40" name="Group 39">
              <a:extLst>
                <a:ext uri="{FF2B5EF4-FFF2-40B4-BE49-F238E27FC236}">
                  <a16:creationId xmlns:a16="http://schemas.microsoft.com/office/drawing/2014/main" id="{61710B04-E1A2-481B-84B7-59095CA61C62}"/>
                </a:ext>
              </a:extLst>
            </p:cNvPr>
            <p:cNvGrpSpPr/>
            <p:nvPr/>
          </p:nvGrpSpPr>
          <p:grpSpPr>
            <a:xfrm>
              <a:off x="4381380" y="3423791"/>
              <a:ext cx="2757331" cy="539523"/>
              <a:chOff x="4381380" y="3423791"/>
              <a:chExt cx="2757331" cy="539523"/>
            </a:xfrm>
          </p:grpSpPr>
          <p:pic>
            <p:nvPicPr>
              <p:cNvPr id="22" name="Picture 21"/>
              <p:cNvPicPr>
                <a:picLocks noChangeAspect="1"/>
              </p:cNvPicPr>
              <p:nvPr/>
            </p:nvPicPr>
            <p:blipFill>
              <a:blip r:embed="rId6"/>
              <a:stretch>
                <a:fillRect/>
              </a:stretch>
            </p:blipFill>
            <p:spPr>
              <a:xfrm>
                <a:off x="4381380" y="3423791"/>
                <a:ext cx="539523" cy="539523"/>
              </a:xfrm>
              <a:prstGeom prst="rect">
                <a:avLst/>
              </a:prstGeom>
              <a:ln>
                <a:noFill/>
              </a:ln>
            </p:spPr>
          </p:pic>
          <p:pic>
            <p:nvPicPr>
              <p:cNvPr id="111" name="Picture 110">
                <a:extLst>
                  <a:ext uri="{FF2B5EF4-FFF2-40B4-BE49-F238E27FC236}">
                    <a16:creationId xmlns:a16="http://schemas.microsoft.com/office/drawing/2014/main" id="{2BE3D74B-3939-4E2C-8AD7-D4B5A6209D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5664" y="3470609"/>
                <a:ext cx="445886" cy="445886"/>
              </a:xfrm>
              <a:prstGeom prst="rect">
                <a:avLst/>
              </a:prstGeom>
              <a:ln>
                <a:noFill/>
              </a:ln>
            </p:spPr>
          </p:pic>
          <p:pic>
            <p:nvPicPr>
              <p:cNvPr id="112" name="Picture 111">
                <a:extLst>
                  <a:ext uri="{FF2B5EF4-FFF2-40B4-BE49-F238E27FC236}">
                    <a16:creationId xmlns:a16="http://schemas.microsoft.com/office/drawing/2014/main" id="{15933137-E9AC-4B9E-A326-C4F35975C8B6}"/>
                  </a:ext>
                </a:extLst>
              </p:cNvPr>
              <p:cNvPicPr>
                <a:picLocks noChangeAspect="1"/>
              </p:cNvPicPr>
              <p:nvPr/>
            </p:nvPicPr>
            <p:blipFill>
              <a:blip r:embed="rId4"/>
              <a:stretch>
                <a:fillRect/>
              </a:stretch>
            </p:blipFill>
            <p:spPr>
              <a:xfrm>
                <a:off x="6648236" y="3454411"/>
                <a:ext cx="490475" cy="490475"/>
              </a:xfrm>
              <a:prstGeom prst="rect">
                <a:avLst/>
              </a:prstGeom>
              <a:ln>
                <a:noFill/>
              </a:ln>
            </p:spPr>
          </p:pic>
          <p:cxnSp>
            <p:nvCxnSpPr>
              <p:cNvPr id="114" name="Straight Arrow Connector 113">
                <a:extLst>
                  <a:ext uri="{FF2B5EF4-FFF2-40B4-BE49-F238E27FC236}">
                    <a16:creationId xmlns:a16="http://schemas.microsoft.com/office/drawing/2014/main" id="{F4413EC7-E8B0-4A06-B3C3-424511632B36}"/>
                  </a:ext>
                </a:extLst>
              </p:cNvPr>
              <p:cNvCxnSpPr>
                <a:cxnSpLocks/>
              </p:cNvCxnSpPr>
              <p:nvPr/>
            </p:nvCxnSpPr>
            <p:spPr>
              <a:xfrm>
                <a:off x="5109199" y="3693552"/>
                <a:ext cx="276245"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B459305-2486-417F-9DD8-3936A3B98E02}"/>
                  </a:ext>
                </a:extLst>
              </p:cNvPr>
              <p:cNvCxnSpPr>
                <a:cxnSpLocks/>
              </p:cNvCxnSpPr>
              <p:nvPr/>
            </p:nvCxnSpPr>
            <p:spPr>
              <a:xfrm>
                <a:off x="6191770" y="3693552"/>
                <a:ext cx="276245"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D3785ABF-5254-4054-9F9D-B5388AF623CF}"/>
                </a:ext>
              </a:extLst>
            </p:cNvPr>
            <p:cNvGrpSpPr/>
            <p:nvPr/>
          </p:nvGrpSpPr>
          <p:grpSpPr>
            <a:xfrm>
              <a:off x="4447883" y="5293017"/>
              <a:ext cx="2770133" cy="1138032"/>
              <a:chOff x="4447883" y="5293017"/>
              <a:chExt cx="2770133" cy="1138032"/>
            </a:xfrm>
          </p:grpSpPr>
          <p:pic>
            <p:nvPicPr>
              <p:cNvPr id="54" name="Picture 53"/>
              <p:cNvPicPr>
                <a:picLocks noChangeAspect="1"/>
              </p:cNvPicPr>
              <p:nvPr/>
            </p:nvPicPr>
            <p:blipFill>
              <a:blip r:embed="rId7"/>
              <a:stretch>
                <a:fillRect/>
              </a:stretch>
            </p:blipFill>
            <p:spPr>
              <a:xfrm>
                <a:off x="4447883" y="5616953"/>
                <a:ext cx="539522" cy="539522"/>
              </a:xfrm>
              <a:prstGeom prst="rect">
                <a:avLst/>
              </a:prstGeom>
              <a:ln>
                <a:noFill/>
              </a:ln>
            </p:spPr>
          </p:pic>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pic>
            <p:nvPicPr>
              <p:cNvPr id="120" name="Picture 119">
                <a:extLst>
                  <a:ext uri="{FF2B5EF4-FFF2-40B4-BE49-F238E27FC236}">
                    <a16:creationId xmlns:a16="http://schemas.microsoft.com/office/drawing/2014/main" id="{9C9201E9-3A0C-49C6-92B6-B38274B576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5664" y="5663771"/>
                <a:ext cx="445886" cy="445886"/>
              </a:xfrm>
              <a:prstGeom prst="rect">
                <a:avLst/>
              </a:prstGeom>
              <a:ln>
                <a:noFill/>
              </a:ln>
            </p:spPr>
          </p:pic>
          <p:cxnSp>
            <p:nvCxnSpPr>
              <p:cNvPr id="132" name="Straight Arrow Connector 131">
                <a:extLst>
                  <a:ext uri="{FF2B5EF4-FFF2-40B4-BE49-F238E27FC236}">
                    <a16:creationId xmlns:a16="http://schemas.microsoft.com/office/drawing/2014/main" id="{85A9EDB2-07D7-4ECB-BB81-83952258D69D}"/>
                  </a:ext>
                </a:extLst>
              </p:cNvPr>
              <p:cNvCxnSpPr>
                <a:cxnSpLocks/>
              </p:cNvCxnSpPr>
              <p:nvPr/>
            </p:nvCxnSpPr>
            <p:spPr>
              <a:xfrm>
                <a:off x="5138412" y="5886714"/>
                <a:ext cx="276245"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a:blip r:embed="rId8"/>
              <a:stretch>
                <a:fillRect/>
              </a:stretch>
            </p:blipFill>
            <p:spPr>
              <a:xfrm>
                <a:off x="6772130" y="5293017"/>
                <a:ext cx="445886" cy="445886"/>
              </a:xfrm>
              <a:prstGeom prst="rect">
                <a:avLst/>
              </a:prstGeom>
              <a:ln>
                <a:noFill/>
              </a:ln>
            </p:spPr>
          </p:pic>
          <p:pic>
            <p:nvPicPr>
              <p:cNvPr id="65" name="Picture 64"/>
              <p:cNvPicPr>
                <a:picLocks noChangeAspect="1"/>
              </p:cNvPicPr>
              <p:nvPr/>
            </p:nvPicPr>
            <p:blipFill>
              <a:blip r:embed="rId9"/>
              <a:stretch>
                <a:fillRect/>
              </a:stretch>
            </p:blipFill>
            <p:spPr>
              <a:xfrm>
                <a:off x="6772130" y="5985163"/>
                <a:ext cx="445886" cy="445886"/>
              </a:xfrm>
              <a:prstGeom prst="rect">
                <a:avLst/>
              </a:prstGeom>
              <a:ln>
                <a:noFill/>
              </a:ln>
            </p:spPr>
          </p:pic>
          <p:grpSp>
            <p:nvGrpSpPr>
              <p:cNvPr id="30" name="Group 29">
                <a:extLst>
                  <a:ext uri="{FF2B5EF4-FFF2-40B4-BE49-F238E27FC236}">
                    <a16:creationId xmlns:a16="http://schemas.microsoft.com/office/drawing/2014/main" id="{F8F572B1-EC67-4F25-BAFA-F7588970DC16}"/>
                  </a:ext>
                </a:extLst>
              </p:cNvPr>
              <p:cNvGrpSpPr/>
              <p:nvPr/>
            </p:nvGrpSpPr>
            <p:grpSpPr>
              <a:xfrm>
                <a:off x="6185998" y="5515960"/>
                <a:ext cx="411684" cy="692146"/>
                <a:chOff x="6008686" y="5515960"/>
                <a:chExt cx="411684" cy="692146"/>
              </a:xfrm>
            </p:grpSpPr>
            <p:cxnSp>
              <p:nvCxnSpPr>
                <p:cNvPr id="134" name="Straight Arrow Connector 133">
                  <a:extLst>
                    <a:ext uri="{FF2B5EF4-FFF2-40B4-BE49-F238E27FC236}">
                      <a16:creationId xmlns:a16="http://schemas.microsoft.com/office/drawing/2014/main" id="{A7DB4361-B76F-4D77-850D-354A728A9FAC}"/>
                    </a:ext>
                  </a:extLst>
                </p:cNvPr>
                <p:cNvCxnSpPr>
                  <a:cxnSpLocks/>
                </p:cNvCxnSpPr>
                <p:nvPr/>
              </p:nvCxnSpPr>
              <p:spPr>
                <a:xfrm>
                  <a:off x="6191770" y="5515960"/>
                  <a:ext cx="228600"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6B833FA-3A4E-41E7-8FAB-6E373EC74096}"/>
                    </a:ext>
                  </a:extLst>
                </p:cNvPr>
                <p:cNvCxnSpPr>
                  <a:cxnSpLocks/>
                </p:cNvCxnSpPr>
                <p:nvPr/>
              </p:nvCxnSpPr>
              <p:spPr>
                <a:xfrm>
                  <a:off x="6191770" y="6208106"/>
                  <a:ext cx="228600"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F4363D-6DAB-448B-904C-C6B9625E1765}"/>
                    </a:ext>
                  </a:extLst>
                </p:cNvPr>
                <p:cNvCxnSpPr>
                  <a:cxnSpLocks/>
                </p:cNvCxnSpPr>
                <p:nvPr/>
              </p:nvCxnSpPr>
              <p:spPr>
                <a:xfrm>
                  <a:off x="6191566" y="5515988"/>
                  <a:ext cx="0" cy="690502"/>
                </a:xfrm>
                <a:prstGeom prst="line">
                  <a:avLst/>
                </a:prstGeom>
                <a:ln w="15875" cap="rnd">
                  <a:solidFill>
                    <a:schemeClr val="tx1"/>
                  </a:solidFill>
                  <a:tailEnd type="none" w="lg" len="sm"/>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F2F6F0-C701-4DC6-AA2A-CA631C51A93A}"/>
                    </a:ext>
                  </a:extLst>
                </p:cNvPr>
                <p:cNvCxnSpPr/>
                <p:nvPr/>
              </p:nvCxnSpPr>
              <p:spPr>
                <a:xfrm>
                  <a:off x="6008686" y="5874676"/>
                  <a:ext cx="182880" cy="0"/>
                </a:xfrm>
                <a:prstGeom prst="line">
                  <a:avLst/>
                </a:prstGeom>
                <a:ln w="15875" cap="rnd">
                  <a:solidFill>
                    <a:schemeClr val="tx1"/>
                  </a:solidFill>
                  <a:tailEnd type="none" w="lg" len="sm"/>
                </a:ln>
              </p:spPr>
              <p:style>
                <a:lnRef idx="1">
                  <a:schemeClr val="accent1"/>
                </a:lnRef>
                <a:fillRef idx="0">
                  <a:schemeClr val="accent1"/>
                </a:fillRef>
                <a:effectRef idx="0">
                  <a:schemeClr val="accent1"/>
                </a:effectRef>
                <a:fontRef idx="minor">
                  <a:schemeClr val="tx1"/>
                </a:fontRef>
              </p:style>
            </p:cxnSp>
          </p:grpSp>
        </p:grpSp>
      </p:grpSp>
      <p:grpSp>
        <p:nvGrpSpPr>
          <p:cNvPr id="44" name="Group 43">
            <a:extLst>
              <a:ext uri="{FF2B5EF4-FFF2-40B4-BE49-F238E27FC236}">
                <a16:creationId xmlns:a16="http://schemas.microsoft.com/office/drawing/2014/main" id="{8A69567C-D673-4354-BDAF-2121A3654581}"/>
              </a:ext>
            </a:extLst>
          </p:cNvPr>
          <p:cNvGrpSpPr/>
          <p:nvPr/>
        </p:nvGrpSpPr>
        <p:grpSpPr>
          <a:xfrm>
            <a:off x="7919606" y="2336496"/>
            <a:ext cx="3638924" cy="4033900"/>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68055" tIns="134444" rIns="168055" bIns="134444" numCol="1" spcCol="0" rtlCol="0" fromWordArt="0" anchor="t" anchorCtr="0" forceAA="0" compatLnSpc="1">
              <a:prstTxWarp prst="textNoShape">
                <a:avLst/>
              </a:prstTxWarp>
              <a:noAutofit/>
            </a:bodyPr>
            <a:lstStyle/>
            <a:p>
              <a:pPr marL="0" marR="0" lvl="0" indent="0" algn="ctr" defTabSz="856817" rtl="0" eaLnBrk="1" fontAlgn="base" latinLnBrk="0" hangingPunct="1">
                <a:lnSpc>
                  <a:spcPct val="90000"/>
                </a:lnSpc>
                <a:spcBef>
                  <a:spcPct val="0"/>
                </a:spcBef>
                <a:spcAft>
                  <a:spcPct val="0"/>
                </a:spcAft>
                <a:buClrTx/>
                <a:buSzTx/>
                <a:buFontTx/>
                <a:buNone/>
                <a:tabLst/>
                <a:defRPr/>
              </a:pPr>
              <a:endParaRPr kumimoji="0" lang="en-US" sz="2206"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043710"/>
            </a:xfrm>
            <a:prstGeom prst="rect">
              <a:avLst/>
            </a:prstGeom>
            <a:noFill/>
          </p:spPr>
          <p:txBody>
            <a:bodyPr wrap="square" lIns="168080" tIns="134464" rIns="168080" bIns="134464" rtlCol="0">
              <a:spAutoFit/>
            </a:bodyPr>
            <a:lstStyle/>
            <a:p>
              <a:pPr marL="0" marR="0" lvl="0" indent="0" algn="l" defTabSz="857089" rtl="0" eaLnBrk="1" fontAlgn="auto" latinLnBrk="0" hangingPunct="1">
                <a:lnSpc>
                  <a:spcPct val="90000"/>
                </a:lnSpc>
                <a:spcBef>
                  <a:spcPts val="0"/>
                </a:spcBef>
                <a:spcAft>
                  <a:spcPts val="0"/>
                </a:spcAft>
                <a:buClrTx/>
                <a:buSzTx/>
                <a:buFontTx/>
                <a:buNone/>
                <a:tabLst/>
                <a:defRPr/>
              </a:pP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Use custom “drive start” and </a:t>
              </a:r>
              <a:b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br>
              <a:r>
                <a:rPr kumimoji="0" lang="en-US" sz="165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“drive end” events to log vehicle performance metrics</a:t>
              </a:r>
            </a:p>
          </p:txBody>
        </p:sp>
        <p:grpSp>
          <p:nvGrpSpPr>
            <p:cNvPr id="38" name="Group 37">
              <a:extLst>
                <a:ext uri="{FF2B5EF4-FFF2-40B4-BE49-F238E27FC236}">
                  <a16:creationId xmlns:a16="http://schemas.microsoft.com/office/drawing/2014/main" id="{DD3C014F-004C-4E85-8A93-306702D9335E}"/>
                </a:ext>
              </a:extLst>
            </p:cNvPr>
            <p:cNvGrpSpPr/>
            <p:nvPr/>
          </p:nvGrpSpPr>
          <p:grpSpPr>
            <a:xfrm>
              <a:off x="8411249" y="3273744"/>
              <a:ext cx="3529545" cy="1307412"/>
              <a:chOff x="8411249" y="3405823"/>
              <a:chExt cx="3529545" cy="1307412"/>
            </a:xfrm>
          </p:grpSpPr>
          <p:pic>
            <p:nvPicPr>
              <p:cNvPr id="86" name="Picture 85"/>
              <p:cNvPicPr>
                <a:picLocks noChangeAspect="1"/>
              </p:cNvPicPr>
              <p:nvPr/>
            </p:nvPicPr>
            <p:blipFill>
              <a:blip r:embed="rId10"/>
              <a:stretch>
                <a:fillRect/>
              </a:stretch>
            </p:blipFill>
            <p:spPr>
              <a:xfrm>
                <a:off x="8411249" y="3779779"/>
                <a:ext cx="539522" cy="539522"/>
              </a:xfrm>
              <a:prstGeom prst="rect">
                <a:avLst/>
              </a:prstGeom>
            </p:spPr>
          </p:pic>
          <p:pic>
            <p:nvPicPr>
              <p:cNvPr id="87" name="Picture 86"/>
              <p:cNvPicPr>
                <a:picLocks noChangeAspect="1"/>
              </p:cNvPicPr>
              <p:nvPr/>
            </p:nvPicPr>
            <p:blipFill>
              <a:blip r:embed="rId9"/>
              <a:stretch>
                <a:fillRect/>
              </a:stretch>
            </p:blipFill>
            <p:spPr>
              <a:xfrm>
                <a:off x="11535443" y="4307884"/>
                <a:ext cx="405351" cy="405351"/>
              </a:xfrm>
              <a:prstGeom prst="rect">
                <a:avLst/>
              </a:prstGeom>
            </p:spPr>
          </p:pic>
          <p:pic>
            <p:nvPicPr>
              <p:cNvPr id="91" name="Picture 90"/>
              <p:cNvPicPr>
                <a:picLocks noChangeAspect="1"/>
              </p:cNvPicPr>
              <p:nvPr/>
            </p:nvPicPr>
            <p:blipFill>
              <a:blip r:embed="rId11"/>
              <a:stretch>
                <a:fillRect/>
              </a:stretch>
            </p:blipFill>
            <p:spPr>
              <a:xfrm>
                <a:off x="11564700" y="3893962"/>
                <a:ext cx="346836" cy="346835"/>
              </a:xfrm>
              <a:prstGeom prst="rect">
                <a:avLst/>
              </a:prstGeom>
              <a:ln>
                <a:noFill/>
              </a:ln>
            </p:spPr>
          </p:pic>
          <p:pic>
            <p:nvPicPr>
              <p:cNvPr id="92" name="Picture 9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545431" y="3405823"/>
                <a:ext cx="385374" cy="385373"/>
              </a:xfrm>
              <a:prstGeom prst="rect">
                <a:avLst/>
              </a:prstGeom>
            </p:spPr>
          </p:pic>
          <p:grpSp>
            <p:nvGrpSpPr>
              <p:cNvPr id="32" name="Group 31">
                <a:extLst>
                  <a:ext uri="{FF2B5EF4-FFF2-40B4-BE49-F238E27FC236}">
                    <a16:creationId xmlns:a16="http://schemas.microsoft.com/office/drawing/2014/main" id="{0F3C41C5-4460-4E5A-A3EB-ACD447F0CBA3}"/>
                  </a:ext>
                </a:extLst>
              </p:cNvPr>
              <p:cNvGrpSpPr/>
              <p:nvPr/>
            </p:nvGrpSpPr>
            <p:grpSpPr>
              <a:xfrm>
                <a:off x="9426436" y="3657497"/>
                <a:ext cx="1503184" cy="784086"/>
                <a:chOff x="9376207" y="3677920"/>
                <a:chExt cx="1503184" cy="784086"/>
              </a:xfrm>
            </p:grpSpPr>
            <p:sp>
              <p:nvSpPr>
                <p:cNvPr id="93" name="Rectangle 92"/>
                <p:cNvSpPr/>
                <p:nvPr/>
              </p:nvSpPr>
              <p:spPr bwMode="auto">
                <a:xfrm>
                  <a:off x="9376207" y="3677920"/>
                  <a:ext cx="1503184" cy="784086"/>
                </a:xfrm>
                <a:prstGeom prst="rect">
                  <a:avLst/>
                </a:prstGeom>
                <a:ln w="15875" cap="rnd">
                  <a:solidFill>
                    <a:schemeClr val="tx1"/>
                  </a:solidFill>
                  <a:prstDash val="dash"/>
                  <a:tailEnd type="none" w="lg" len="sm"/>
                </a:ln>
              </p:spPr>
              <p:style>
                <a:lnRef idx="1">
                  <a:schemeClr val="accent1"/>
                </a:lnRef>
                <a:fillRef idx="0">
                  <a:schemeClr val="accent1"/>
                </a:fillRef>
                <a:effectRef idx="0">
                  <a:schemeClr val="accent1"/>
                </a:effectRef>
                <a:fontRef idx="minor">
                  <a:schemeClr val="tx1"/>
                </a:fontRef>
              </p:style>
              <p:txBody>
                <a:bodyPr vert="horz" wrap="square" lIns="0" tIns="43716" rIns="0" bIns="43716" numCol="1" rtlCol="0" anchor="ctr" anchorCtr="0" compatLnSpc="1">
                  <a:prstTxWarp prst="textNoShape">
                    <a:avLst/>
                  </a:prstTxWarp>
                </a:bodyPr>
                <a:lstStyle/>
                <a:p>
                  <a:pPr marL="0" marR="0" lvl="0" indent="0" algn="ctr" defTabSz="874025" rtl="0" eaLnBrk="1" fontAlgn="base" latinLnBrk="0" hangingPunct="1">
                    <a:lnSpc>
                      <a:spcPct val="90000"/>
                    </a:lnSpc>
                    <a:spcBef>
                      <a:spcPct val="0"/>
                    </a:spcBef>
                    <a:spcAft>
                      <a:spcPct val="0"/>
                    </a:spcAft>
                    <a:buClrTx/>
                    <a:buSzTx/>
                    <a:buFontTx/>
                    <a:buNone/>
                    <a:tabLst/>
                    <a:defRPr/>
                  </a:pPr>
                  <a:endParaRPr kumimoji="0" lang="en-US" sz="183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1" name="Group 30">
                  <a:extLst>
                    <a:ext uri="{FF2B5EF4-FFF2-40B4-BE49-F238E27FC236}">
                      <a16:creationId xmlns:a16="http://schemas.microsoft.com/office/drawing/2014/main" id="{6983A5E1-D38F-4E52-9BA6-F68B5E7F136F}"/>
                    </a:ext>
                  </a:extLst>
                </p:cNvPr>
                <p:cNvGrpSpPr/>
                <p:nvPr/>
              </p:nvGrpSpPr>
              <p:grpSpPr>
                <a:xfrm>
                  <a:off x="9504688" y="3845935"/>
                  <a:ext cx="1219853" cy="448056"/>
                  <a:chOff x="9487254" y="3860338"/>
                  <a:chExt cx="1219853" cy="448056"/>
                </a:xfrm>
              </p:grpSpPr>
              <p:pic>
                <p:nvPicPr>
                  <p:cNvPr id="96" name="Picture 95"/>
                  <p:cNvPicPr>
                    <a:picLocks noChangeAspect="1"/>
                  </p:cNvPicPr>
                  <p:nvPr/>
                </p:nvPicPr>
                <p:blipFill>
                  <a:blip r:embed="rId13"/>
                  <a:stretch>
                    <a:fillRect/>
                  </a:stretch>
                </p:blipFill>
                <p:spPr>
                  <a:xfrm>
                    <a:off x="9487254" y="3860338"/>
                    <a:ext cx="448056" cy="448056"/>
                  </a:xfrm>
                  <a:prstGeom prst="rect">
                    <a:avLst/>
                  </a:prstGeom>
                  <a:ln>
                    <a:noFill/>
                  </a:ln>
                </p:spPr>
              </p:pic>
              <p:pic>
                <p:nvPicPr>
                  <p:cNvPr id="136" name="Picture 135">
                    <a:extLst>
                      <a:ext uri="{FF2B5EF4-FFF2-40B4-BE49-F238E27FC236}">
                        <a16:creationId xmlns:a16="http://schemas.microsoft.com/office/drawing/2014/main" id="{F35F1AAF-E497-4231-9703-73AAA0AAF69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259051" y="3860338"/>
                    <a:ext cx="448056" cy="448056"/>
                  </a:xfrm>
                  <a:prstGeom prst="rect">
                    <a:avLst/>
                  </a:prstGeom>
                  <a:ln>
                    <a:noFill/>
                  </a:ln>
                </p:spPr>
              </p:pic>
              <p:cxnSp>
                <p:nvCxnSpPr>
                  <p:cNvPr id="137" name="Straight Arrow Connector 136">
                    <a:extLst>
                      <a:ext uri="{FF2B5EF4-FFF2-40B4-BE49-F238E27FC236}">
                        <a16:creationId xmlns:a16="http://schemas.microsoft.com/office/drawing/2014/main" id="{D8CEEDDD-B99F-4FBC-86F6-1BF50DCE7C85}"/>
                      </a:ext>
                    </a:extLst>
                  </p:cNvPr>
                  <p:cNvCxnSpPr>
                    <a:cxnSpLocks/>
                  </p:cNvCxnSpPr>
                  <p:nvPr/>
                </p:nvCxnSpPr>
                <p:spPr>
                  <a:xfrm>
                    <a:off x="10002841" y="4084366"/>
                    <a:ext cx="188679"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grpSp>
          </p:grpSp>
          <p:cxnSp>
            <p:nvCxnSpPr>
              <p:cNvPr id="138" name="Straight Arrow Connector 137">
                <a:extLst>
                  <a:ext uri="{FF2B5EF4-FFF2-40B4-BE49-F238E27FC236}">
                    <a16:creationId xmlns:a16="http://schemas.microsoft.com/office/drawing/2014/main" id="{E413B6E4-D18E-4BBB-916B-0BB513892D9F}"/>
                  </a:ext>
                </a:extLst>
              </p:cNvPr>
              <p:cNvCxnSpPr>
                <a:cxnSpLocks/>
              </p:cNvCxnSpPr>
              <p:nvPr/>
            </p:nvCxnSpPr>
            <p:spPr>
              <a:xfrm>
                <a:off x="9050481" y="4049540"/>
                <a:ext cx="276245"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D8CBEA4D-64EF-4309-A959-6201B586B2F5}"/>
                  </a:ext>
                </a:extLst>
              </p:cNvPr>
              <p:cNvGrpSpPr/>
              <p:nvPr/>
            </p:nvGrpSpPr>
            <p:grpSpPr>
              <a:xfrm>
                <a:off x="11031158" y="3598509"/>
                <a:ext cx="411684" cy="912050"/>
                <a:chOff x="11002465" y="3598509"/>
                <a:chExt cx="411684" cy="912050"/>
              </a:xfrm>
            </p:grpSpPr>
            <p:cxnSp>
              <p:nvCxnSpPr>
                <p:cNvPr id="145" name="Straight Arrow Connector 144">
                  <a:extLst>
                    <a:ext uri="{FF2B5EF4-FFF2-40B4-BE49-F238E27FC236}">
                      <a16:creationId xmlns:a16="http://schemas.microsoft.com/office/drawing/2014/main" id="{2E8354D0-C05E-40B6-A4C4-8B8D66D1A379}"/>
                    </a:ext>
                  </a:extLst>
                </p:cNvPr>
                <p:cNvCxnSpPr>
                  <a:cxnSpLocks/>
                </p:cNvCxnSpPr>
                <p:nvPr/>
              </p:nvCxnSpPr>
              <p:spPr>
                <a:xfrm>
                  <a:off x="11185549" y="3598509"/>
                  <a:ext cx="228600"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19F05AA-35EE-43FF-8CE7-C210A4D8226C}"/>
                    </a:ext>
                  </a:extLst>
                </p:cNvPr>
                <p:cNvCxnSpPr>
                  <a:cxnSpLocks/>
                </p:cNvCxnSpPr>
                <p:nvPr/>
              </p:nvCxnSpPr>
              <p:spPr>
                <a:xfrm>
                  <a:off x="11185549" y="4510559"/>
                  <a:ext cx="228600"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D678E33-DD52-4AF2-95A3-408128B20987}"/>
                    </a:ext>
                  </a:extLst>
                </p:cNvPr>
                <p:cNvCxnSpPr>
                  <a:cxnSpLocks/>
                </p:cNvCxnSpPr>
                <p:nvPr/>
              </p:nvCxnSpPr>
              <p:spPr>
                <a:xfrm>
                  <a:off x="11185345" y="3606165"/>
                  <a:ext cx="0" cy="901065"/>
                </a:xfrm>
                <a:prstGeom prst="line">
                  <a:avLst/>
                </a:prstGeom>
                <a:ln w="15875" cap="rnd">
                  <a:solidFill>
                    <a:schemeClr val="tx1"/>
                  </a:solidFill>
                  <a:tailEnd type="none" w="lg" len="sm"/>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C33047D-B998-43B0-BC88-7640FA457A2D}"/>
                    </a:ext>
                  </a:extLst>
                </p:cNvPr>
                <p:cNvCxnSpPr/>
                <p:nvPr/>
              </p:nvCxnSpPr>
              <p:spPr>
                <a:xfrm>
                  <a:off x="11002465" y="4056697"/>
                  <a:ext cx="182880" cy="0"/>
                </a:xfrm>
                <a:prstGeom prst="line">
                  <a:avLst/>
                </a:prstGeom>
                <a:ln w="15875" cap="rnd">
                  <a:solidFill>
                    <a:schemeClr val="tx1"/>
                  </a:solidFill>
                  <a:tailEnd type="none" w="lg"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2009285C-270E-49BA-A3EC-DC532AE0693F}"/>
                    </a:ext>
                  </a:extLst>
                </p:cNvPr>
                <p:cNvCxnSpPr>
                  <a:cxnSpLocks/>
                </p:cNvCxnSpPr>
                <p:nvPr/>
              </p:nvCxnSpPr>
              <p:spPr>
                <a:xfrm>
                  <a:off x="11185549" y="4056697"/>
                  <a:ext cx="228600" cy="0"/>
                </a:xfrm>
                <a:prstGeom prst="straightConnector1">
                  <a:avLst/>
                </a:prstGeom>
                <a:ln w="15875" cap="rnd">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grpSp>
        </p:grpSp>
      </p:grpSp>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633413" y="486149"/>
            <a:ext cx="10927350" cy="553998"/>
          </a:xfrm>
        </p:spPr>
        <p:txBody>
          <a:bodyPr/>
          <a:lstStyle/>
          <a:p>
            <a:pPr>
              <a:defRPr/>
            </a:pPr>
            <a:r>
              <a:rPr lang="en-US" dirty="0"/>
              <a:t>What is Event Grid For?</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633472" y="1664182"/>
            <a:ext cx="3596904" cy="672319"/>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8055" tIns="134444" rIns="168055" bIns="134444" numCol="1" spcCol="0" rtlCol="0" fromWordArt="0" anchor="ctr" anchorCtr="0" forceAA="0" compatLnSpc="1">
            <a:prstTxWarp prst="textNoShape">
              <a:avLst/>
            </a:prstTxWarp>
            <a:noAutofit/>
          </a:bodyPr>
          <a:lstStyle/>
          <a:p>
            <a:pPr marL="0" marR="0" lvl="0" indent="0" algn="l" defTabSz="857089" rtl="0" eaLnBrk="1" fontAlgn="auto" latinLnBrk="0" hangingPunct="1">
              <a:lnSpc>
                <a:spcPct val="90000"/>
              </a:lnSpc>
              <a:spcBef>
                <a:spcPts val="0"/>
              </a:spcBef>
              <a:spcAft>
                <a:spcPts val="0"/>
              </a:spcAft>
              <a:buClrTx/>
              <a:buSzTx/>
              <a:buFontTx/>
              <a:buNone/>
              <a:tabLst/>
              <a:defRPr/>
            </a:pPr>
            <a:r>
              <a:rPr kumimoji="0" lang="en-US" sz="2206" b="0" i="0" u="none" strike="noStrike" kern="1200" cap="none" spc="0" normalizeH="0" baseline="0" noProof="0" err="1">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a:t>
            </a:r>
            <a:r>
              <a:rPr kumimoji="0" lang="en-US" sz="2206"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276538" y="1664182"/>
            <a:ext cx="3596904" cy="672319"/>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8055" tIns="134444" rIns="168055" bIns="134444" numCol="1" spcCol="0" rtlCol="0" fromWordArt="0" anchor="ctr" anchorCtr="0" forceAA="0" compatLnSpc="1">
            <a:prstTxWarp prst="textNoShape">
              <a:avLst/>
            </a:prstTxWarp>
            <a:noAutofit/>
          </a:bodyPr>
          <a:lstStyle/>
          <a:p>
            <a:pPr marL="0" marR="0" lvl="0" indent="0" algn="l" defTabSz="857089" rtl="0" eaLnBrk="1" fontAlgn="auto" latinLnBrk="0" hangingPunct="1">
              <a:lnSpc>
                <a:spcPct val="90000"/>
              </a:lnSpc>
              <a:spcBef>
                <a:spcPts val="0"/>
              </a:spcBef>
              <a:spcAft>
                <a:spcPts val="0"/>
              </a:spcAft>
              <a:buClrTx/>
              <a:buSzTx/>
              <a:buFontTx/>
              <a:buNone/>
              <a:tabLst/>
              <a:defRPr/>
            </a:pPr>
            <a:r>
              <a:rPr kumimoji="0" lang="en-US" sz="2206"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7919606" y="1664182"/>
            <a:ext cx="3638924" cy="672319"/>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8055" tIns="134444" rIns="168055" bIns="134444" numCol="1" spcCol="0" rtlCol="0" fromWordArt="0" anchor="ctr" anchorCtr="0" forceAA="0" compatLnSpc="1">
            <a:prstTxWarp prst="textNoShape">
              <a:avLst/>
            </a:prstTxWarp>
            <a:noAutofit/>
          </a:bodyPr>
          <a:lstStyle/>
          <a:p>
            <a:pPr marL="0" marR="0" lvl="0" indent="0" algn="l" defTabSz="857089" rtl="0" eaLnBrk="1" fontAlgn="auto" latinLnBrk="0" hangingPunct="1">
              <a:lnSpc>
                <a:spcPct val="90000"/>
              </a:lnSpc>
              <a:spcBef>
                <a:spcPts val="0"/>
              </a:spcBef>
              <a:spcAft>
                <a:spcPts val="0"/>
              </a:spcAft>
              <a:buClrTx/>
              <a:buSzTx/>
              <a:buFontTx/>
              <a:buNone/>
              <a:tabLst/>
              <a:defRPr/>
            </a:pPr>
            <a:r>
              <a:rPr kumimoji="0" lang="en-US" sz="2206"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Third-party integration</a:t>
            </a:r>
          </a:p>
        </p:txBody>
      </p:sp>
      <p:pic>
        <p:nvPicPr>
          <p:cNvPr id="59" name="Graphic 58">
            <a:extLst>
              <a:ext uri="{FF2B5EF4-FFF2-40B4-BE49-F238E27FC236}">
                <a16:creationId xmlns:a16="http://schemas.microsoft.com/office/drawing/2014/main" id="{2FF7B8E7-6C2D-41B3-817A-E0F7F5A40F1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38560" y="117743"/>
            <a:ext cx="641963" cy="641963"/>
          </a:xfrm>
          <a:prstGeom prst="rect">
            <a:avLst/>
          </a:prstGeom>
        </p:spPr>
      </p:pic>
    </p:spTree>
    <p:extLst>
      <p:ext uri="{BB962C8B-B14F-4D97-AF65-F5344CB8AC3E}">
        <p14:creationId xmlns:p14="http://schemas.microsoft.com/office/powerpoint/2010/main" val="31453915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64" presetClass="path" presetSubtype="0" decel="100000" fill="hold" nodeType="withEffect">
                                  <p:stCondLst>
                                    <p:cond delay="0"/>
                                  </p:stCondLst>
                                  <p:childTnLst>
                                    <p:animMotion origin="layout" path="M -1.16926E-6 -1.41625E-6 L -1.16926E-6 -0.04539 " pathEditMode="relative" rAng="0" ptsTypes="AA">
                                      <p:cBhvr>
                                        <p:cTn id="14" dur="600" spd="-100000" fill="hold"/>
                                        <p:tgtEl>
                                          <p:spTgt spid="45"/>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par>
                                <p:cTn id="20" presetID="42" presetClass="path" presetSubtype="0" decel="100000" fill="hold" grpId="1" nodeType="withEffect">
                                  <p:stCondLst>
                                    <p:cond delay="0"/>
                                  </p:stCondLst>
                                  <p:childTnLst>
                                    <p:animMotion origin="layout" path="M -3.125E-6 4.44444E-6 L -3.125E-6 0.03703 " pathEditMode="relative" rAng="0" ptsTypes="AA">
                                      <p:cBhvr>
                                        <p:cTn id="21" dur="600" spd="-100000" fill="hold"/>
                                        <p:tgtEl>
                                          <p:spTgt spid="104"/>
                                        </p:tgtEl>
                                        <p:attrNameLst>
                                          <p:attrName>ppt_x</p:attrName>
                                          <p:attrName>ppt_y</p:attrName>
                                        </p:attrNameLst>
                                      </p:cBhvr>
                                      <p:rCtr x="0" y="1852"/>
                                    </p:animMotion>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64" presetClass="path" presetSubtype="0" decel="100000" fill="hold" nodeType="withEffect">
                                  <p:stCondLst>
                                    <p:cond delay="0"/>
                                  </p:stCondLst>
                                  <p:childTnLst>
                                    <p:animMotion origin="layout" path="M -1.16926E-6 -1.41625E-6 L -1.16926E-6 -0.04539 " pathEditMode="relative" rAng="0" ptsTypes="AA">
                                      <p:cBhvr>
                                        <p:cTn id="26" dur="600" spd="-100000" fill="hold"/>
                                        <p:tgtEl>
                                          <p:spTgt spid="43"/>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42" presetClass="path" presetSubtype="0" decel="100000" fill="hold" grpId="1" nodeType="withEffect">
                                  <p:stCondLst>
                                    <p:cond delay="0"/>
                                  </p:stCondLst>
                                  <p:childTnLst>
                                    <p:animMotion origin="layout" path="M -3.125E-6 4.44444E-6 L -3.125E-6 0.03703 " pathEditMode="relative" rAng="0" ptsTypes="AA">
                                      <p:cBhvr>
                                        <p:cTn id="33" dur="600" spd="-100000" fill="hold"/>
                                        <p:tgtEl>
                                          <p:spTgt spid="105"/>
                                        </p:tgtEl>
                                        <p:attrNameLst>
                                          <p:attrName>ppt_x</p:attrName>
                                          <p:attrName>ppt_y</p:attrName>
                                        </p:attrNameLst>
                                      </p:cBhvr>
                                      <p:rCtr x="0" y="1852"/>
                                    </p:animMotion>
                                  </p:childTnLst>
                                </p:cTn>
                              </p:par>
                              <p:par>
                                <p:cTn id="34" presetID="10"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64" presetClass="path" presetSubtype="0" decel="100000" fill="hold" nodeType="withEffect">
                                  <p:stCondLst>
                                    <p:cond delay="0"/>
                                  </p:stCondLst>
                                  <p:childTnLst>
                                    <p:animMotion origin="layout" path="M -1.16926E-6 -1.41625E-6 L -1.16926E-6 -0.04539 " pathEditMode="relative" rAng="0" ptsTypes="AA">
                                      <p:cBhvr>
                                        <p:cTn id="38" dur="600" spd="-100000" fill="hold"/>
                                        <p:tgtEl>
                                          <p:spTgt spid="44"/>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273E2E-3BE3-48BE-BC68-402802F8E72A}"/>
              </a:ext>
            </a:extLst>
          </p:cNvPr>
          <p:cNvSpPr>
            <a:spLocks noGrp="1"/>
          </p:cNvSpPr>
          <p:nvPr>
            <p:ph type="body" sz="quarter" idx="10"/>
          </p:nvPr>
        </p:nvSpPr>
        <p:spPr>
          <a:xfrm>
            <a:off x="119270" y="1003365"/>
            <a:ext cx="13203030" cy="5854635"/>
          </a:xfrm>
        </p:spPr>
        <p:txBody>
          <a:bodyPr/>
          <a:lstStyle/>
          <a:p>
            <a:r>
              <a:rPr lang="en-US" sz="1400" dirty="0"/>
              <a:t>[{</a:t>
            </a:r>
          </a:p>
          <a:p>
            <a:r>
              <a:rPr lang="en-US" sz="1400" dirty="0"/>
              <a:t>   </a:t>
            </a:r>
            <a:r>
              <a:rPr lang="en-US" sz="1400" dirty="0">
                <a:solidFill>
                  <a:srgbClr val="C00000"/>
                </a:solidFill>
              </a:rPr>
              <a:t>"topic"</a:t>
            </a:r>
            <a:r>
              <a:rPr lang="en-US" sz="1400" dirty="0"/>
              <a:t>: </a:t>
            </a:r>
            <a:r>
              <a:rPr lang="en-US" sz="1300" dirty="0">
                <a:solidFill>
                  <a:srgbClr val="004B1C"/>
                </a:solidFill>
              </a:rPr>
              <a:t>"/subscriptions/{subscription-id}/</a:t>
            </a:r>
            <a:r>
              <a:rPr lang="en-US" sz="1300" dirty="0" err="1">
                <a:solidFill>
                  <a:srgbClr val="004B1C"/>
                </a:solidFill>
              </a:rPr>
              <a:t>resourceGroups</a:t>
            </a:r>
            <a:r>
              <a:rPr lang="en-US" sz="1300" dirty="0">
                <a:solidFill>
                  <a:srgbClr val="004B1C"/>
                </a:solidFill>
              </a:rPr>
              <a:t>/rg1/providers/</a:t>
            </a:r>
            <a:r>
              <a:rPr lang="en-US" sz="1300" dirty="0" err="1">
                <a:solidFill>
                  <a:srgbClr val="004B1C"/>
                </a:solidFill>
              </a:rPr>
              <a:t>Microsoft.Storage</a:t>
            </a:r>
            <a:r>
              <a:rPr lang="en-US" sz="1300" dirty="0">
                <a:solidFill>
                  <a:srgbClr val="004B1C"/>
                </a:solidFill>
              </a:rPr>
              <a:t>/</a:t>
            </a:r>
            <a:r>
              <a:rPr lang="en-US" sz="1300" dirty="0" err="1">
                <a:solidFill>
                  <a:srgbClr val="004B1C"/>
                </a:solidFill>
              </a:rPr>
              <a:t>storageAccounts</a:t>
            </a:r>
            <a:r>
              <a:rPr lang="en-US" sz="1300" dirty="0">
                <a:solidFill>
                  <a:srgbClr val="004B1C"/>
                </a:solidFill>
              </a:rPr>
              <a:t>/</a:t>
            </a:r>
            <a:r>
              <a:rPr lang="en-US" sz="1300" dirty="0" err="1">
                <a:solidFill>
                  <a:srgbClr val="004B1C"/>
                </a:solidFill>
              </a:rPr>
              <a:t>socalazure</a:t>
            </a:r>
            <a:r>
              <a:rPr lang="en-US" sz="1300" dirty="0">
                <a:solidFill>
                  <a:srgbClr val="004B1C"/>
                </a:solidFill>
              </a:rPr>
              <a:t>"</a:t>
            </a:r>
            <a:r>
              <a:rPr lang="en-US" sz="1300" dirty="0"/>
              <a:t>,</a:t>
            </a:r>
          </a:p>
          <a:p>
            <a:r>
              <a:rPr lang="en-US" sz="1400" dirty="0"/>
              <a:t>   </a:t>
            </a:r>
            <a:r>
              <a:rPr lang="en-US" sz="1400" dirty="0">
                <a:solidFill>
                  <a:srgbClr val="C00000"/>
                </a:solidFill>
              </a:rPr>
              <a:t>"subject"</a:t>
            </a:r>
            <a:r>
              <a:rPr lang="en-US" sz="1400" dirty="0"/>
              <a:t>: </a:t>
            </a:r>
            <a:r>
              <a:rPr lang="en-US" sz="1400" dirty="0">
                <a:solidFill>
                  <a:srgbClr val="004B1C"/>
                </a:solidFill>
              </a:rPr>
              <a:t>"/</a:t>
            </a:r>
            <a:r>
              <a:rPr lang="en-US" sz="1400" dirty="0" err="1">
                <a:solidFill>
                  <a:srgbClr val="004B1C"/>
                </a:solidFill>
              </a:rPr>
              <a:t>blobServices</a:t>
            </a:r>
            <a:r>
              <a:rPr lang="en-US" sz="1400" dirty="0">
                <a:solidFill>
                  <a:srgbClr val="004B1C"/>
                </a:solidFill>
              </a:rPr>
              <a:t>/default/containers/sample/blobs/</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Microsoft.Storage.BlobCreated</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eventTime</a:t>
            </a:r>
            <a:r>
              <a:rPr lang="en-US" sz="1400" dirty="0">
                <a:solidFill>
                  <a:srgbClr val="C00000"/>
                </a:solidFill>
              </a:rPr>
              <a:t>"</a:t>
            </a:r>
            <a:r>
              <a:rPr lang="en-US" sz="1400" dirty="0"/>
              <a:t>: </a:t>
            </a:r>
            <a:r>
              <a:rPr lang="en-US" sz="1400" dirty="0">
                <a:solidFill>
                  <a:srgbClr val="004B1C"/>
                </a:solidFill>
              </a:rPr>
              <a:t>"2018-03-08T02:32:32.3138466Z"</a:t>
            </a:r>
            <a:r>
              <a:rPr lang="en-US" sz="1400" dirty="0"/>
              <a:t>,</a:t>
            </a:r>
          </a:p>
          <a:p>
            <a:r>
              <a:rPr lang="en-US" sz="1400" dirty="0"/>
              <a:t>   </a:t>
            </a:r>
            <a:r>
              <a:rPr lang="en-US" sz="1400" dirty="0">
                <a:solidFill>
                  <a:srgbClr val="C00000"/>
                </a:solidFill>
              </a:rPr>
              <a:t>"id"</a:t>
            </a:r>
            <a:r>
              <a:rPr lang="en-US" sz="1400" dirty="0"/>
              <a:t>: </a:t>
            </a:r>
            <a:r>
              <a:rPr lang="en-US" sz="1400" dirty="0">
                <a:solidFill>
                  <a:srgbClr val="004B1C"/>
                </a:solidFill>
              </a:rPr>
              <a:t>"60b827dd-701e-010a-2e85-b6ba5f0618c4"</a:t>
            </a:r>
            <a:r>
              <a:rPr lang="en-US" sz="1400" dirty="0"/>
              <a:t>,</a:t>
            </a:r>
          </a:p>
          <a:p>
            <a:r>
              <a:rPr lang="en-US" sz="1400" dirty="0"/>
              <a:t>   </a:t>
            </a:r>
            <a:r>
              <a:rPr lang="en-US" sz="1400" dirty="0">
                <a:solidFill>
                  <a:srgbClr val="C00000"/>
                </a:solidFill>
              </a:rPr>
              <a:t>"data"</a:t>
            </a:r>
            <a:r>
              <a:rPr lang="en-US" sz="1400" dirty="0"/>
              <a:t>: {</a:t>
            </a:r>
          </a:p>
          <a:p>
            <a:r>
              <a:rPr lang="en-US" sz="1400" dirty="0"/>
              <a:t>      </a:t>
            </a:r>
            <a:r>
              <a:rPr lang="en-US" sz="1400" dirty="0">
                <a:solidFill>
                  <a:srgbClr val="C00000"/>
                </a:solidFill>
              </a:rPr>
              <a:t>"</a:t>
            </a:r>
            <a:r>
              <a:rPr lang="en-US" sz="1400" dirty="0" err="1">
                <a:solidFill>
                  <a:srgbClr val="C00000"/>
                </a:solidFill>
              </a:rPr>
              <a:t>api</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PutBlockList</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clientRequestId</a:t>
            </a:r>
            <a:r>
              <a:rPr lang="en-US" sz="1400" dirty="0">
                <a:solidFill>
                  <a:srgbClr val="C00000"/>
                </a:solidFill>
              </a:rPr>
              <a:t>"</a:t>
            </a:r>
            <a:r>
              <a:rPr lang="en-US" sz="1400" dirty="0"/>
              <a:t>: </a:t>
            </a:r>
            <a:r>
              <a:rPr lang="en-US" sz="1400" dirty="0">
                <a:solidFill>
                  <a:srgbClr val="004B1C"/>
                </a:solidFill>
              </a:rPr>
              <a:t>"580ebc71-0b38-4e13-9c3e-5db169ad2032"</a:t>
            </a:r>
            <a:r>
              <a:rPr lang="en-US" sz="1400" dirty="0"/>
              <a:t>,</a:t>
            </a:r>
          </a:p>
          <a:p>
            <a:r>
              <a:rPr lang="en-US" sz="1400" dirty="0"/>
              <a:t>      </a:t>
            </a:r>
            <a:r>
              <a:rPr lang="en-US" sz="1400" dirty="0">
                <a:solidFill>
                  <a:srgbClr val="C00000"/>
                </a:solidFill>
              </a:rPr>
              <a:t>"</a:t>
            </a:r>
            <a:r>
              <a:rPr lang="en-US" sz="1400" dirty="0" err="1">
                <a:solidFill>
                  <a:srgbClr val="C00000"/>
                </a:solidFill>
              </a:rPr>
              <a:t>requestId</a:t>
            </a:r>
            <a:r>
              <a:rPr lang="en-US" sz="1400" dirty="0">
                <a:solidFill>
                  <a:srgbClr val="C00000"/>
                </a:solidFill>
              </a:rPr>
              <a:t>"</a:t>
            </a:r>
            <a:r>
              <a:rPr lang="en-US" sz="1400" dirty="0"/>
              <a:t>: </a:t>
            </a:r>
            <a:r>
              <a:rPr lang="en-US" sz="1400" dirty="0">
                <a:solidFill>
                  <a:srgbClr val="004B1C"/>
                </a:solidFill>
              </a:rPr>
              <a:t>"60b827dd-701e-010a-2e85-b6ba5f000000"</a:t>
            </a:r>
            <a:r>
              <a:rPr lang="en-US" sz="1400" dirty="0"/>
              <a:t>,</a:t>
            </a:r>
          </a:p>
          <a:p>
            <a:r>
              <a:rPr lang="en-US" sz="1400" dirty="0"/>
              <a:t>      </a:t>
            </a:r>
            <a:r>
              <a:rPr lang="en-US" sz="1400" dirty="0">
                <a:solidFill>
                  <a:srgbClr val="C00000"/>
                </a:solidFill>
              </a:rPr>
              <a:t>"</a:t>
            </a:r>
            <a:r>
              <a:rPr lang="en-US" sz="1400" dirty="0" err="1">
                <a:solidFill>
                  <a:srgbClr val="C00000"/>
                </a:solidFill>
              </a:rPr>
              <a:t>eTag</a:t>
            </a:r>
            <a:r>
              <a:rPr lang="en-US" sz="1400" dirty="0">
                <a:solidFill>
                  <a:srgbClr val="C00000"/>
                </a:solidFill>
              </a:rPr>
              <a:t>"</a:t>
            </a:r>
            <a:r>
              <a:rPr lang="en-US" sz="1400" dirty="0"/>
              <a:t>: </a:t>
            </a:r>
            <a:r>
              <a:rPr lang="en-US" sz="1400" dirty="0">
                <a:solidFill>
                  <a:srgbClr val="004B1C"/>
                </a:solidFill>
              </a:rPr>
              <a:t>"0x8D5849CD8572590"</a:t>
            </a:r>
            <a:r>
              <a:rPr lang="en-US" sz="1400" dirty="0"/>
              <a:t>,</a:t>
            </a:r>
          </a:p>
          <a:p>
            <a:r>
              <a:rPr lang="en-US" sz="1400" dirty="0"/>
              <a:t>      </a:t>
            </a:r>
            <a:r>
              <a:rPr lang="en-US" sz="1400" dirty="0">
                <a:solidFill>
                  <a:srgbClr val="C00000"/>
                </a:solidFill>
              </a:rPr>
              <a:t>"</a:t>
            </a:r>
            <a:r>
              <a:rPr lang="en-US" sz="1400" dirty="0" err="1">
                <a:solidFill>
                  <a:srgbClr val="C00000"/>
                </a:solidFill>
              </a:rPr>
              <a:t>contentType</a:t>
            </a:r>
            <a:r>
              <a:rPr lang="en-US" sz="1400" dirty="0">
                <a:solidFill>
                  <a:srgbClr val="C00000"/>
                </a:solidFill>
              </a:rPr>
              <a:t>"</a:t>
            </a:r>
            <a:r>
              <a:rPr lang="en-US" sz="1400" dirty="0"/>
              <a:t>: </a:t>
            </a:r>
            <a:r>
              <a:rPr lang="en-US" sz="1400" dirty="0">
                <a:solidFill>
                  <a:srgbClr val="004B1C"/>
                </a:solidFill>
              </a:rPr>
              <a:t>"image/jpeg"</a:t>
            </a:r>
            <a:r>
              <a:rPr lang="en-US" sz="1400" dirty="0"/>
              <a:t>,</a:t>
            </a:r>
          </a:p>
          <a:p>
            <a:r>
              <a:rPr lang="en-US" sz="1400" dirty="0"/>
              <a:t>      </a:t>
            </a:r>
            <a:r>
              <a:rPr lang="en-US" sz="1400" dirty="0">
                <a:solidFill>
                  <a:srgbClr val="C00000"/>
                </a:solidFill>
              </a:rPr>
              <a:t>"</a:t>
            </a:r>
            <a:r>
              <a:rPr lang="en-US" sz="1400" dirty="0" err="1">
                <a:solidFill>
                  <a:srgbClr val="C00000"/>
                </a:solidFill>
              </a:rPr>
              <a:t>contentLength</a:t>
            </a:r>
            <a:r>
              <a:rPr lang="en-US" sz="1400" dirty="0">
                <a:solidFill>
                  <a:srgbClr val="C00000"/>
                </a:solidFill>
              </a:rPr>
              <a:t>"</a:t>
            </a:r>
            <a:r>
              <a:rPr lang="en-US" sz="1400" dirty="0"/>
              <a:t>: 687245,</a:t>
            </a:r>
          </a:p>
          <a:p>
            <a:r>
              <a:rPr lang="en-US" sz="1400" dirty="0"/>
              <a:t>      </a:t>
            </a:r>
            <a:r>
              <a:rPr lang="en-US" sz="1400" dirty="0">
                <a:solidFill>
                  <a:srgbClr val="C00000"/>
                </a:solidFill>
              </a:rPr>
              <a:t>"</a:t>
            </a:r>
            <a:r>
              <a:rPr lang="en-US" sz="1400" dirty="0" err="1">
                <a:solidFill>
                  <a:srgbClr val="C00000"/>
                </a:solidFill>
              </a:rPr>
              <a:t>blobType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BlockBlob</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url</a:t>
            </a:r>
            <a:r>
              <a:rPr lang="en-US" sz="1400" dirty="0">
                <a:solidFill>
                  <a:srgbClr val="C00000"/>
                </a:solidFill>
              </a:rPr>
              <a:t>"</a:t>
            </a:r>
            <a:r>
              <a:rPr lang="en-US" sz="1400" dirty="0"/>
              <a:t>: </a:t>
            </a:r>
            <a:r>
              <a:rPr lang="en-US" sz="1400" dirty="0">
                <a:solidFill>
                  <a:srgbClr val="004B1C"/>
                </a:solidFill>
              </a:rPr>
              <a:t>"https://</a:t>
            </a:r>
            <a:r>
              <a:rPr lang="en-US" sz="1400" dirty="0" err="1">
                <a:solidFill>
                  <a:srgbClr val="004B1C"/>
                </a:solidFill>
              </a:rPr>
              <a:t>socalazure.blob.core.windows.net</a:t>
            </a:r>
            <a:r>
              <a:rPr lang="en-US" sz="1400" dirty="0">
                <a:solidFill>
                  <a:srgbClr val="004B1C"/>
                </a:solidFill>
              </a:rPr>
              <a:t>/sample/</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"sequencer"</a:t>
            </a:r>
            <a:r>
              <a:rPr lang="en-US" sz="1400" dirty="0"/>
              <a:t>: </a:t>
            </a:r>
            <a:r>
              <a:rPr lang="en-US" sz="1400" dirty="0">
                <a:solidFill>
                  <a:srgbClr val="004B1C"/>
                </a:solidFill>
              </a:rPr>
              <a:t>"0000000000000000000000000000043C00000000004b90e3"</a:t>
            </a:r>
            <a:r>
              <a:rPr lang="en-US" sz="1400" dirty="0"/>
              <a:t>,</a:t>
            </a:r>
          </a:p>
          <a:p>
            <a:r>
              <a:rPr lang="en-US" sz="1400" dirty="0"/>
              <a:t>      </a:t>
            </a:r>
            <a:r>
              <a:rPr lang="en-US" sz="1400" dirty="0">
                <a:solidFill>
                  <a:srgbClr val="C00000"/>
                </a:solidFill>
              </a:rPr>
              <a:t>"</a:t>
            </a:r>
            <a:r>
              <a:rPr lang="en-US" sz="1400" dirty="0" err="1">
                <a:solidFill>
                  <a:srgbClr val="C00000"/>
                </a:solidFill>
              </a:rPr>
              <a:t>storageDiagnostics</a:t>
            </a:r>
            <a:r>
              <a:rPr lang="en-US" sz="1400" dirty="0">
                <a:solidFill>
                  <a:srgbClr val="C00000"/>
                </a:solidFill>
              </a:rPr>
              <a:t>"</a:t>
            </a:r>
            <a:r>
              <a:rPr lang="en-US" sz="1400" dirty="0"/>
              <a:t>: {</a:t>
            </a:r>
          </a:p>
          <a:p>
            <a:r>
              <a:rPr lang="en-US" sz="1400" dirty="0"/>
              <a:t>         </a:t>
            </a:r>
            <a:r>
              <a:rPr lang="en-US" sz="1400" dirty="0">
                <a:solidFill>
                  <a:srgbClr val="C00000"/>
                </a:solidFill>
              </a:rPr>
              <a:t>"</a:t>
            </a:r>
            <a:r>
              <a:rPr lang="en-US" sz="1400" dirty="0" err="1">
                <a:solidFill>
                  <a:srgbClr val="C00000"/>
                </a:solidFill>
              </a:rPr>
              <a:t>batchId</a:t>
            </a:r>
            <a:r>
              <a:rPr lang="en-US" sz="1400" dirty="0">
                <a:solidFill>
                  <a:srgbClr val="C00000"/>
                </a:solidFill>
              </a:rPr>
              <a:t>"</a:t>
            </a:r>
            <a:r>
              <a:rPr lang="en-US" sz="1400" dirty="0"/>
              <a:t>: </a:t>
            </a:r>
            <a:r>
              <a:rPr lang="en-US" sz="1400" dirty="0">
                <a:solidFill>
                  <a:srgbClr val="004B1C"/>
                </a:solidFill>
              </a:rPr>
              <a:t>"11c2a1b3-013f-4c7a-a31e-cf455a2c7d3f"</a:t>
            </a:r>
          </a:p>
          <a:p>
            <a:r>
              <a:rPr lang="en-US" sz="1400" dirty="0"/>
              <a:t>      }</a:t>
            </a:r>
          </a:p>
          <a:p>
            <a:r>
              <a:rPr lang="en-US" sz="1400" dirty="0"/>
              <a:t>   },</a:t>
            </a:r>
          </a:p>
          <a:p>
            <a:r>
              <a:rPr lang="en-US" sz="1400" dirty="0"/>
              <a:t>   </a:t>
            </a:r>
            <a:r>
              <a:rPr lang="en-US" sz="1400" dirty="0">
                <a:solidFill>
                  <a:srgbClr val="C00000"/>
                </a:solidFill>
              </a:rPr>
              <a:t>"</a:t>
            </a:r>
            <a:r>
              <a:rPr lang="en-US" sz="1400" dirty="0" err="1">
                <a:solidFill>
                  <a:srgbClr val="C00000"/>
                </a:solidFill>
              </a:rPr>
              <a:t>dataVersion</a:t>
            </a:r>
            <a:r>
              <a:rPr lang="en-US" sz="1400" dirty="0">
                <a:solidFill>
                  <a:srgbClr val="C00000"/>
                </a:solidFill>
              </a:rPr>
              <a:t>"</a:t>
            </a:r>
            <a:r>
              <a:rPr lang="en-US" sz="1400" dirty="0"/>
              <a:t>: </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metadataVersion</a:t>
            </a:r>
            <a:r>
              <a:rPr lang="en-US" sz="1400" dirty="0">
                <a:solidFill>
                  <a:srgbClr val="C00000"/>
                </a:solidFill>
              </a:rPr>
              <a:t>"</a:t>
            </a:r>
            <a:r>
              <a:rPr lang="en-US" sz="1400" dirty="0"/>
              <a:t>: </a:t>
            </a:r>
            <a:r>
              <a:rPr lang="en-US" sz="1400" dirty="0">
                <a:solidFill>
                  <a:srgbClr val="004B1C"/>
                </a:solidFill>
              </a:rPr>
              <a:t>"1"</a:t>
            </a:r>
          </a:p>
          <a:p>
            <a:r>
              <a:rPr lang="en-US" sz="1400" dirty="0"/>
              <a:t>}]</a:t>
            </a:r>
          </a:p>
          <a:p>
            <a:endParaRPr lang="en-US" sz="1400" dirty="0"/>
          </a:p>
        </p:txBody>
      </p:sp>
      <p:sp>
        <p:nvSpPr>
          <p:cNvPr id="4" name="TextBox 3">
            <a:extLst>
              <a:ext uri="{FF2B5EF4-FFF2-40B4-BE49-F238E27FC236}">
                <a16:creationId xmlns:a16="http://schemas.microsoft.com/office/drawing/2014/main" id="{526AC09D-9147-4AF7-8778-6132B927E687}"/>
              </a:ext>
            </a:extLst>
          </p:cNvPr>
          <p:cNvSpPr txBox="1"/>
          <p:nvPr/>
        </p:nvSpPr>
        <p:spPr>
          <a:xfrm>
            <a:off x="0" y="6519134"/>
            <a:ext cx="12192000" cy="433965"/>
          </a:xfrm>
          <a:prstGeom prst="rect">
            <a:avLst/>
          </a:prstGeom>
          <a:noFill/>
        </p:spPr>
        <p:txBody>
          <a:bodyPr wrap="square" lIns="182880" tIns="146304" rIns="182880" bIns="146304" rtlCol="0">
            <a:spAutoFit/>
          </a:bodyPr>
          <a:lstStyle/>
          <a:p>
            <a:pPr marL="0" marR="0" lvl="0" indent="0" algn="r" defTabSz="914367"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1A1A1A"/>
                </a:solidFill>
                <a:effectLst/>
                <a:uLnTx/>
                <a:uFillTx/>
                <a:latin typeface="Segoe UI"/>
                <a:ea typeface="+mn-ea"/>
                <a:cs typeface="+mn-cs"/>
              </a:rPr>
              <a:t>https://docs.microsoft.com/en-us/azure/event-grid/event-schema</a:t>
            </a:r>
          </a:p>
        </p:txBody>
      </p:sp>
      <p:sp>
        <p:nvSpPr>
          <p:cNvPr id="5" name="Right Brace 4">
            <a:extLst>
              <a:ext uri="{FF2B5EF4-FFF2-40B4-BE49-F238E27FC236}">
                <a16:creationId xmlns:a16="http://schemas.microsoft.com/office/drawing/2014/main" id="{85507F2D-1F03-4D8F-9762-02864956E9E1}"/>
              </a:ext>
            </a:extLst>
          </p:cNvPr>
          <p:cNvSpPr/>
          <p:nvPr/>
        </p:nvSpPr>
        <p:spPr>
          <a:xfrm>
            <a:off x="8782050" y="2833257"/>
            <a:ext cx="386174" cy="302259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 name="TextBox 5">
            <a:extLst>
              <a:ext uri="{FF2B5EF4-FFF2-40B4-BE49-F238E27FC236}">
                <a16:creationId xmlns:a16="http://schemas.microsoft.com/office/drawing/2014/main" id="{ABAC17D6-4F9D-43ED-B6EB-C913F22E3C6B}"/>
              </a:ext>
            </a:extLst>
          </p:cNvPr>
          <p:cNvSpPr txBox="1"/>
          <p:nvPr/>
        </p:nvSpPr>
        <p:spPr>
          <a:xfrm>
            <a:off x="9083558" y="4027997"/>
            <a:ext cx="3183467" cy="960263"/>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Properties specific to the publisher</a:t>
            </a:r>
          </a:p>
        </p:txBody>
      </p:sp>
      <p:sp>
        <p:nvSpPr>
          <p:cNvPr id="7" name="Rectangle 6">
            <a:extLst>
              <a:ext uri="{FF2B5EF4-FFF2-40B4-BE49-F238E27FC236}">
                <a16:creationId xmlns:a16="http://schemas.microsoft.com/office/drawing/2014/main" id="{7D4EE6D5-A52E-48D9-95AE-9B6A8607AD05}"/>
              </a:ext>
            </a:extLst>
          </p:cNvPr>
          <p:cNvSpPr/>
          <p:nvPr/>
        </p:nvSpPr>
        <p:spPr bwMode="auto">
          <a:xfrm>
            <a:off x="407575" y="2781879"/>
            <a:ext cx="8374475" cy="3067049"/>
          </a:xfrm>
          <a:prstGeom prst="rect">
            <a:avLst/>
          </a:prstGeom>
          <a:solidFill>
            <a:srgbClr val="0078D7">
              <a:alpha val="2117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Title 3">
            <a:extLst>
              <a:ext uri="{FF2B5EF4-FFF2-40B4-BE49-F238E27FC236}">
                <a16:creationId xmlns:a16="http://schemas.microsoft.com/office/drawing/2014/main" id="{BDB58063-71ED-4DBB-9030-3B230A25CA28}"/>
              </a:ext>
            </a:extLst>
          </p:cNvPr>
          <p:cNvSpPr>
            <a:spLocks noGrp="1"/>
          </p:cNvSpPr>
          <p:nvPr>
            <p:ph type="title"/>
          </p:nvPr>
        </p:nvSpPr>
        <p:spPr>
          <a:xfrm>
            <a:off x="588263" y="457200"/>
            <a:ext cx="11018520" cy="553998"/>
          </a:xfrm>
        </p:spPr>
        <p:txBody>
          <a:bodyPr/>
          <a:lstStyle/>
          <a:p>
            <a:r>
              <a:rPr lang="en-US" dirty="0"/>
              <a:t>Event Schema</a:t>
            </a:r>
          </a:p>
        </p:txBody>
      </p:sp>
      <p:pic>
        <p:nvPicPr>
          <p:cNvPr id="11" name="Graphic 10">
            <a:extLst>
              <a:ext uri="{FF2B5EF4-FFF2-40B4-BE49-F238E27FC236}">
                <a16:creationId xmlns:a16="http://schemas.microsoft.com/office/drawing/2014/main" id="{73FD612C-CCAD-44FB-B6A5-F0B13B3EB7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38560" y="117743"/>
            <a:ext cx="641963" cy="641963"/>
          </a:xfrm>
          <a:prstGeom prst="rect">
            <a:avLst/>
          </a:prstGeom>
        </p:spPr>
      </p:pic>
    </p:spTree>
    <p:extLst>
      <p:ext uri="{BB962C8B-B14F-4D97-AF65-F5344CB8AC3E}">
        <p14:creationId xmlns:p14="http://schemas.microsoft.com/office/powerpoint/2010/main" val="2620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asvg="http://schemas.microsoft.com/office/drawing/2016/SVG/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FD22-E761-4EBF-BC63-EA0DA540A3ED}"/>
              </a:ext>
            </a:extLst>
          </p:cNvPr>
          <p:cNvSpPr>
            <a:spLocks noGrp="1"/>
          </p:cNvSpPr>
          <p:nvPr>
            <p:ph type="title"/>
          </p:nvPr>
        </p:nvSpPr>
        <p:spPr>
          <a:xfrm>
            <a:off x="588263" y="457200"/>
            <a:ext cx="11018520" cy="861774"/>
          </a:xfrm>
        </p:spPr>
        <p:txBody>
          <a:bodyPr/>
          <a:lstStyle/>
          <a:p>
            <a:r>
              <a:rPr lang="en-US" dirty="0"/>
              <a:t>Cloud Events Schema</a:t>
            </a:r>
            <a:br>
              <a:rPr lang="en-US" dirty="0"/>
            </a:br>
            <a:r>
              <a:rPr lang="en-US" sz="2000" dirty="0"/>
              <a:t>Cloud Native Compute Foundation (CDCF)</a:t>
            </a:r>
          </a:p>
        </p:txBody>
      </p:sp>
      <p:sp>
        <p:nvSpPr>
          <p:cNvPr id="4" name="TextBox 3">
            <a:extLst>
              <a:ext uri="{FF2B5EF4-FFF2-40B4-BE49-F238E27FC236}">
                <a16:creationId xmlns:a16="http://schemas.microsoft.com/office/drawing/2014/main" id="{76A73A4F-79F0-4295-9AD3-F61F708E5CE4}"/>
              </a:ext>
            </a:extLst>
          </p:cNvPr>
          <p:cNvSpPr txBox="1"/>
          <p:nvPr/>
        </p:nvSpPr>
        <p:spPr>
          <a:xfrm>
            <a:off x="395401" y="1559258"/>
            <a:ext cx="11401198" cy="3739485"/>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cloudEventsVersion</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 "0.1",</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eventType</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 “</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Zohan.NewEmployee</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eventTypeVersion</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"source" : "/subscriptions/{subscription-id}/</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resourceGroups</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/{resource-group}/providers/</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Microsoft.Storage</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storageAccounts</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/{storage-account}#</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blobServices</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/default/containers/{storage-container}/blobs/{new-file}",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eventID</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 "173d9985-401e-0075-2497-de268c06ff25",</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eventTime</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 "2018-04-28T02:18:47.1281675Z",</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"data" :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“name": “Frank Rizzo",</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a:t>
            </a:r>
            <a:r>
              <a:rPr kumimoji="0" lang="en-US" sz="14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employeeId</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"6d79dbfb-0e37-4fc4-981f-442c9ca65760",</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Consolas" panose="020B0609020204030204" pitchFamily="49" charset="0"/>
                <a:ea typeface="+mn-ea"/>
                <a:cs typeface="Consolas" panose="020B0609020204030204" pitchFamily="49" charset="0"/>
              </a:rPr>
              <a:t>}</a:t>
            </a:r>
          </a:p>
        </p:txBody>
      </p:sp>
      <p:pic>
        <p:nvPicPr>
          <p:cNvPr id="5" name="Graphic 4">
            <a:extLst>
              <a:ext uri="{FF2B5EF4-FFF2-40B4-BE49-F238E27FC236}">
                <a16:creationId xmlns:a16="http://schemas.microsoft.com/office/drawing/2014/main" id="{0FBE5387-3C19-43EF-928E-B497B7B069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38560" y="117743"/>
            <a:ext cx="641963" cy="641963"/>
          </a:xfrm>
          <a:prstGeom prst="rect">
            <a:avLst/>
          </a:prstGeom>
        </p:spPr>
      </p:pic>
      <p:pic>
        <p:nvPicPr>
          <p:cNvPr id="6" name="Picture 5" descr="cloudevents-horizontal-color">
            <a:extLst>
              <a:ext uri="{FF2B5EF4-FFF2-40B4-BE49-F238E27FC236}">
                <a16:creationId xmlns:a16="http://schemas.microsoft.com/office/drawing/2014/main" id="{D22A69F8-1926-456B-AD9C-32AB1D6FD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63" y="5586153"/>
            <a:ext cx="4576670" cy="81464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Brace 6">
            <a:extLst>
              <a:ext uri="{FF2B5EF4-FFF2-40B4-BE49-F238E27FC236}">
                <a16:creationId xmlns:a16="http://schemas.microsoft.com/office/drawing/2014/main" id="{054FC04D-CA94-4DD3-8316-18CF59497901}"/>
              </a:ext>
            </a:extLst>
          </p:cNvPr>
          <p:cNvSpPr/>
          <p:nvPr/>
        </p:nvSpPr>
        <p:spPr>
          <a:xfrm>
            <a:off x="8782050" y="3817058"/>
            <a:ext cx="386174" cy="1031211"/>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6F373E7C-4CB8-4987-81D5-AC7885565FF5}"/>
              </a:ext>
            </a:extLst>
          </p:cNvPr>
          <p:cNvSpPr/>
          <p:nvPr/>
        </p:nvSpPr>
        <p:spPr bwMode="auto">
          <a:xfrm>
            <a:off x="407575" y="3813768"/>
            <a:ext cx="8374475" cy="1046376"/>
          </a:xfrm>
          <a:prstGeom prst="rect">
            <a:avLst/>
          </a:prstGeom>
          <a:solidFill>
            <a:srgbClr val="0078D7">
              <a:alpha val="2117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0C3F68BB-1453-4281-9ACC-828FB68E3832}"/>
              </a:ext>
            </a:extLst>
          </p:cNvPr>
          <p:cNvSpPr txBox="1"/>
          <p:nvPr/>
        </p:nvSpPr>
        <p:spPr>
          <a:xfrm>
            <a:off x="9083558" y="3990289"/>
            <a:ext cx="3183467" cy="960263"/>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Properties specific to the publisher</a:t>
            </a:r>
          </a:p>
        </p:txBody>
      </p:sp>
    </p:spTree>
    <p:extLst>
      <p:ext uri="{BB962C8B-B14F-4D97-AF65-F5344CB8AC3E}">
        <p14:creationId xmlns:p14="http://schemas.microsoft.com/office/powerpoint/2010/main" val="2585584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9BFC9-BA26-6444-B3CE-DCBC57D1429D}"/>
              </a:ext>
            </a:extLst>
          </p:cNvPr>
          <p:cNvSpPr>
            <a:spLocks noGrp="1"/>
          </p:cNvSpPr>
          <p:nvPr>
            <p:ph type="title"/>
          </p:nvPr>
        </p:nvSpPr>
        <p:spPr>
          <a:xfrm>
            <a:off x="588263" y="457200"/>
            <a:ext cx="11018520" cy="553998"/>
          </a:xfrm>
        </p:spPr>
        <p:txBody>
          <a:bodyPr/>
          <a:lstStyle/>
          <a:p>
            <a:r>
              <a:rPr lang="en-US" dirty="0"/>
              <a:t>Event Domains</a:t>
            </a:r>
          </a:p>
        </p:txBody>
      </p:sp>
      <p:sp>
        <p:nvSpPr>
          <p:cNvPr id="5" name="Text Placeholder 4">
            <a:extLst>
              <a:ext uri="{FF2B5EF4-FFF2-40B4-BE49-F238E27FC236}">
                <a16:creationId xmlns:a16="http://schemas.microsoft.com/office/drawing/2014/main" id="{B6494D9A-6F14-4A68-B683-46F77175C0BA}"/>
              </a:ext>
            </a:extLst>
          </p:cNvPr>
          <p:cNvSpPr>
            <a:spLocks noGrp="1"/>
          </p:cNvSpPr>
          <p:nvPr>
            <p:ph type="body" sz="quarter" idx="10"/>
          </p:nvPr>
        </p:nvSpPr>
        <p:spPr>
          <a:xfrm>
            <a:off x="588263" y="1374292"/>
            <a:ext cx="4568353" cy="2880789"/>
          </a:xfrm>
        </p:spPr>
        <p:txBody>
          <a:bodyPr/>
          <a:lstStyle/>
          <a:p>
            <a:r>
              <a:rPr lang="en-US" sz="2400" dirty="0"/>
              <a:t>Multitenant events at scale</a:t>
            </a:r>
          </a:p>
          <a:p>
            <a:r>
              <a:rPr lang="en-US" sz="2400" dirty="0"/>
              <a:t>Publish events just like Azure</a:t>
            </a:r>
          </a:p>
          <a:p>
            <a:r>
              <a:rPr lang="en-US" sz="2400" dirty="0"/>
              <a:t>Backed by RBAC </a:t>
            </a:r>
          </a:p>
          <a:p>
            <a:r>
              <a:rPr lang="en-US" sz="2400" dirty="0"/>
              <a:t>Sender sets topic</a:t>
            </a:r>
          </a:p>
          <a:p>
            <a:r>
              <a:rPr lang="en-US" sz="2400" dirty="0"/>
              <a:t>Single endpoint for events</a:t>
            </a:r>
          </a:p>
          <a:p>
            <a:r>
              <a:rPr lang="en-US" sz="2400" dirty="0"/>
              <a:t>Partitioning</a:t>
            </a:r>
          </a:p>
          <a:p>
            <a:pPr marL="571500" lvl="1" indent="-342900">
              <a:buFont typeface="Arial" panose="020B0604020202020204" pitchFamily="34" charset="0"/>
              <a:buChar char="•"/>
            </a:pPr>
            <a:endParaRPr lang="en-US" sz="1600" dirty="0"/>
          </a:p>
        </p:txBody>
      </p:sp>
      <p:pic>
        <p:nvPicPr>
          <p:cNvPr id="6" name="Graphic 5">
            <a:extLst>
              <a:ext uri="{FF2B5EF4-FFF2-40B4-BE49-F238E27FC236}">
                <a16:creationId xmlns:a16="http://schemas.microsoft.com/office/drawing/2014/main" id="{0B03FBE3-C45C-4F7F-843C-46D0F23D44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38560" y="117743"/>
            <a:ext cx="641963" cy="641963"/>
          </a:xfrm>
          <a:prstGeom prst="rect">
            <a:avLst/>
          </a:prstGeom>
        </p:spPr>
      </p:pic>
      <p:sp>
        <p:nvSpPr>
          <p:cNvPr id="8" name="Rectangle 7">
            <a:extLst>
              <a:ext uri="{FF2B5EF4-FFF2-40B4-BE49-F238E27FC236}">
                <a16:creationId xmlns:a16="http://schemas.microsoft.com/office/drawing/2014/main" id="{43D72144-B553-46C9-91C2-2337AE3B1D81}"/>
              </a:ext>
            </a:extLst>
          </p:cNvPr>
          <p:cNvSpPr/>
          <p:nvPr/>
        </p:nvSpPr>
        <p:spPr bwMode="auto">
          <a:xfrm>
            <a:off x="4353045" y="3449217"/>
            <a:ext cx="1870716" cy="7590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Publisher</a:t>
            </a:r>
          </a:p>
        </p:txBody>
      </p:sp>
      <p:grpSp>
        <p:nvGrpSpPr>
          <p:cNvPr id="9" name="Group 8">
            <a:extLst>
              <a:ext uri="{FF2B5EF4-FFF2-40B4-BE49-F238E27FC236}">
                <a16:creationId xmlns:a16="http://schemas.microsoft.com/office/drawing/2014/main" id="{E7A6A449-5166-45F6-A227-A03E7B028755}"/>
              </a:ext>
            </a:extLst>
          </p:cNvPr>
          <p:cNvGrpSpPr/>
          <p:nvPr/>
        </p:nvGrpSpPr>
        <p:grpSpPr>
          <a:xfrm>
            <a:off x="6511338" y="1431606"/>
            <a:ext cx="5277827" cy="4779253"/>
            <a:chOff x="4027470" y="2075379"/>
            <a:chExt cx="5383658" cy="4875087"/>
          </a:xfrm>
        </p:grpSpPr>
        <p:grpSp>
          <p:nvGrpSpPr>
            <p:cNvPr id="10" name="Group 9">
              <a:extLst>
                <a:ext uri="{FF2B5EF4-FFF2-40B4-BE49-F238E27FC236}">
                  <a16:creationId xmlns:a16="http://schemas.microsoft.com/office/drawing/2014/main" id="{241BF4D1-2026-413D-80C1-E2D552F6C09D}"/>
                </a:ext>
              </a:extLst>
            </p:cNvPr>
            <p:cNvGrpSpPr/>
            <p:nvPr/>
          </p:nvGrpSpPr>
          <p:grpSpPr>
            <a:xfrm>
              <a:off x="7155950" y="3314878"/>
              <a:ext cx="1905328" cy="1102312"/>
              <a:chOff x="3285163" y="3687740"/>
              <a:chExt cx="4651387" cy="2015295"/>
            </a:xfrm>
          </p:grpSpPr>
          <p:grpSp>
            <p:nvGrpSpPr>
              <p:cNvPr id="55" name="Group 54">
                <a:extLst>
                  <a:ext uri="{FF2B5EF4-FFF2-40B4-BE49-F238E27FC236}">
                    <a16:creationId xmlns:a16="http://schemas.microsoft.com/office/drawing/2014/main" id="{2D662542-54F1-413E-929D-AA1B2596B274}"/>
                  </a:ext>
                </a:extLst>
              </p:cNvPr>
              <p:cNvGrpSpPr/>
              <p:nvPr/>
            </p:nvGrpSpPr>
            <p:grpSpPr>
              <a:xfrm>
                <a:off x="6355162" y="3687740"/>
                <a:ext cx="1555162" cy="818714"/>
                <a:chOff x="6314326" y="2465077"/>
                <a:chExt cx="1555162" cy="818714"/>
              </a:xfrm>
            </p:grpSpPr>
            <p:sp>
              <p:nvSpPr>
                <p:cNvPr id="62" name="Cylinder 61">
                  <a:extLst>
                    <a:ext uri="{FF2B5EF4-FFF2-40B4-BE49-F238E27FC236}">
                      <a16:creationId xmlns:a16="http://schemas.microsoft.com/office/drawing/2014/main" id="{20A159BE-40C9-4B5F-8CD1-A0AAA1D65D93}"/>
                    </a:ext>
                  </a:extLst>
                </p:cNvPr>
                <p:cNvSpPr/>
                <p:nvPr/>
              </p:nvSpPr>
              <p:spPr bwMode="auto">
                <a:xfrm rot="5400000">
                  <a:off x="6738135" y="2104490"/>
                  <a:ext cx="647272" cy="1494890"/>
                </a:xfrm>
                <a:prstGeom prst="can">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TextBox 62">
                  <a:extLst>
                    <a:ext uri="{FF2B5EF4-FFF2-40B4-BE49-F238E27FC236}">
                      <a16:creationId xmlns:a16="http://schemas.microsoft.com/office/drawing/2014/main" id="{B538F6B5-FEBF-452C-ABE6-C9D075CC32F0}"/>
                    </a:ext>
                  </a:extLst>
                </p:cNvPr>
                <p:cNvSpPr txBox="1"/>
                <p:nvPr/>
              </p:nvSpPr>
              <p:spPr>
                <a:xfrm>
                  <a:off x="6314326" y="2465077"/>
                  <a:ext cx="1555162" cy="818714"/>
                </a:xfrm>
                <a:prstGeom prst="rect">
                  <a:avLst/>
                </a:prstGeom>
                <a:noFill/>
              </p:spPr>
              <p:txBody>
                <a:bodyPr wrap="non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Semilight"/>
                      <a:ea typeface="+mn-ea"/>
                      <a:cs typeface="+mn-cs"/>
                    </a:rPr>
                    <a:t>sub1</a:t>
                  </a:r>
                </a:p>
              </p:txBody>
            </p:sp>
          </p:grpSp>
          <p:grpSp>
            <p:nvGrpSpPr>
              <p:cNvPr id="56" name="Group 55">
                <a:extLst>
                  <a:ext uri="{FF2B5EF4-FFF2-40B4-BE49-F238E27FC236}">
                    <a16:creationId xmlns:a16="http://schemas.microsoft.com/office/drawing/2014/main" id="{474F2584-76BB-4A02-BDE9-2F41EED355BF}"/>
                  </a:ext>
                </a:extLst>
              </p:cNvPr>
              <p:cNvGrpSpPr/>
              <p:nvPr/>
            </p:nvGrpSpPr>
            <p:grpSpPr>
              <a:xfrm>
                <a:off x="6330519" y="4884321"/>
                <a:ext cx="1606031" cy="818714"/>
                <a:chOff x="6289683" y="2493861"/>
                <a:chExt cx="1606031" cy="818714"/>
              </a:xfrm>
            </p:grpSpPr>
            <p:sp>
              <p:nvSpPr>
                <p:cNvPr id="60" name="Cylinder 59">
                  <a:extLst>
                    <a:ext uri="{FF2B5EF4-FFF2-40B4-BE49-F238E27FC236}">
                      <a16:creationId xmlns:a16="http://schemas.microsoft.com/office/drawing/2014/main" id="{766EAD62-2EE5-4388-8C52-0CC0E2253C42}"/>
                    </a:ext>
                  </a:extLst>
                </p:cNvPr>
                <p:cNvSpPr/>
                <p:nvPr/>
              </p:nvSpPr>
              <p:spPr bwMode="auto">
                <a:xfrm rot="5400000">
                  <a:off x="6738135" y="2104490"/>
                  <a:ext cx="647272" cy="1494890"/>
                </a:xfrm>
                <a:prstGeom prst="can">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 name="TextBox 60">
                  <a:extLst>
                    <a:ext uri="{FF2B5EF4-FFF2-40B4-BE49-F238E27FC236}">
                      <a16:creationId xmlns:a16="http://schemas.microsoft.com/office/drawing/2014/main" id="{21080676-1137-46CA-80C7-EAD62151289B}"/>
                    </a:ext>
                  </a:extLst>
                </p:cNvPr>
                <p:cNvSpPr txBox="1"/>
                <p:nvPr/>
              </p:nvSpPr>
              <p:spPr>
                <a:xfrm>
                  <a:off x="6289683" y="2493861"/>
                  <a:ext cx="1606031" cy="818714"/>
                </a:xfrm>
                <a:prstGeom prst="rect">
                  <a:avLst/>
                </a:prstGeom>
                <a:noFill/>
              </p:spPr>
              <p:txBody>
                <a:bodyPr wrap="non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Semilight"/>
                      <a:ea typeface="+mn-ea"/>
                      <a:cs typeface="+mn-cs"/>
                    </a:rPr>
                    <a:t>sub2</a:t>
                  </a:r>
                </a:p>
              </p:txBody>
            </p:sp>
          </p:grpSp>
          <p:grpSp>
            <p:nvGrpSpPr>
              <p:cNvPr id="57" name="Group 56">
                <a:extLst>
                  <a:ext uri="{FF2B5EF4-FFF2-40B4-BE49-F238E27FC236}">
                    <a16:creationId xmlns:a16="http://schemas.microsoft.com/office/drawing/2014/main" id="{794260F8-AA4B-4598-986D-256940AC0455}"/>
                  </a:ext>
                </a:extLst>
              </p:cNvPr>
              <p:cNvGrpSpPr/>
              <p:nvPr/>
            </p:nvGrpSpPr>
            <p:grpSpPr>
              <a:xfrm>
                <a:off x="3285163" y="4223539"/>
                <a:ext cx="2498697" cy="851867"/>
                <a:chOff x="2643028" y="4172168"/>
                <a:chExt cx="2498697" cy="851867"/>
              </a:xfrm>
            </p:grpSpPr>
            <p:sp>
              <p:nvSpPr>
                <p:cNvPr id="58" name="Cylinder 57">
                  <a:extLst>
                    <a:ext uri="{FF2B5EF4-FFF2-40B4-BE49-F238E27FC236}">
                      <a16:creationId xmlns:a16="http://schemas.microsoft.com/office/drawing/2014/main" id="{2F7E463D-7501-4D04-B6CD-5FF5A68CAE24}"/>
                    </a:ext>
                  </a:extLst>
                </p:cNvPr>
                <p:cNvSpPr/>
                <p:nvPr/>
              </p:nvSpPr>
              <p:spPr bwMode="auto">
                <a:xfrm rot="5400000">
                  <a:off x="3417886" y="3397310"/>
                  <a:ext cx="851867" cy="240158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 name="TextBox 58">
                  <a:extLst>
                    <a:ext uri="{FF2B5EF4-FFF2-40B4-BE49-F238E27FC236}">
                      <a16:creationId xmlns:a16="http://schemas.microsoft.com/office/drawing/2014/main" id="{D99C0689-EE42-49B3-95E9-0748DBCF4D3B}"/>
                    </a:ext>
                  </a:extLst>
                </p:cNvPr>
                <p:cNvSpPr txBox="1"/>
                <p:nvPr/>
              </p:nvSpPr>
              <p:spPr>
                <a:xfrm>
                  <a:off x="2740139" y="4172168"/>
                  <a:ext cx="2401586" cy="844037"/>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FFFFFF"/>
                      </a:solidFill>
                      <a:effectLst/>
                      <a:uLnTx/>
                      <a:uFillTx/>
                      <a:latin typeface="Segoe UI Semilight"/>
                      <a:ea typeface="+mn-ea"/>
                      <a:cs typeface="+mn-cs"/>
                    </a:rPr>
                    <a:t>mytopic2</a:t>
                  </a:r>
                  <a:endParaRPr kumimoji="0" lang="en-US" sz="1568" b="0" i="0" u="none" strike="noStrike" kern="1200" cap="none" spc="0" normalizeH="0" baseline="0" noProof="0" dirty="0">
                    <a:ln>
                      <a:noFill/>
                    </a:ln>
                    <a:solidFill>
                      <a:srgbClr val="FFFFFF"/>
                    </a:solidFill>
                    <a:effectLst/>
                    <a:uLnTx/>
                    <a:uFillTx/>
                    <a:latin typeface="Segoe UI Semilight"/>
                    <a:ea typeface="+mn-ea"/>
                    <a:cs typeface="+mn-cs"/>
                  </a:endParaRPr>
                </a:p>
              </p:txBody>
            </p:sp>
          </p:grpSp>
        </p:grpSp>
        <p:grpSp>
          <p:nvGrpSpPr>
            <p:cNvPr id="11" name="Group 10">
              <a:extLst>
                <a:ext uri="{FF2B5EF4-FFF2-40B4-BE49-F238E27FC236}">
                  <a16:creationId xmlns:a16="http://schemas.microsoft.com/office/drawing/2014/main" id="{552BE165-9396-4439-99CE-28F6D5451C3F}"/>
                </a:ext>
              </a:extLst>
            </p:cNvPr>
            <p:cNvGrpSpPr/>
            <p:nvPr/>
          </p:nvGrpSpPr>
          <p:grpSpPr>
            <a:xfrm>
              <a:off x="7155950" y="4520388"/>
              <a:ext cx="1905328" cy="1102312"/>
              <a:chOff x="3285163" y="3687740"/>
              <a:chExt cx="4651387" cy="2015295"/>
            </a:xfrm>
          </p:grpSpPr>
          <p:grpSp>
            <p:nvGrpSpPr>
              <p:cNvPr id="46" name="Group 45">
                <a:extLst>
                  <a:ext uri="{FF2B5EF4-FFF2-40B4-BE49-F238E27FC236}">
                    <a16:creationId xmlns:a16="http://schemas.microsoft.com/office/drawing/2014/main" id="{9B8F3AB5-2141-40BE-B6D4-559DE626DA03}"/>
                  </a:ext>
                </a:extLst>
              </p:cNvPr>
              <p:cNvGrpSpPr/>
              <p:nvPr/>
            </p:nvGrpSpPr>
            <p:grpSpPr>
              <a:xfrm>
                <a:off x="6355162" y="3687740"/>
                <a:ext cx="1555162" cy="818714"/>
                <a:chOff x="6314326" y="2465077"/>
                <a:chExt cx="1555162" cy="818714"/>
              </a:xfrm>
            </p:grpSpPr>
            <p:sp>
              <p:nvSpPr>
                <p:cNvPr id="53" name="Cylinder 52">
                  <a:extLst>
                    <a:ext uri="{FF2B5EF4-FFF2-40B4-BE49-F238E27FC236}">
                      <a16:creationId xmlns:a16="http://schemas.microsoft.com/office/drawing/2014/main" id="{89B51D55-BAA4-4D61-ACCB-81653043D246}"/>
                    </a:ext>
                  </a:extLst>
                </p:cNvPr>
                <p:cNvSpPr/>
                <p:nvPr/>
              </p:nvSpPr>
              <p:spPr bwMode="auto">
                <a:xfrm rot="5400000">
                  <a:off x="6738135" y="2104490"/>
                  <a:ext cx="647272" cy="1494890"/>
                </a:xfrm>
                <a:prstGeom prst="can">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TextBox 53">
                  <a:extLst>
                    <a:ext uri="{FF2B5EF4-FFF2-40B4-BE49-F238E27FC236}">
                      <a16:creationId xmlns:a16="http://schemas.microsoft.com/office/drawing/2014/main" id="{5D1D3E7F-2BE9-4E97-B592-F1EF22AB8AF4}"/>
                    </a:ext>
                  </a:extLst>
                </p:cNvPr>
                <p:cNvSpPr txBox="1"/>
                <p:nvPr/>
              </p:nvSpPr>
              <p:spPr>
                <a:xfrm>
                  <a:off x="6314326" y="2465077"/>
                  <a:ext cx="1555162" cy="818714"/>
                </a:xfrm>
                <a:prstGeom prst="rect">
                  <a:avLst/>
                </a:prstGeom>
                <a:noFill/>
              </p:spPr>
              <p:txBody>
                <a:bodyPr wrap="non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Semilight"/>
                      <a:ea typeface="+mn-ea"/>
                      <a:cs typeface="+mn-cs"/>
                    </a:rPr>
                    <a:t>sub1</a:t>
                  </a:r>
                </a:p>
              </p:txBody>
            </p:sp>
          </p:grpSp>
          <p:grpSp>
            <p:nvGrpSpPr>
              <p:cNvPr id="47" name="Group 46">
                <a:extLst>
                  <a:ext uri="{FF2B5EF4-FFF2-40B4-BE49-F238E27FC236}">
                    <a16:creationId xmlns:a16="http://schemas.microsoft.com/office/drawing/2014/main" id="{4150A94C-34CE-4D60-AFFF-1DCD3ACB781A}"/>
                  </a:ext>
                </a:extLst>
              </p:cNvPr>
              <p:cNvGrpSpPr/>
              <p:nvPr/>
            </p:nvGrpSpPr>
            <p:grpSpPr>
              <a:xfrm>
                <a:off x="6330519" y="4884321"/>
                <a:ext cx="1606031" cy="818714"/>
                <a:chOff x="6289683" y="2493861"/>
                <a:chExt cx="1606031" cy="818714"/>
              </a:xfrm>
            </p:grpSpPr>
            <p:sp>
              <p:nvSpPr>
                <p:cNvPr id="51" name="Cylinder 50">
                  <a:extLst>
                    <a:ext uri="{FF2B5EF4-FFF2-40B4-BE49-F238E27FC236}">
                      <a16:creationId xmlns:a16="http://schemas.microsoft.com/office/drawing/2014/main" id="{2F03E078-03B3-4BCB-AAF5-B67CCF59FB5D}"/>
                    </a:ext>
                  </a:extLst>
                </p:cNvPr>
                <p:cNvSpPr/>
                <p:nvPr/>
              </p:nvSpPr>
              <p:spPr bwMode="auto">
                <a:xfrm rot="5400000">
                  <a:off x="6738135" y="2104490"/>
                  <a:ext cx="647272" cy="1494890"/>
                </a:xfrm>
                <a:prstGeom prst="can">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TextBox 51">
                  <a:extLst>
                    <a:ext uri="{FF2B5EF4-FFF2-40B4-BE49-F238E27FC236}">
                      <a16:creationId xmlns:a16="http://schemas.microsoft.com/office/drawing/2014/main" id="{435F098A-6954-4AE7-941A-5439A12B4F88}"/>
                    </a:ext>
                  </a:extLst>
                </p:cNvPr>
                <p:cNvSpPr txBox="1"/>
                <p:nvPr/>
              </p:nvSpPr>
              <p:spPr>
                <a:xfrm>
                  <a:off x="6289683" y="2493861"/>
                  <a:ext cx="1606031" cy="818714"/>
                </a:xfrm>
                <a:prstGeom prst="rect">
                  <a:avLst/>
                </a:prstGeom>
                <a:noFill/>
              </p:spPr>
              <p:txBody>
                <a:bodyPr wrap="non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Semilight"/>
                      <a:ea typeface="+mn-ea"/>
                      <a:cs typeface="+mn-cs"/>
                    </a:rPr>
                    <a:t>sub2</a:t>
                  </a:r>
                </a:p>
              </p:txBody>
            </p:sp>
          </p:grpSp>
          <p:grpSp>
            <p:nvGrpSpPr>
              <p:cNvPr id="48" name="Group 47">
                <a:extLst>
                  <a:ext uri="{FF2B5EF4-FFF2-40B4-BE49-F238E27FC236}">
                    <a16:creationId xmlns:a16="http://schemas.microsoft.com/office/drawing/2014/main" id="{21383E83-FDC8-4903-8507-F8243E972D94}"/>
                  </a:ext>
                </a:extLst>
              </p:cNvPr>
              <p:cNvGrpSpPr/>
              <p:nvPr/>
            </p:nvGrpSpPr>
            <p:grpSpPr>
              <a:xfrm>
                <a:off x="3285163" y="4223539"/>
                <a:ext cx="2498697" cy="851867"/>
                <a:chOff x="2643028" y="4172168"/>
                <a:chExt cx="2498697" cy="851867"/>
              </a:xfrm>
            </p:grpSpPr>
            <p:sp>
              <p:nvSpPr>
                <p:cNvPr id="49" name="Cylinder 48">
                  <a:extLst>
                    <a:ext uri="{FF2B5EF4-FFF2-40B4-BE49-F238E27FC236}">
                      <a16:creationId xmlns:a16="http://schemas.microsoft.com/office/drawing/2014/main" id="{D343EB9E-C878-4B29-8BCE-DE191FDA56FA}"/>
                    </a:ext>
                  </a:extLst>
                </p:cNvPr>
                <p:cNvSpPr/>
                <p:nvPr/>
              </p:nvSpPr>
              <p:spPr bwMode="auto">
                <a:xfrm rot="5400000">
                  <a:off x="3417886" y="3397310"/>
                  <a:ext cx="851867" cy="240158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TextBox 49">
                  <a:extLst>
                    <a:ext uri="{FF2B5EF4-FFF2-40B4-BE49-F238E27FC236}">
                      <a16:creationId xmlns:a16="http://schemas.microsoft.com/office/drawing/2014/main" id="{4006AF3C-09D8-4F55-9EC3-58490249DF20}"/>
                    </a:ext>
                  </a:extLst>
                </p:cNvPr>
                <p:cNvSpPr txBox="1"/>
                <p:nvPr/>
              </p:nvSpPr>
              <p:spPr>
                <a:xfrm>
                  <a:off x="2740139" y="4172168"/>
                  <a:ext cx="2401586" cy="844037"/>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FFFFFF"/>
                      </a:solidFill>
                      <a:effectLst/>
                      <a:uLnTx/>
                      <a:uFillTx/>
                      <a:latin typeface="Segoe UI Semilight"/>
                      <a:ea typeface="+mn-ea"/>
                      <a:cs typeface="+mn-cs"/>
                    </a:rPr>
                    <a:t>mytopic3</a:t>
                  </a:r>
                  <a:endParaRPr kumimoji="0" lang="en-US" sz="1568" b="0" i="0" u="none" strike="noStrike" kern="1200" cap="none" spc="0" normalizeH="0" baseline="0" noProof="0" dirty="0">
                    <a:ln>
                      <a:noFill/>
                    </a:ln>
                    <a:solidFill>
                      <a:srgbClr val="FFFFFF"/>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BEC15A4A-4CE0-4C3F-9660-84563D834477}"/>
                </a:ext>
              </a:extLst>
            </p:cNvPr>
            <p:cNvGrpSpPr/>
            <p:nvPr/>
          </p:nvGrpSpPr>
          <p:grpSpPr>
            <a:xfrm>
              <a:off x="7155950" y="5767688"/>
              <a:ext cx="1905328" cy="1102312"/>
              <a:chOff x="3285163" y="3687740"/>
              <a:chExt cx="4651387" cy="2015295"/>
            </a:xfrm>
          </p:grpSpPr>
          <p:grpSp>
            <p:nvGrpSpPr>
              <p:cNvPr id="37" name="Group 36">
                <a:extLst>
                  <a:ext uri="{FF2B5EF4-FFF2-40B4-BE49-F238E27FC236}">
                    <a16:creationId xmlns:a16="http://schemas.microsoft.com/office/drawing/2014/main" id="{DE55EBEB-C63A-48C3-A7BD-CC5783CB48ED}"/>
                  </a:ext>
                </a:extLst>
              </p:cNvPr>
              <p:cNvGrpSpPr/>
              <p:nvPr/>
            </p:nvGrpSpPr>
            <p:grpSpPr>
              <a:xfrm>
                <a:off x="6355162" y="3687740"/>
                <a:ext cx="1555162" cy="818714"/>
                <a:chOff x="6314326" y="2465077"/>
                <a:chExt cx="1555162" cy="818714"/>
              </a:xfrm>
            </p:grpSpPr>
            <p:sp>
              <p:nvSpPr>
                <p:cNvPr id="44" name="Cylinder 43">
                  <a:extLst>
                    <a:ext uri="{FF2B5EF4-FFF2-40B4-BE49-F238E27FC236}">
                      <a16:creationId xmlns:a16="http://schemas.microsoft.com/office/drawing/2014/main" id="{88ACBE2D-D860-4C63-9D00-534E2D649E5F}"/>
                    </a:ext>
                  </a:extLst>
                </p:cNvPr>
                <p:cNvSpPr/>
                <p:nvPr/>
              </p:nvSpPr>
              <p:spPr bwMode="auto">
                <a:xfrm rot="5400000">
                  <a:off x="6738135" y="2104490"/>
                  <a:ext cx="647272" cy="1494890"/>
                </a:xfrm>
                <a:prstGeom prst="can">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51E8A7E9-7DF6-4F74-AEF6-FC8D7D74D6DA}"/>
                    </a:ext>
                  </a:extLst>
                </p:cNvPr>
                <p:cNvSpPr txBox="1"/>
                <p:nvPr/>
              </p:nvSpPr>
              <p:spPr>
                <a:xfrm>
                  <a:off x="6314326" y="2465077"/>
                  <a:ext cx="1555162" cy="818714"/>
                </a:xfrm>
                <a:prstGeom prst="rect">
                  <a:avLst/>
                </a:prstGeom>
                <a:noFill/>
              </p:spPr>
              <p:txBody>
                <a:bodyPr wrap="non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Semilight"/>
                      <a:ea typeface="+mn-ea"/>
                      <a:cs typeface="+mn-cs"/>
                    </a:rPr>
                    <a:t>sub1</a:t>
                  </a:r>
                </a:p>
              </p:txBody>
            </p:sp>
          </p:grpSp>
          <p:grpSp>
            <p:nvGrpSpPr>
              <p:cNvPr id="38" name="Group 37">
                <a:extLst>
                  <a:ext uri="{FF2B5EF4-FFF2-40B4-BE49-F238E27FC236}">
                    <a16:creationId xmlns:a16="http://schemas.microsoft.com/office/drawing/2014/main" id="{D17B73BB-C0D7-4B16-AC66-51C82BB6076C}"/>
                  </a:ext>
                </a:extLst>
              </p:cNvPr>
              <p:cNvGrpSpPr/>
              <p:nvPr/>
            </p:nvGrpSpPr>
            <p:grpSpPr>
              <a:xfrm>
                <a:off x="6330519" y="4884321"/>
                <a:ext cx="1606031" cy="818714"/>
                <a:chOff x="6289683" y="2493861"/>
                <a:chExt cx="1606031" cy="818714"/>
              </a:xfrm>
            </p:grpSpPr>
            <p:sp>
              <p:nvSpPr>
                <p:cNvPr id="42" name="Cylinder 41">
                  <a:extLst>
                    <a:ext uri="{FF2B5EF4-FFF2-40B4-BE49-F238E27FC236}">
                      <a16:creationId xmlns:a16="http://schemas.microsoft.com/office/drawing/2014/main" id="{AA0E3105-BB4E-45CD-A2CC-49C83CF8473E}"/>
                    </a:ext>
                  </a:extLst>
                </p:cNvPr>
                <p:cNvSpPr/>
                <p:nvPr/>
              </p:nvSpPr>
              <p:spPr bwMode="auto">
                <a:xfrm rot="5400000">
                  <a:off x="6738135" y="2104490"/>
                  <a:ext cx="647272" cy="1494890"/>
                </a:xfrm>
                <a:prstGeom prst="can">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 name="TextBox 42">
                  <a:extLst>
                    <a:ext uri="{FF2B5EF4-FFF2-40B4-BE49-F238E27FC236}">
                      <a16:creationId xmlns:a16="http://schemas.microsoft.com/office/drawing/2014/main" id="{5ED38610-F2D9-4E9C-9841-E4E19BF8B555}"/>
                    </a:ext>
                  </a:extLst>
                </p:cNvPr>
                <p:cNvSpPr txBox="1"/>
                <p:nvPr/>
              </p:nvSpPr>
              <p:spPr>
                <a:xfrm>
                  <a:off x="6289683" y="2493861"/>
                  <a:ext cx="1606031" cy="818714"/>
                </a:xfrm>
                <a:prstGeom prst="rect">
                  <a:avLst/>
                </a:prstGeom>
                <a:noFill/>
              </p:spPr>
              <p:txBody>
                <a:bodyPr wrap="non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Semilight"/>
                      <a:ea typeface="+mn-ea"/>
                      <a:cs typeface="+mn-cs"/>
                    </a:rPr>
                    <a:t>sub2</a:t>
                  </a:r>
                </a:p>
              </p:txBody>
            </p:sp>
          </p:grpSp>
          <p:grpSp>
            <p:nvGrpSpPr>
              <p:cNvPr id="39" name="Group 38">
                <a:extLst>
                  <a:ext uri="{FF2B5EF4-FFF2-40B4-BE49-F238E27FC236}">
                    <a16:creationId xmlns:a16="http://schemas.microsoft.com/office/drawing/2014/main" id="{74A6A3C7-828F-4435-AC6A-FDA19F3C0BAD}"/>
                  </a:ext>
                </a:extLst>
              </p:cNvPr>
              <p:cNvGrpSpPr/>
              <p:nvPr/>
            </p:nvGrpSpPr>
            <p:grpSpPr>
              <a:xfrm>
                <a:off x="3285163" y="4223539"/>
                <a:ext cx="2498697" cy="851867"/>
                <a:chOff x="2643028" y="4172168"/>
                <a:chExt cx="2498697" cy="851867"/>
              </a:xfrm>
            </p:grpSpPr>
            <p:sp>
              <p:nvSpPr>
                <p:cNvPr id="40" name="Cylinder 39">
                  <a:extLst>
                    <a:ext uri="{FF2B5EF4-FFF2-40B4-BE49-F238E27FC236}">
                      <a16:creationId xmlns:a16="http://schemas.microsoft.com/office/drawing/2014/main" id="{2B1C6C62-C5BB-4F8E-AD04-A5ACE00B511C}"/>
                    </a:ext>
                  </a:extLst>
                </p:cNvPr>
                <p:cNvSpPr/>
                <p:nvPr/>
              </p:nvSpPr>
              <p:spPr bwMode="auto">
                <a:xfrm rot="5400000">
                  <a:off x="3417886" y="3397310"/>
                  <a:ext cx="851867" cy="240158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TextBox 40">
                  <a:extLst>
                    <a:ext uri="{FF2B5EF4-FFF2-40B4-BE49-F238E27FC236}">
                      <a16:creationId xmlns:a16="http://schemas.microsoft.com/office/drawing/2014/main" id="{6CFE7881-0A75-4B2C-B147-A9F16C9AE97F}"/>
                    </a:ext>
                  </a:extLst>
                </p:cNvPr>
                <p:cNvSpPr txBox="1"/>
                <p:nvPr/>
              </p:nvSpPr>
              <p:spPr>
                <a:xfrm>
                  <a:off x="2740139" y="4172168"/>
                  <a:ext cx="2401586" cy="844037"/>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FFFFFF"/>
                      </a:solidFill>
                      <a:effectLst/>
                      <a:uLnTx/>
                      <a:uFillTx/>
                      <a:latin typeface="Segoe UI Semilight"/>
                      <a:ea typeface="+mn-ea"/>
                      <a:cs typeface="+mn-cs"/>
                    </a:rPr>
                    <a:t>mytopic4</a:t>
                  </a:r>
                  <a:endParaRPr kumimoji="0" lang="en-US" sz="1568" b="0" i="0" u="none" strike="noStrike" kern="1200" cap="none" spc="0" normalizeH="0" baseline="0" noProof="0" dirty="0">
                    <a:ln>
                      <a:noFill/>
                    </a:ln>
                    <a:solidFill>
                      <a:srgbClr val="FFFFFF"/>
                    </a:solidFill>
                    <a:effectLst/>
                    <a:uLnTx/>
                    <a:uFillTx/>
                    <a:latin typeface="Segoe UI Semilight"/>
                    <a:ea typeface="+mn-ea"/>
                    <a:cs typeface="+mn-cs"/>
                  </a:endParaRPr>
                </a:p>
              </p:txBody>
            </p:sp>
          </p:grpSp>
        </p:grpSp>
        <p:grpSp>
          <p:nvGrpSpPr>
            <p:cNvPr id="13" name="Group 12">
              <a:extLst>
                <a:ext uri="{FF2B5EF4-FFF2-40B4-BE49-F238E27FC236}">
                  <a16:creationId xmlns:a16="http://schemas.microsoft.com/office/drawing/2014/main" id="{9660B667-2095-491E-9323-E08E84F8E42A}"/>
                </a:ext>
              </a:extLst>
            </p:cNvPr>
            <p:cNvGrpSpPr/>
            <p:nvPr/>
          </p:nvGrpSpPr>
          <p:grpSpPr>
            <a:xfrm>
              <a:off x="7155950" y="2135708"/>
              <a:ext cx="1905328" cy="1102312"/>
              <a:chOff x="3285163" y="3687740"/>
              <a:chExt cx="4651387" cy="2015295"/>
            </a:xfrm>
          </p:grpSpPr>
          <p:grpSp>
            <p:nvGrpSpPr>
              <p:cNvPr id="28" name="Group 27">
                <a:extLst>
                  <a:ext uri="{FF2B5EF4-FFF2-40B4-BE49-F238E27FC236}">
                    <a16:creationId xmlns:a16="http://schemas.microsoft.com/office/drawing/2014/main" id="{78D34714-6AD7-4E21-9148-7044E7017040}"/>
                  </a:ext>
                </a:extLst>
              </p:cNvPr>
              <p:cNvGrpSpPr/>
              <p:nvPr/>
            </p:nvGrpSpPr>
            <p:grpSpPr>
              <a:xfrm>
                <a:off x="6355162" y="3687740"/>
                <a:ext cx="1555162" cy="818714"/>
                <a:chOff x="6314326" y="2465077"/>
                <a:chExt cx="1555162" cy="818714"/>
              </a:xfrm>
            </p:grpSpPr>
            <p:sp>
              <p:nvSpPr>
                <p:cNvPr id="35" name="Cylinder 34">
                  <a:extLst>
                    <a:ext uri="{FF2B5EF4-FFF2-40B4-BE49-F238E27FC236}">
                      <a16:creationId xmlns:a16="http://schemas.microsoft.com/office/drawing/2014/main" id="{94ECE765-3B0C-4B8C-9434-3EA5D9E2424E}"/>
                    </a:ext>
                  </a:extLst>
                </p:cNvPr>
                <p:cNvSpPr/>
                <p:nvPr/>
              </p:nvSpPr>
              <p:spPr bwMode="auto">
                <a:xfrm rot="5400000">
                  <a:off x="6738135" y="2104490"/>
                  <a:ext cx="647272" cy="1494890"/>
                </a:xfrm>
                <a:prstGeom prst="can">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 name="TextBox 35">
                  <a:extLst>
                    <a:ext uri="{FF2B5EF4-FFF2-40B4-BE49-F238E27FC236}">
                      <a16:creationId xmlns:a16="http://schemas.microsoft.com/office/drawing/2014/main" id="{CB92675F-8A99-4C5E-8654-A7610B962E6C}"/>
                    </a:ext>
                  </a:extLst>
                </p:cNvPr>
                <p:cNvSpPr txBox="1"/>
                <p:nvPr/>
              </p:nvSpPr>
              <p:spPr>
                <a:xfrm>
                  <a:off x="6314326" y="2465077"/>
                  <a:ext cx="1555162" cy="818714"/>
                </a:xfrm>
                <a:prstGeom prst="rect">
                  <a:avLst/>
                </a:prstGeom>
                <a:noFill/>
              </p:spPr>
              <p:txBody>
                <a:bodyPr wrap="non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Semilight"/>
                      <a:ea typeface="+mn-ea"/>
                      <a:cs typeface="+mn-cs"/>
                    </a:rPr>
                    <a:t>sub1</a:t>
                  </a:r>
                </a:p>
              </p:txBody>
            </p:sp>
          </p:grpSp>
          <p:grpSp>
            <p:nvGrpSpPr>
              <p:cNvPr id="29" name="Group 28">
                <a:extLst>
                  <a:ext uri="{FF2B5EF4-FFF2-40B4-BE49-F238E27FC236}">
                    <a16:creationId xmlns:a16="http://schemas.microsoft.com/office/drawing/2014/main" id="{A80776A7-B30F-407B-8D3E-2639AC00EB8D}"/>
                  </a:ext>
                </a:extLst>
              </p:cNvPr>
              <p:cNvGrpSpPr/>
              <p:nvPr/>
            </p:nvGrpSpPr>
            <p:grpSpPr>
              <a:xfrm>
                <a:off x="6330519" y="4884321"/>
                <a:ext cx="1606031" cy="818714"/>
                <a:chOff x="6289683" y="2493861"/>
                <a:chExt cx="1606031" cy="818714"/>
              </a:xfrm>
            </p:grpSpPr>
            <p:sp>
              <p:nvSpPr>
                <p:cNvPr id="33" name="Cylinder 32">
                  <a:extLst>
                    <a:ext uri="{FF2B5EF4-FFF2-40B4-BE49-F238E27FC236}">
                      <a16:creationId xmlns:a16="http://schemas.microsoft.com/office/drawing/2014/main" id="{D6C0F34F-9DF2-414A-BCE8-4F2FBD15969D}"/>
                    </a:ext>
                  </a:extLst>
                </p:cNvPr>
                <p:cNvSpPr/>
                <p:nvPr/>
              </p:nvSpPr>
              <p:spPr bwMode="auto">
                <a:xfrm rot="5400000">
                  <a:off x="6738135" y="2104490"/>
                  <a:ext cx="647272" cy="1494890"/>
                </a:xfrm>
                <a:prstGeom prst="can">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TextBox 33">
                  <a:extLst>
                    <a:ext uri="{FF2B5EF4-FFF2-40B4-BE49-F238E27FC236}">
                      <a16:creationId xmlns:a16="http://schemas.microsoft.com/office/drawing/2014/main" id="{C7B55769-9C62-4B2A-BE2D-B220458C5008}"/>
                    </a:ext>
                  </a:extLst>
                </p:cNvPr>
                <p:cNvSpPr txBox="1"/>
                <p:nvPr/>
              </p:nvSpPr>
              <p:spPr>
                <a:xfrm>
                  <a:off x="6289683" y="2493861"/>
                  <a:ext cx="1606031" cy="818714"/>
                </a:xfrm>
                <a:prstGeom prst="rect">
                  <a:avLst/>
                </a:prstGeom>
                <a:noFill/>
              </p:spPr>
              <p:txBody>
                <a:bodyPr wrap="non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Semilight"/>
                      <a:ea typeface="+mn-ea"/>
                      <a:cs typeface="+mn-cs"/>
                    </a:rPr>
                    <a:t>sub2</a:t>
                  </a:r>
                </a:p>
              </p:txBody>
            </p:sp>
          </p:grpSp>
          <p:grpSp>
            <p:nvGrpSpPr>
              <p:cNvPr id="30" name="Group 29">
                <a:extLst>
                  <a:ext uri="{FF2B5EF4-FFF2-40B4-BE49-F238E27FC236}">
                    <a16:creationId xmlns:a16="http://schemas.microsoft.com/office/drawing/2014/main" id="{E197AE9C-D955-4E28-8F74-F7CFB5EBB676}"/>
                  </a:ext>
                </a:extLst>
              </p:cNvPr>
              <p:cNvGrpSpPr/>
              <p:nvPr/>
            </p:nvGrpSpPr>
            <p:grpSpPr>
              <a:xfrm>
                <a:off x="3285163" y="4223539"/>
                <a:ext cx="2498697" cy="851867"/>
                <a:chOff x="2643028" y="4172168"/>
                <a:chExt cx="2498697" cy="851867"/>
              </a:xfrm>
            </p:grpSpPr>
            <p:sp>
              <p:nvSpPr>
                <p:cNvPr id="31" name="Cylinder 30">
                  <a:extLst>
                    <a:ext uri="{FF2B5EF4-FFF2-40B4-BE49-F238E27FC236}">
                      <a16:creationId xmlns:a16="http://schemas.microsoft.com/office/drawing/2014/main" id="{FFDE82DA-DB40-4A51-8496-2FCFB06E3D94}"/>
                    </a:ext>
                  </a:extLst>
                </p:cNvPr>
                <p:cNvSpPr/>
                <p:nvPr/>
              </p:nvSpPr>
              <p:spPr bwMode="auto">
                <a:xfrm rot="5400000">
                  <a:off x="3417886" y="3397310"/>
                  <a:ext cx="851867" cy="240158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TextBox 31">
                  <a:extLst>
                    <a:ext uri="{FF2B5EF4-FFF2-40B4-BE49-F238E27FC236}">
                      <a16:creationId xmlns:a16="http://schemas.microsoft.com/office/drawing/2014/main" id="{5FEF297B-B37A-4EEF-83FD-3B9478A60843}"/>
                    </a:ext>
                  </a:extLst>
                </p:cNvPr>
                <p:cNvSpPr txBox="1"/>
                <p:nvPr/>
              </p:nvSpPr>
              <p:spPr>
                <a:xfrm>
                  <a:off x="2740139" y="4172168"/>
                  <a:ext cx="2401586" cy="844037"/>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FFFFFF"/>
                      </a:solidFill>
                      <a:effectLst/>
                      <a:uLnTx/>
                      <a:uFillTx/>
                      <a:latin typeface="Segoe UI Semilight"/>
                      <a:ea typeface="+mn-ea"/>
                      <a:cs typeface="+mn-cs"/>
                    </a:rPr>
                    <a:t>mytopic1</a:t>
                  </a:r>
                  <a:endParaRPr kumimoji="0" lang="en-US" sz="1568" b="0" i="0" u="none" strike="noStrike" kern="1200" cap="none" spc="0" normalizeH="0" baseline="0" noProof="0" dirty="0">
                    <a:ln>
                      <a:noFill/>
                    </a:ln>
                    <a:solidFill>
                      <a:srgbClr val="FFFFFF"/>
                    </a:solidFill>
                    <a:effectLst/>
                    <a:uLnTx/>
                    <a:uFillTx/>
                    <a:latin typeface="Segoe UI Semilight"/>
                    <a:ea typeface="+mn-ea"/>
                    <a:cs typeface="+mn-cs"/>
                  </a:endParaRPr>
                </a:p>
              </p:txBody>
            </p:sp>
          </p:grpSp>
        </p:grpSp>
        <p:sp>
          <p:nvSpPr>
            <p:cNvPr id="14" name="Rectangle 13">
              <a:extLst>
                <a:ext uri="{FF2B5EF4-FFF2-40B4-BE49-F238E27FC236}">
                  <a16:creationId xmlns:a16="http://schemas.microsoft.com/office/drawing/2014/main" id="{6E4F3CA1-3403-4D1F-A158-342594EA0729}"/>
                </a:ext>
              </a:extLst>
            </p:cNvPr>
            <p:cNvSpPr/>
            <p:nvPr/>
          </p:nvSpPr>
          <p:spPr bwMode="auto">
            <a:xfrm>
              <a:off x="4328340" y="4133228"/>
              <a:ext cx="1908228" cy="7743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mydomain</a:t>
              </a: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EF280CDD-D530-41E0-8280-A60B0DED6599}"/>
                </a:ext>
              </a:extLst>
            </p:cNvPr>
            <p:cNvCxnSpPr>
              <a:stCxn id="14" idx="3"/>
              <a:endCxn id="31" idx="3"/>
            </p:cNvCxnSpPr>
            <p:nvPr/>
          </p:nvCxnSpPr>
          <p:spPr>
            <a:xfrm flipV="1">
              <a:off x="6236568" y="2661751"/>
              <a:ext cx="919382" cy="18586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40C4210-0949-4931-B9FA-A22C31FC7450}"/>
                </a:ext>
              </a:extLst>
            </p:cNvPr>
            <p:cNvCxnSpPr>
              <a:stCxn id="14" idx="3"/>
              <a:endCxn id="58" idx="3"/>
            </p:cNvCxnSpPr>
            <p:nvPr/>
          </p:nvCxnSpPr>
          <p:spPr>
            <a:xfrm flipV="1">
              <a:off x="6236568" y="3840921"/>
              <a:ext cx="919382" cy="6794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0F9826-7304-430B-8406-CEA58A23D5EC}"/>
                </a:ext>
              </a:extLst>
            </p:cNvPr>
            <p:cNvCxnSpPr>
              <a:stCxn id="14" idx="3"/>
              <a:endCxn id="50" idx="1"/>
            </p:cNvCxnSpPr>
            <p:nvPr/>
          </p:nvCxnSpPr>
          <p:spPr>
            <a:xfrm>
              <a:off x="6236568" y="4520388"/>
              <a:ext cx="959161" cy="5239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4FB336D-37BD-473F-9E9A-6BB997022E1D}"/>
                </a:ext>
              </a:extLst>
            </p:cNvPr>
            <p:cNvCxnSpPr>
              <a:stCxn id="14" idx="3"/>
              <a:endCxn id="41" idx="1"/>
            </p:cNvCxnSpPr>
            <p:nvPr/>
          </p:nvCxnSpPr>
          <p:spPr>
            <a:xfrm>
              <a:off x="6236568" y="4520388"/>
              <a:ext cx="959161" cy="17712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1D87C02-84BE-4EA9-8C5D-E6CD2E4CDFDA}"/>
                </a:ext>
              </a:extLst>
            </p:cNvPr>
            <p:cNvCxnSpPr>
              <a:stCxn id="32" idx="3"/>
              <a:endCxn id="36" idx="1"/>
            </p:cNvCxnSpPr>
            <p:nvPr/>
          </p:nvCxnSpPr>
          <p:spPr>
            <a:xfrm flipV="1">
              <a:off x="8179481" y="2359615"/>
              <a:ext cx="234020" cy="2999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DF4D91-A82F-4B97-A5D1-73288FE1CB3C}"/>
                </a:ext>
              </a:extLst>
            </p:cNvPr>
            <p:cNvCxnSpPr>
              <a:stCxn id="32" idx="3"/>
              <a:endCxn id="34" idx="1"/>
            </p:cNvCxnSpPr>
            <p:nvPr/>
          </p:nvCxnSpPr>
          <p:spPr>
            <a:xfrm>
              <a:off x="8179481" y="2659609"/>
              <a:ext cx="223925" cy="3545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40888A7-8B99-4FA1-BA00-9F9044313731}"/>
                </a:ext>
              </a:extLst>
            </p:cNvPr>
            <p:cNvCxnSpPr>
              <a:stCxn id="59" idx="3"/>
              <a:endCxn id="63" idx="1"/>
            </p:cNvCxnSpPr>
            <p:nvPr/>
          </p:nvCxnSpPr>
          <p:spPr>
            <a:xfrm flipV="1">
              <a:off x="8179481" y="3538785"/>
              <a:ext cx="234020" cy="2999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0ECD8A-CA18-4469-A25F-2ED03B94C64D}"/>
                </a:ext>
              </a:extLst>
            </p:cNvPr>
            <p:cNvCxnSpPr>
              <a:stCxn id="59" idx="3"/>
              <a:endCxn id="61" idx="1"/>
            </p:cNvCxnSpPr>
            <p:nvPr/>
          </p:nvCxnSpPr>
          <p:spPr>
            <a:xfrm>
              <a:off x="8179481" y="3838779"/>
              <a:ext cx="223925" cy="3545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958C4BA-2EF2-429F-85A7-20092CB77B01}"/>
                </a:ext>
              </a:extLst>
            </p:cNvPr>
            <p:cNvCxnSpPr>
              <a:stCxn id="50" idx="3"/>
              <a:endCxn id="54" idx="1"/>
            </p:cNvCxnSpPr>
            <p:nvPr/>
          </p:nvCxnSpPr>
          <p:spPr>
            <a:xfrm flipV="1">
              <a:off x="8179481" y="4744295"/>
              <a:ext cx="234020" cy="2999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66F506-D4F7-484F-ABC3-239C71ACA04D}"/>
                </a:ext>
              </a:extLst>
            </p:cNvPr>
            <p:cNvCxnSpPr>
              <a:stCxn id="50" idx="3"/>
              <a:endCxn id="52" idx="1"/>
            </p:cNvCxnSpPr>
            <p:nvPr/>
          </p:nvCxnSpPr>
          <p:spPr>
            <a:xfrm>
              <a:off x="8179481" y="5044289"/>
              <a:ext cx="223925" cy="3545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30DB916-DB37-443C-9E7B-6A8013521334}"/>
                </a:ext>
              </a:extLst>
            </p:cNvPr>
            <p:cNvCxnSpPr>
              <a:stCxn id="41" idx="3"/>
              <a:endCxn id="45" idx="1"/>
            </p:cNvCxnSpPr>
            <p:nvPr/>
          </p:nvCxnSpPr>
          <p:spPr>
            <a:xfrm flipV="1">
              <a:off x="8179481" y="5991595"/>
              <a:ext cx="234020" cy="2999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66439CD-2D27-40BC-8252-5D90399AC648}"/>
                </a:ext>
              </a:extLst>
            </p:cNvPr>
            <p:cNvCxnSpPr>
              <a:stCxn id="41" idx="3"/>
              <a:endCxn id="43" idx="1"/>
            </p:cNvCxnSpPr>
            <p:nvPr/>
          </p:nvCxnSpPr>
          <p:spPr>
            <a:xfrm>
              <a:off x="8179481" y="6291589"/>
              <a:ext cx="223925" cy="3545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919FF99-A4BB-4F65-8734-0F3B8A07DC0A}"/>
                </a:ext>
              </a:extLst>
            </p:cNvPr>
            <p:cNvSpPr/>
            <p:nvPr/>
          </p:nvSpPr>
          <p:spPr bwMode="auto">
            <a:xfrm>
              <a:off x="4027470" y="2075379"/>
              <a:ext cx="5383658" cy="4875087"/>
            </a:xfrm>
            <a:prstGeom prst="rect">
              <a:avLst/>
            </a:prstGeom>
            <a:no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Event Domain</a:t>
              </a:r>
            </a:p>
          </p:txBody>
        </p:sp>
      </p:grpSp>
      <p:sp>
        <p:nvSpPr>
          <p:cNvPr id="64" name="Rectangle 63">
            <a:extLst>
              <a:ext uri="{FF2B5EF4-FFF2-40B4-BE49-F238E27FC236}">
                <a16:creationId xmlns:a16="http://schemas.microsoft.com/office/drawing/2014/main" id="{DDEB174C-6A0D-4713-94A7-16E4E53B15FD}"/>
              </a:ext>
            </a:extLst>
          </p:cNvPr>
          <p:cNvSpPr/>
          <p:nvPr/>
        </p:nvSpPr>
        <p:spPr bwMode="auto">
          <a:xfrm>
            <a:off x="4353045" y="4394323"/>
            <a:ext cx="1870716" cy="7590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Publisher</a:t>
            </a:r>
          </a:p>
        </p:txBody>
      </p:sp>
      <p:sp>
        <p:nvSpPr>
          <p:cNvPr id="65" name="Rectangle 64">
            <a:extLst>
              <a:ext uri="{FF2B5EF4-FFF2-40B4-BE49-F238E27FC236}">
                <a16:creationId xmlns:a16="http://schemas.microsoft.com/office/drawing/2014/main" id="{110207E6-E866-4996-AECE-BDC76395254C}"/>
              </a:ext>
            </a:extLst>
          </p:cNvPr>
          <p:cNvSpPr/>
          <p:nvPr/>
        </p:nvSpPr>
        <p:spPr bwMode="auto">
          <a:xfrm>
            <a:off x="4353045" y="2504110"/>
            <a:ext cx="1870716" cy="7590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Publisher</a:t>
            </a:r>
          </a:p>
        </p:txBody>
      </p:sp>
      <p:cxnSp>
        <p:nvCxnSpPr>
          <p:cNvPr id="66" name="Straight Arrow Connector 65">
            <a:extLst>
              <a:ext uri="{FF2B5EF4-FFF2-40B4-BE49-F238E27FC236}">
                <a16:creationId xmlns:a16="http://schemas.microsoft.com/office/drawing/2014/main" id="{3FFE8AE6-53E9-4C15-9BB5-B4AA29AB85EF}"/>
              </a:ext>
            </a:extLst>
          </p:cNvPr>
          <p:cNvCxnSpPr>
            <a:stCxn id="65" idx="3"/>
            <a:endCxn id="14" idx="1"/>
          </p:cNvCxnSpPr>
          <p:nvPr/>
        </p:nvCxnSpPr>
        <p:spPr>
          <a:xfrm>
            <a:off x="6223762" y="2883660"/>
            <a:ext cx="582531" cy="9448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7A70963-D5A7-4805-A997-38D8FD7CE373}"/>
              </a:ext>
            </a:extLst>
          </p:cNvPr>
          <p:cNvCxnSpPr>
            <a:stCxn id="8" idx="3"/>
            <a:endCxn id="14" idx="1"/>
          </p:cNvCxnSpPr>
          <p:nvPr/>
        </p:nvCxnSpPr>
        <p:spPr>
          <a:xfrm flipV="1">
            <a:off x="6223762" y="3828550"/>
            <a:ext cx="582531" cy="2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ADD11F3-A288-4D9D-BCB8-9CCD815A3B88}"/>
              </a:ext>
            </a:extLst>
          </p:cNvPr>
          <p:cNvCxnSpPr>
            <a:stCxn id="64" idx="3"/>
            <a:endCxn id="14" idx="1"/>
          </p:cNvCxnSpPr>
          <p:nvPr/>
        </p:nvCxnSpPr>
        <p:spPr>
          <a:xfrm flipV="1">
            <a:off x="6223762" y="3828550"/>
            <a:ext cx="582531" cy="9453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376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4ECB-4471-43E9-86ED-0E337974451A}"/>
              </a:ext>
            </a:extLst>
          </p:cNvPr>
          <p:cNvSpPr>
            <a:spLocks noGrp="1"/>
          </p:cNvSpPr>
          <p:nvPr>
            <p:ph type="title"/>
          </p:nvPr>
        </p:nvSpPr>
        <p:spPr/>
        <p:txBody>
          <a:bodyPr/>
          <a:lstStyle/>
          <a:p>
            <a:r>
              <a:rPr lang="en-US" dirty="0"/>
              <a:t>Event Grid Considerations</a:t>
            </a:r>
          </a:p>
        </p:txBody>
      </p:sp>
      <p:sp>
        <p:nvSpPr>
          <p:cNvPr id="3" name="Text Placeholder 2">
            <a:extLst>
              <a:ext uri="{FF2B5EF4-FFF2-40B4-BE49-F238E27FC236}">
                <a16:creationId xmlns:a16="http://schemas.microsoft.com/office/drawing/2014/main" id="{E74139A3-5BDC-43DA-855E-12B395A2F7A9}"/>
              </a:ext>
            </a:extLst>
          </p:cNvPr>
          <p:cNvSpPr>
            <a:spLocks noGrp="1"/>
          </p:cNvSpPr>
          <p:nvPr>
            <p:ph type="body" sz="quarter" idx="10"/>
          </p:nvPr>
        </p:nvSpPr>
        <p:spPr>
          <a:xfrm>
            <a:off x="586390" y="1434370"/>
            <a:ext cx="11018520" cy="2154436"/>
          </a:xfrm>
        </p:spPr>
        <p:txBody>
          <a:bodyPr/>
          <a:lstStyle/>
          <a:p>
            <a:pPr marL="457200" indent="-457200">
              <a:buFont typeface="Arial" panose="020B0604020202020204" pitchFamily="34" charset="0"/>
              <a:buChar char="•"/>
            </a:pPr>
            <a:r>
              <a:rPr lang="en-US" sz="2000" dirty="0"/>
              <a:t>Events are independent</a:t>
            </a:r>
          </a:p>
          <a:p>
            <a:pPr marL="457200" indent="-457200">
              <a:buFont typeface="Arial" panose="020B0604020202020204" pitchFamily="34" charset="0"/>
              <a:buChar char="•"/>
            </a:pPr>
            <a:r>
              <a:rPr lang="en-US" sz="2000" dirty="0"/>
              <a:t>Always available</a:t>
            </a:r>
          </a:p>
          <a:p>
            <a:pPr marL="457200" indent="-457200">
              <a:buFont typeface="Arial" panose="020B0604020202020204" pitchFamily="34" charset="0"/>
              <a:buChar char="•"/>
            </a:pPr>
            <a:r>
              <a:rPr lang="en-US" sz="2000" dirty="0"/>
              <a:t>Near real-time event delivery</a:t>
            </a:r>
          </a:p>
          <a:p>
            <a:pPr marL="457200" indent="-457200">
              <a:buFont typeface="Arial" panose="020B0604020202020204" pitchFamily="34" charset="0"/>
              <a:buChar char="•"/>
            </a:pPr>
            <a:r>
              <a:rPr lang="en-US" sz="2000" dirty="0"/>
              <a:t>At least once delivery</a:t>
            </a:r>
          </a:p>
          <a:p>
            <a:pPr marL="457200" indent="-457200">
              <a:buFont typeface="Arial" panose="020B0604020202020204" pitchFamily="34" charset="0"/>
              <a:buChar char="•"/>
            </a:pPr>
            <a:r>
              <a:rPr lang="en-US" sz="2000" dirty="0"/>
              <a:t>Dynamic scale</a:t>
            </a:r>
          </a:p>
          <a:p>
            <a:pPr marL="457200" indent="-457200">
              <a:buFont typeface="Arial" panose="020B0604020202020204" pitchFamily="34" charset="0"/>
              <a:buChar char="•"/>
            </a:pPr>
            <a:r>
              <a:rPr lang="en-US" sz="2000" dirty="0"/>
              <a:t>Platform and language agnostic</a:t>
            </a:r>
          </a:p>
        </p:txBody>
      </p:sp>
      <p:pic>
        <p:nvPicPr>
          <p:cNvPr id="4" name="Graphic 3">
            <a:extLst>
              <a:ext uri="{FF2B5EF4-FFF2-40B4-BE49-F238E27FC236}">
                <a16:creationId xmlns:a16="http://schemas.microsoft.com/office/drawing/2014/main" id="{9302EC5D-3AFE-4EAD-B259-7DFA804E9D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38560" y="117743"/>
            <a:ext cx="641963" cy="641963"/>
          </a:xfrm>
          <a:prstGeom prst="rect">
            <a:avLst/>
          </a:prstGeom>
        </p:spPr>
      </p:pic>
    </p:spTree>
    <p:extLst>
      <p:ext uri="{BB962C8B-B14F-4D97-AF65-F5344CB8AC3E}">
        <p14:creationId xmlns:p14="http://schemas.microsoft.com/office/powerpoint/2010/main" val="5825268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DDEB0-FA02-405D-8163-1A82D7A74931}"/>
              </a:ext>
            </a:extLst>
          </p:cNvPr>
          <p:cNvSpPr>
            <a:spLocks noGrp="1"/>
          </p:cNvSpPr>
          <p:nvPr>
            <p:ph type="title"/>
          </p:nvPr>
        </p:nvSpPr>
        <p:spPr>
          <a:xfrm>
            <a:off x="3912439" y="1941188"/>
            <a:ext cx="7898561" cy="2539157"/>
          </a:xfrm>
        </p:spPr>
        <p:txBody>
          <a:bodyPr/>
          <a:lstStyle/>
          <a:p>
            <a:r>
              <a:rPr lang="en-US" sz="8250" dirty="0"/>
              <a:t>Relay &amp; Hybrid Connections</a:t>
            </a:r>
          </a:p>
        </p:txBody>
      </p:sp>
      <p:sp>
        <p:nvSpPr>
          <p:cNvPr id="2" name="Text Placeholder 1">
            <a:extLst>
              <a:ext uri="{FF2B5EF4-FFF2-40B4-BE49-F238E27FC236}">
                <a16:creationId xmlns:a16="http://schemas.microsoft.com/office/drawing/2014/main" id="{854EEAC4-F8B9-4FF5-AEBB-B41FE571FE84}"/>
              </a:ext>
            </a:extLst>
          </p:cNvPr>
          <p:cNvSpPr>
            <a:spLocks noGrp="1"/>
          </p:cNvSpPr>
          <p:nvPr>
            <p:ph type="body" idx="1"/>
          </p:nvPr>
        </p:nvSpPr>
        <p:spPr>
          <a:xfrm>
            <a:off x="1680353" y="4589464"/>
            <a:ext cx="9338881" cy="324576"/>
          </a:xfrm>
        </p:spPr>
        <p:txBody>
          <a:bodyPr/>
          <a:lstStyle/>
          <a:p>
            <a:r>
              <a:rPr lang="en-US" dirty="0"/>
              <a:t>Cloud relayed sockets</a:t>
            </a:r>
          </a:p>
        </p:txBody>
      </p:sp>
      <p:pic>
        <p:nvPicPr>
          <p:cNvPr id="3" name="Picture 2">
            <a:extLst>
              <a:ext uri="{FF2B5EF4-FFF2-40B4-BE49-F238E27FC236}">
                <a16:creationId xmlns:a16="http://schemas.microsoft.com/office/drawing/2014/main" id="{150A5565-9323-45A0-B308-153D11AB50A1}"/>
              </a:ext>
            </a:extLst>
          </p:cNvPr>
          <p:cNvPicPr>
            <a:picLocks noChangeAspect="1"/>
          </p:cNvPicPr>
          <p:nvPr/>
        </p:nvPicPr>
        <p:blipFill>
          <a:blip r:embed="rId3"/>
          <a:stretch>
            <a:fillRect/>
          </a:stretch>
        </p:blipFill>
        <p:spPr>
          <a:xfrm>
            <a:off x="1841772" y="2342749"/>
            <a:ext cx="1726862" cy="1726862"/>
          </a:xfrm>
          <a:prstGeom prst="rect">
            <a:avLst/>
          </a:prstGeom>
        </p:spPr>
      </p:pic>
    </p:spTree>
    <p:extLst>
      <p:ext uri="{BB962C8B-B14F-4D97-AF65-F5344CB8AC3E}">
        <p14:creationId xmlns:p14="http://schemas.microsoft.com/office/powerpoint/2010/main" val="38160805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998323" y="454002"/>
            <a:ext cx="621561" cy="593872"/>
          </a:xfrm>
          <a:prstGeom prst="rect">
            <a:avLst/>
          </a:prstGeom>
        </p:spPr>
      </p:pic>
      <p:sp>
        <p:nvSpPr>
          <p:cNvPr id="2" name="Title 1"/>
          <p:cNvSpPr>
            <a:spLocks noGrp="1"/>
          </p:cNvSpPr>
          <p:nvPr>
            <p:ph type="title"/>
          </p:nvPr>
        </p:nvSpPr>
        <p:spPr/>
        <p:txBody>
          <a:bodyPr/>
          <a:lstStyle/>
          <a:p>
            <a:r>
              <a:rPr lang="en-US" dirty="0"/>
              <a:t>Cloud relayed communication</a:t>
            </a:r>
          </a:p>
        </p:txBody>
      </p:sp>
      <p:sp>
        <p:nvSpPr>
          <p:cNvPr id="3" name="Text Placeholder 2"/>
          <p:cNvSpPr>
            <a:spLocks noGrp="1"/>
          </p:cNvSpPr>
          <p:nvPr>
            <p:ph type="body" sz="quarter" idx="10"/>
          </p:nvPr>
        </p:nvSpPr>
        <p:spPr>
          <a:xfrm>
            <a:off x="633413" y="1329464"/>
            <a:ext cx="10925178" cy="2499146"/>
          </a:xfrm>
        </p:spPr>
        <p:txBody>
          <a:bodyPr/>
          <a:lstStyle/>
          <a:p>
            <a:r>
              <a:rPr lang="en-US" dirty="0">
                <a:solidFill>
                  <a:schemeClr val="tx1"/>
                </a:solidFill>
              </a:rPr>
              <a:t>Hybrid Connections &amp; Relay</a:t>
            </a:r>
          </a:p>
          <a:p>
            <a:pPr marL="535781" indent="-535781">
              <a:buFont typeface="Arial" panose="020B0604020202020204" pitchFamily="34" charset="0"/>
              <a:buChar char="•"/>
            </a:pPr>
            <a:r>
              <a:rPr lang="en-US" dirty="0">
                <a:solidFill>
                  <a:schemeClr val="tx1"/>
                </a:solidFill>
              </a:rPr>
              <a:t>Securely connect to on premises data and services from anywhere</a:t>
            </a:r>
          </a:p>
          <a:p>
            <a:pPr marL="535781" indent="-535781">
              <a:buFont typeface="Arial" panose="020B0604020202020204" pitchFamily="34" charset="0"/>
              <a:buChar char="•"/>
            </a:pPr>
            <a:r>
              <a:rPr lang="en-US" dirty="0">
                <a:solidFill>
                  <a:schemeClr val="tx1"/>
                </a:solidFill>
              </a:rPr>
              <a:t>Load balance multiple sites behind a single endpoint</a:t>
            </a:r>
          </a:p>
          <a:p>
            <a:pPr marL="535781" indent="-535781">
              <a:buFont typeface="Arial" panose="020B0604020202020204" pitchFamily="34" charset="0"/>
              <a:buChar char="•"/>
            </a:pPr>
            <a:r>
              <a:rPr lang="en-US" dirty="0">
                <a:solidFill>
                  <a:schemeClr val="tx1"/>
                </a:solidFill>
              </a:rPr>
              <a:t>Protect internal services by projecting a cloud endpoint (ex: DDoS)</a:t>
            </a:r>
          </a:p>
          <a:p>
            <a:pPr marL="535781" indent="-535781">
              <a:buFont typeface="Arial" panose="020B0604020202020204" pitchFamily="34" charset="0"/>
              <a:buChar char="•"/>
            </a:pPr>
            <a:r>
              <a:rPr lang="en-US" dirty="0">
                <a:solidFill>
                  <a:schemeClr val="tx1"/>
                </a:solidFill>
              </a:rPr>
              <a:t>Does not require any network changes</a:t>
            </a:r>
          </a:p>
        </p:txBody>
      </p:sp>
    </p:spTree>
    <p:extLst>
      <p:ext uri="{BB962C8B-B14F-4D97-AF65-F5344CB8AC3E}">
        <p14:creationId xmlns:p14="http://schemas.microsoft.com/office/powerpoint/2010/main" val="3599359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Relay fit in?</a:t>
            </a:r>
          </a:p>
        </p:txBody>
      </p:sp>
      <p:sp>
        <p:nvSpPr>
          <p:cNvPr id="3" name="Text Placeholder 2"/>
          <p:cNvSpPr>
            <a:spLocks noGrp="1"/>
          </p:cNvSpPr>
          <p:nvPr>
            <p:ph type="body" sz="quarter" idx="10"/>
          </p:nvPr>
        </p:nvSpPr>
        <p:spPr>
          <a:xfrm>
            <a:off x="633413" y="1329465"/>
            <a:ext cx="10925178" cy="430887"/>
          </a:xfrm>
        </p:spPr>
        <p:txBody>
          <a:bodyPr/>
          <a:lstStyle/>
          <a:p>
            <a:r>
              <a:rPr lang="en-US" dirty="0">
                <a:solidFill>
                  <a:schemeClr val="tx1"/>
                </a:solidFill>
              </a:rPr>
              <a:t>When you have scenarios that are too complex or costly for VPN</a:t>
            </a:r>
          </a:p>
        </p:txBody>
      </p:sp>
      <p:sp>
        <p:nvSpPr>
          <p:cNvPr id="4" name="Text Placeholder 2"/>
          <p:cNvSpPr txBox="1">
            <a:spLocks/>
          </p:cNvSpPr>
          <p:nvPr/>
        </p:nvSpPr>
        <p:spPr>
          <a:xfrm>
            <a:off x="686835" y="4532327"/>
            <a:ext cx="10925178" cy="682238"/>
          </a:xfrm>
          <a:prstGeom prst="rect">
            <a:avLst/>
          </a:prstGeom>
        </p:spPr>
        <p:txBody>
          <a:bodyPr vert="horz" wrap="square" lIns="137160" tIns="85725" rIns="137160" bIns="85725"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676" b="0" i="0" u="none" strike="noStrike" kern="1200" cap="none" spc="0" normalizeH="0" baseline="0" noProof="0" dirty="0">
                <a:ln>
                  <a:noFill/>
                </a:ln>
                <a:solidFill>
                  <a:srgbClr val="1A1A1A"/>
                </a:solidFill>
                <a:effectLst/>
                <a:uLnTx/>
                <a:uFillTx/>
                <a:latin typeface="Segoe UI Light"/>
                <a:ea typeface="+mn-ea"/>
                <a:cs typeface="+mn-cs"/>
              </a:rPr>
              <a:t>When you have to keep your data where it is</a:t>
            </a:r>
          </a:p>
        </p:txBody>
      </p:sp>
      <p:sp>
        <p:nvSpPr>
          <p:cNvPr id="5" name="Rectangle 4"/>
          <p:cNvSpPr/>
          <p:nvPr/>
        </p:nvSpPr>
        <p:spPr bwMode="auto">
          <a:xfrm>
            <a:off x="5000211" y="2592251"/>
            <a:ext cx="1095789" cy="87215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6" name="Oval 5"/>
          <p:cNvSpPr/>
          <p:nvPr/>
        </p:nvSpPr>
        <p:spPr bwMode="auto">
          <a:xfrm>
            <a:off x="7589354" y="1979663"/>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7" name="Oval 6"/>
          <p:cNvSpPr/>
          <p:nvPr/>
        </p:nvSpPr>
        <p:spPr bwMode="auto">
          <a:xfrm>
            <a:off x="9215644" y="2470451"/>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8" name="Oval 7"/>
          <p:cNvSpPr/>
          <p:nvPr/>
        </p:nvSpPr>
        <p:spPr bwMode="auto">
          <a:xfrm>
            <a:off x="8097492" y="2991502"/>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9" name="Oval 8"/>
          <p:cNvSpPr/>
          <p:nvPr/>
        </p:nvSpPr>
        <p:spPr bwMode="auto">
          <a:xfrm>
            <a:off x="8559661" y="3729010"/>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0" name="Oval 9"/>
          <p:cNvSpPr/>
          <p:nvPr/>
        </p:nvSpPr>
        <p:spPr bwMode="auto">
          <a:xfrm>
            <a:off x="7106064" y="3947183"/>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1" name="Oval 10"/>
          <p:cNvSpPr/>
          <p:nvPr/>
        </p:nvSpPr>
        <p:spPr bwMode="auto">
          <a:xfrm>
            <a:off x="4183960" y="2117124"/>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2" name="Oval 11"/>
          <p:cNvSpPr/>
          <p:nvPr/>
        </p:nvSpPr>
        <p:spPr bwMode="auto">
          <a:xfrm>
            <a:off x="3566489" y="2619898"/>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3" name="Oval 12"/>
          <p:cNvSpPr/>
          <p:nvPr/>
        </p:nvSpPr>
        <p:spPr bwMode="auto">
          <a:xfrm>
            <a:off x="2701788" y="3149374"/>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4" name="Oval 13"/>
          <p:cNvSpPr/>
          <p:nvPr/>
        </p:nvSpPr>
        <p:spPr bwMode="auto">
          <a:xfrm>
            <a:off x="3269556" y="3585430"/>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5" name="Oval 14"/>
          <p:cNvSpPr/>
          <p:nvPr/>
        </p:nvSpPr>
        <p:spPr bwMode="auto">
          <a:xfrm>
            <a:off x="4566612" y="3874587"/>
            <a:ext cx="313083" cy="335445"/>
          </a:xfrm>
          <a:prstGeom prst="ellipse">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193" rtl="0" eaLnBrk="1" fontAlgn="base" latinLnBrk="0" hangingPunct="1">
              <a:lnSpc>
                <a:spcPct val="100000"/>
              </a:lnSpc>
              <a:spcBef>
                <a:spcPct val="0"/>
              </a:spcBef>
              <a:spcAft>
                <a:spcPct val="0"/>
              </a:spcAft>
              <a:buClrTx/>
              <a:buSzTx/>
              <a:buFontTx/>
              <a:buNone/>
              <a:tabLst/>
              <a:defRPr/>
            </a:pPr>
            <a:endParaRPr kumimoji="0" lang="en-US" sz="1875"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cxnSp>
        <p:nvCxnSpPr>
          <p:cNvPr id="17" name="Straight Arrow Connector 16"/>
          <p:cNvCxnSpPr>
            <a:stCxn id="6" idx="2"/>
            <a:endCxn id="5" idx="3"/>
          </p:cNvCxnSpPr>
          <p:nvPr/>
        </p:nvCxnSpPr>
        <p:spPr>
          <a:xfrm flipH="1">
            <a:off x="6096000" y="2147385"/>
            <a:ext cx="1493353" cy="8809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5" idx="3"/>
          </p:cNvCxnSpPr>
          <p:nvPr/>
        </p:nvCxnSpPr>
        <p:spPr>
          <a:xfrm flipH="1">
            <a:off x="6096001" y="2638174"/>
            <a:ext cx="3119643" cy="3901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5" idx="3"/>
          </p:cNvCxnSpPr>
          <p:nvPr/>
        </p:nvCxnSpPr>
        <p:spPr>
          <a:xfrm flipH="1" flipV="1">
            <a:off x="6096002" y="3028331"/>
            <a:ext cx="2001490" cy="1308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5" idx="3"/>
          </p:cNvCxnSpPr>
          <p:nvPr/>
        </p:nvCxnSpPr>
        <p:spPr>
          <a:xfrm flipH="1" flipV="1">
            <a:off x="6096000" y="3028331"/>
            <a:ext cx="2463660" cy="8684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a:endCxn id="5" idx="3"/>
          </p:cNvCxnSpPr>
          <p:nvPr/>
        </p:nvCxnSpPr>
        <p:spPr>
          <a:xfrm flipH="1" flipV="1">
            <a:off x="6096001" y="3028331"/>
            <a:ext cx="1055913" cy="9679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5"/>
            <a:endCxn id="5" idx="1"/>
          </p:cNvCxnSpPr>
          <p:nvPr/>
        </p:nvCxnSpPr>
        <p:spPr>
          <a:xfrm>
            <a:off x="4451192" y="2403444"/>
            <a:ext cx="549020" cy="6248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6"/>
            <a:endCxn id="5" idx="1"/>
          </p:cNvCxnSpPr>
          <p:nvPr/>
        </p:nvCxnSpPr>
        <p:spPr>
          <a:xfrm>
            <a:off x="3879572" y="2787621"/>
            <a:ext cx="1120640" cy="24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6"/>
            <a:endCxn id="5" idx="1"/>
          </p:cNvCxnSpPr>
          <p:nvPr/>
        </p:nvCxnSpPr>
        <p:spPr>
          <a:xfrm flipV="1">
            <a:off x="3014871" y="3028329"/>
            <a:ext cx="1985341" cy="2887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6"/>
            <a:endCxn id="5" idx="1"/>
          </p:cNvCxnSpPr>
          <p:nvPr/>
        </p:nvCxnSpPr>
        <p:spPr>
          <a:xfrm flipV="1">
            <a:off x="3582638" y="3028331"/>
            <a:ext cx="1417573" cy="72482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0"/>
            <a:endCxn id="5" idx="1"/>
          </p:cNvCxnSpPr>
          <p:nvPr/>
        </p:nvCxnSpPr>
        <p:spPr>
          <a:xfrm flipV="1">
            <a:off x="4723154" y="3028331"/>
            <a:ext cx="277058" cy="8462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3"/>
          <a:stretch>
            <a:fillRect/>
          </a:stretch>
        </p:blipFill>
        <p:spPr>
          <a:xfrm>
            <a:off x="10998323" y="454002"/>
            <a:ext cx="621561" cy="593872"/>
          </a:xfrm>
          <a:prstGeom prst="rect">
            <a:avLst/>
          </a:prstGeom>
        </p:spPr>
      </p:pic>
    </p:spTree>
    <p:extLst>
      <p:ext uri="{BB962C8B-B14F-4D97-AF65-F5344CB8AC3E}">
        <p14:creationId xmlns:p14="http://schemas.microsoft.com/office/powerpoint/2010/main" val="4014504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50"/>
                                        <p:tgtEl>
                                          <p:spTgt spid="7"/>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250"/>
                                        <p:tgtEl>
                                          <p:spTgt spid="2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50"/>
                                        <p:tgtEl>
                                          <p:spTgt spid="9"/>
                                        </p:tgtEl>
                                      </p:cBhvr>
                                    </p:animEffect>
                                  </p:childTnLst>
                                </p:cTn>
                              </p:par>
                            </p:childTnLst>
                          </p:cTn>
                        </p:par>
                        <p:par>
                          <p:cTn id="38" fill="hold">
                            <p:stCondLst>
                              <p:cond delay="1750"/>
                            </p:stCondLst>
                            <p:childTnLst>
                              <p:par>
                                <p:cTn id="39" presetID="10" presetClass="entr" presetSubtype="0"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250"/>
                                        <p:tgtEl>
                                          <p:spTgt spid="2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250"/>
                                        <p:tgtEl>
                                          <p:spTgt spid="10"/>
                                        </p:tgtEl>
                                      </p:cBhvr>
                                    </p:animEffect>
                                  </p:childTnLst>
                                </p:cTn>
                              </p:par>
                            </p:childTnLst>
                          </p:cTn>
                        </p:par>
                        <p:par>
                          <p:cTn id="46" fill="hold">
                            <p:stCondLst>
                              <p:cond delay="2250"/>
                            </p:stCondLst>
                            <p:childTnLst>
                              <p:par>
                                <p:cTn id="47" presetID="10" presetClass="entr" presetSubtype="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250"/>
                                        <p:tgtEl>
                                          <p:spTgt spid="27"/>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250"/>
                                        <p:tgtEl>
                                          <p:spTgt spid="15"/>
                                        </p:tgtEl>
                                      </p:cBhvr>
                                    </p:animEffect>
                                  </p:childTnLst>
                                </p:cTn>
                              </p:par>
                            </p:childTnLst>
                          </p:cTn>
                        </p:par>
                        <p:par>
                          <p:cTn id="54" fill="hold">
                            <p:stCondLst>
                              <p:cond delay="2750"/>
                            </p:stCondLst>
                            <p:childTnLst>
                              <p:par>
                                <p:cTn id="55" presetID="10" presetClass="entr" presetSubtype="0"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250"/>
                                        <p:tgtEl>
                                          <p:spTgt spid="37"/>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50"/>
                                        <p:tgtEl>
                                          <p:spTgt spid="14"/>
                                        </p:tgtEl>
                                      </p:cBhvr>
                                    </p:animEffect>
                                  </p:childTnLst>
                                </p:cTn>
                              </p:par>
                            </p:childTnLst>
                          </p:cTn>
                        </p:par>
                        <p:par>
                          <p:cTn id="62" fill="hold">
                            <p:stCondLst>
                              <p:cond delay="3250"/>
                            </p:stCondLst>
                            <p:childTnLst>
                              <p:par>
                                <p:cTn id="63" presetID="10" presetClass="entr" presetSubtype="0" fill="hold"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250"/>
                                        <p:tgtEl>
                                          <p:spTgt spid="35"/>
                                        </p:tgtEl>
                                      </p:cBhvr>
                                    </p:animEffect>
                                  </p:childTnLst>
                                </p:cTn>
                              </p:par>
                            </p:childTnLst>
                          </p:cTn>
                        </p:par>
                        <p:par>
                          <p:cTn id="66" fill="hold">
                            <p:stCondLst>
                              <p:cond delay="3500"/>
                            </p:stCondLst>
                            <p:childTnLst>
                              <p:par>
                                <p:cTn id="67" presetID="10" presetClass="entr"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250"/>
                                        <p:tgtEl>
                                          <p:spTgt spid="13"/>
                                        </p:tgtEl>
                                      </p:cBhvr>
                                    </p:animEffect>
                                  </p:childTnLst>
                                </p:cTn>
                              </p:par>
                            </p:childTnLst>
                          </p:cTn>
                        </p:par>
                        <p:par>
                          <p:cTn id="70" fill="hold">
                            <p:stCondLst>
                              <p:cond delay="3750"/>
                            </p:stCondLst>
                            <p:childTnLst>
                              <p:par>
                                <p:cTn id="71" presetID="10" presetClass="entr" presetSubtype="0"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250"/>
                                        <p:tgtEl>
                                          <p:spTgt spid="33"/>
                                        </p:tgtEl>
                                      </p:cBhvr>
                                    </p:animEffec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250"/>
                                        <p:tgtEl>
                                          <p:spTgt spid="12"/>
                                        </p:tgtEl>
                                      </p:cBhvr>
                                    </p:animEffect>
                                  </p:childTnLst>
                                </p:cTn>
                              </p:par>
                            </p:childTnLst>
                          </p:cTn>
                        </p:par>
                        <p:par>
                          <p:cTn id="78" fill="hold">
                            <p:stCondLst>
                              <p:cond delay="4250"/>
                            </p:stCondLst>
                            <p:childTnLst>
                              <p:par>
                                <p:cTn id="79" presetID="10" presetClass="entr" presetSubtype="0" fill="hold" nodeType="after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250"/>
                                        <p:tgtEl>
                                          <p:spTgt spid="31"/>
                                        </p:tgtEl>
                                      </p:cBhvr>
                                    </p:animEffect>
                                  </p:childTnLst>
                                </p:cTn>
                              </p:par>
                            </p:childTnLst>
                          </p:cTn>
                        </p:par>
                        <p:par>
                          <p:cTn id="82" fill="hold">
                            <p:stCondLst>
                              <p:cond delay="4500"/>
                            </p:stCondLst>
                            <p:childTnLst>
                              <p:par>
                                <p:cTn id="83" presetID="10" presetClass="entr" presetSubtype="0" fill="hold" grpId="0" nodeType="after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250"/>
                                        <p:tgtEl>
                                          <p:spTgt spid="11"/>
                                        </p:tgtEl>
                                      </p:cBhvr>
                                    </p:animEffect>
                                  </p:childTnLst>
                                </p:cTn>
                              </p:par>
                            </p:childTnLst>
                          </p:cTn>
                        </p:par>
                        <p:par>
                          <p:cTn id="86" fill="hold">
                            <p:stCondLst>
                              <p:cond delay="4750"/>
                            </p:stCondLst>
                            <p:childTnLst>
                              <p:par>
                                <p:cTn id="87" presetID="10" presetClass="entr" presetSubtype="0" fill="hold"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25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2CDD3-368B-4ECD-861B-623E8CAF404B}"/>
              </a:ext>
            </a:extLst>
          </p:cNvPr>
          <p:cNvSpPr/>
          <p:nvPr/>
        </p:nvSpPr>
        <p:spPr>
          <a:xfrm>
            <a:off x="1455089" y="1572724"/>
            <a:ext cx="3843744" cy="5285276"/>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85708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Serverless</a:t>
            </a:r>
            <a:endParaRPr kumimoji="0" lang="en-US" sz="1688"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C849BBD-AB5A-4E3C-87CD-BC3366449FF1}"/>
              </a:ext>
            </a:extLst>
          </p:cNvPr>
          <p:cNvSpPr/>
          <p:nvPr/>
        </p:nvSpPr>
        <p:spPr>
          <a:xfrm>
            <a:off x="5325015" y="1572724"/>
            <a:ext cx="2142552" cy="5285276"/>
          </a:xfrm>
          <a:prstGeom prst="rect">
            <a:avLst/>
          </a:prstGeom>
          <a:solidFill>
            <a:schemeClr val="accent6">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85708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Big Data</a:t>
            </a:r>
            <a:endParaRPr kumimoji="0" lang="en-US" sz="1688"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AD6C6FC-5150-4B77-A743-CEF0A65885F0}"/>
              </a:ext>
            </a:extLst>
          </p:cNvPr>
          <p:cNvSpPr/>
          <p:nvPr/>
        </p:nvSpPr>
        <p:spPr>
          <a:xfrm>
            <a:off x="7511978" y="1572724"/>
            <a:ext cx="2443056" cy="5285276"/>
          </a:xfrm>
          <a:prstGeom prst="rect">
            <a:avLst/>
          </a:prstGeom>
          <a:solidFill>
            <a:schemeClr val="accent3">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85708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Enterprise</a:t>
            </a:r>
            <a:endParaRPr kumimoji="0" lang="en-US" sz="1688"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CB97CD6-CECD-4F1F-9AA9-549870C01841}"/>
              </a:ext>
            </a:extLst>
          </p:cNvPr>
          <p:cNvSpPr/>
          <p:nvPr/>
        </p:nvSpPr>
        <p:spPr>
          <a:xfrm>
            <a:off x="9997882" y="1572724"/>
            <a:ext cx="1921123" cy="5285276"/>
          </a:xfrm>
          <a:prstGeom prst="rect">
            <a:avLst/>
          </a:prstGeom>
          <a:solidFill>
            <a:schemeClr val="accent4">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85708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Hybrid</a:t>
            </a:r>
            <a:endParaRPr kumimoji="0" lang="en-US" sz="1688"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4222B526-4E81-4E51-B492-B7EDAC4985F8}"/>
              </a:ext>
            </a:extLst>
          </p:cNvPr>
          <p:cNvGraphicFramePr>
            <a:graphicFrameLocks noGrp="1"/>
          </p:cNvGraphicFramePr>
          <p:nvPr>
            <p:ph idx="1"/>
            <p:extLst/>
          </p:nvPr>
        </p:nvGraphicFramePr>
        <p:xfrm>
          <a:off x="238539" y="1206413"/>
          <a:ext cx="11680466" cy="4894263"/>
        </p:xfrm>
        <a:graphic>
          <a:graphicData uri="http://schemas.openxmlformats.org/drawingml/2006/table">
            <a:tbl>
              <a:tblPr firstRow="1" bandRow="1">
                <a:tableStyleId>{2D5ABB26-0587-4C30-8999-92F81FD0307C}</a:tableStyleId>
              </a:tblPr>
              <a:tblGrid>
                <a:gridCol w="1270748">
                  <a:extLst>
                    <a:ext uri="{9D8B030D-6E8A-4147-A177-3AD203B41FA5}">
                      <a16:colId xmlns:a16="http://schemas.microsoft.com/office/drawing/2014/main" val="1582576505"/>
                    </a:ext>
                  </a:extLst>
                </a:gridCol>
                <a:gridCol w="1916829">
                  <a:extLst>
                    <a:ext uri="{9D8B030D-6E8A-4147-A177-3AD203B41FA5}">
                      <a16:colId xmlns:a16="http://schemas.microsoft.com/office/drawing/2014/main" val="2461122631"/>
                    </a:ext>
                  </a:extLst>
                </a:gridCol>
                <a:gridCol w="1883219">
                  <a:extLst>
                    <a:ext uri="{9D8B030D-6E8A-4147-A177-3AD203B41FA5}">
                      <a16:colId xmlns:a16="http://schemas.microsoft.com/office/drawing/2014/main" val="2659572726"/>
                    </a:ext>
                  </a:extLst>
                </a:gridCol>
                <a:gridCol w="2277506">
                  <a:extLst>
                    <a:ext uri="{9D8B030D-6E8A-4147-A177-3AD203B41FA5}">
                      <a16:colId xmlns:a16="http://schemas.microsoft.com/office/drawing/2014/main" val="3602601879"/>
                    </a:ext>
                  </a:extLst>
                </a:gridCol>
                <a:gridCol w="2452160">
                  <a:extLst>
                    <a:ext uri="{9D8B030D-6E8A-4147-A177-3AD203B41FA5}">
                      <a16:colId xmlns:a16="http://schemas.microsoft.com/office/drawing/2014/main" val="3639380612"/>
                    </a:ext>
                  </a:extLst>
                </a:gridCol>
                <a:gridCol w="1880004">
                  <a:extLst>
                    <a:ext uri="{9D8B030D-6E8A-4147-A177-3AD203B41FA5}">
                      <a16:colId xmlns:a16="http://schemas.microsoft.com/office/drawing/2014/main" val="2693603451"/>
                    </a:ext>
                  </a:extLst>
                </a:gridCol>
              </a:tblGrid>
              <a:tr h="357174">
                <a:tc>
                  <a:txBody>
                    <a:bodyPr/>
                    <a:lstStyle/>
                    <a:p>
                      <a:r>
                        <a:rPr lang="en-US" sz="1600" b="1" dirty="0"/>
                        <a:t>Segment</a:t>
                      </a:r>
                    </a:p>
                  </a:txBody>
                  <a:tcPr marL="85713" marR="85713" marT="42856" marB="42856">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Simple Queuing</a:t>
                      </a:r>
                    </a:p>
                  </a:txBody>
                  <a:tcPr marL="85713" marR="85713" marT="42856" marB="42856">
                    <a:lnB w="12700" cap="flat" cmpd="sng" algn="ctr">
                      <a:solidFill>
                        <a:schemeClr val="accent1"/>
                      </a:solidFill>
                      <a:prstDash val="solid"/>
                      <a:round/>
                      <a:headEnd type="none" w="med" len="med"/>
                      <a:tailEnd type="none" w="med" len="med"/>
                    </a:lnB>
                  </a:tcPr>
                </a:tc>
                <a:tc>
                  <a:txBody>
                    <a:bodyPr/>
                    <a:lstStyle/>
                    <a:p>
                      <a:pPr algn="l"/>
                      <a:r>
                        <a:rPr lang="en-US" sz="1600" b="1" dirty="0"/>
                        <a:t>Eventing </a:t>
                      </a:r>
                      <a:r>
                        <a:rPr lang="en-US" sz="1600" b="1" dirty="0" err="1"/>
                        <a:t>PubSub</a:t>
                      </a:r>
                      <a:endParaRPr lang="en-US" sz="1600" b="1" dirty="0"/>
                    </a:p>
                  </a:txBody>
                  <a:tcPr marL="85713" marR="85713" marT="42856" marB="42856">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Big Data Streaming</a:t>
                      </a:r>
                    </a:p>
                  </a:txBody>
                  <a:tcPr marL="85713" marR="85713" marT="42856" marB="42856">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Enterprise Messaging</a:t>
                      </a:r>
                    </a:p>
                  </a:txBody>
                  <a:tcPr marL="85713" marR="85713" marT="42856" marB="42856">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Cloud Socket</a:t>
                      </a:r>
                    </a:p>
                  </a:txBody>
                  <a:tcPr marL="85713" marR="85713" marT="42856" marB="42856">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92751522"/>
                  </a:ext>
                </a:extLst>
              </a:tr>
              <a:tr h="368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Product</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Storage Queues</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Event Grid</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Event Hubs</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Service Bus</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Relay &amp; HC</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667989973"/>
                  </a:ext>
                </a:extLst>
              </a:tr>
              <a:tr h="23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What you care about</a:t>
                      </a:r>
                    </a:p>
                    <a:p>
                      <a:endParaRPr lang="en-US" sz="1700" dirty="0"/>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Queue (polling)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Pay as you go</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Fan out</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dirty="0"/>
                        <a:t>Many messages in a Stream (think in MBs)</a:t>
                      </a:r>
                    </a:p>
                    <a:p>
                      <a:pPr marL="285750" indent="-285750">
                        <a:buFont typeface="Arial" panose="020B0604020202020204" pitchFamily="34" charset="0"/>
                        <a:buChar char="•"/>
                      </a:pPr>
                      <a:r>
                        <a:rPr lang="en-US" sz="1400" dirty="0"/>
                        <a:t>Ease of use and operation</a:t>
                      </a:r>
                    </a:p>
                    <a:p>
                      <a:pPr marL="285750" indent="-285750">
                        <a:buFont typeface="Arial" panose="020B0604020202020204" pitchFamily="34" charset="0"/>
                        <a:buChar char="•"/>
                      </a:pPr>
                      <a:r>
                        <a:rPr lang="en-US" sz="1400" dirty="0"/>
                        <a:t>Low cost</a:t>
                      </a:r>
                    </a:p>
                    <a:p>
                      <a:pPr marL="285750" indent="-285750">
                        <a:buFont typeface="Arial" panose="020B0604020202020204" pitchFamily="34" charset="0"/>
                        <a:buChar char="•"/>
                      </a:pPr>
                      <a:r>
                        <a:rPr lang="en-US" sz="14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Works with other tools</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JMS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Non-repudiation &amp;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Geo-Replication &amp;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Rich features (de-dupe, scheduling, etc.)</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TCP socket that can traverse firewalls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Load balanced live traffic</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96242750"/>
                  </a:ext>
                </a:extLst>
              </a:tr>
              <a:tr h="1000112">
                <a:tc>
                  <a:txBody>
                    <a:bodyPr/>
                    <a:lstStyle/>
                    <a:p>
                      <a:r>
                        <a:rPr lang="en-US" sz="1700" dirty="0"/>
                        <a:t>What you care less about</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Instantaneous consistency</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Instantaneous consistency</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dirty="0"/>
                        <a:t>Individual message semantics</a:t>
                      </a:r>
                    </a:p>
                    <a:p>
                      <a:pPr marL="285750" indent="-285750">
                        <a:buFont typeface="Arial" panose="020B0604020202020204" pitchFamily="34" charset="0"/>
                        <a:buChar char="•"/>
                      </a:pPr>
                      <a:r>
                        <a:rPr lang="en-US" sz="1400" dirty="0"/>
                        <a:t>Server-side cursor</a:t>
                      </a:r>
                    </a:p>
                    <a:p>
                      <a:pPr marL="285750" indent="-285750">
                        <a:buFont typeface="Arial" panose="020B0604020202020204" pitchFamily="34" charset="0"/>
                        <a:buChar char="•"/>
                      </a:pPr>
                      <a:r>
                        <a:rPr lang="en-US" sz="1400" dirty="0"/>
                        <a:t>Only Once</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Simplicity</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Buffered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Queue semantics</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00995228"/>
                  </a:ext>
                </a:extLst>
              </a:tr>
              <a:tr h="796573">
                <a:tc>
                  <a:txBody>
                    <a:bodyPr/>
                    <a:lstStyle/>
                    <a:p>
                      <a:r>
                        <a:rPr lang="en-US" sz="1700"/>
                        <a:t>Primary Objective</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Single partition lightweight queue</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Reliable fan out push at massive scale</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dirty="0"/>
                        <a:t>High scale distributed log</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Highly indexed full featured message broker</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High density TCP tunneling</a:t>
                      </a:r>
                    </a:p>
                  </a:txBody>
                  <a:tcPr marL="85713" marR="85713" marT="42856" marB="42856">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0333414"/>
                  </a:ext>
                </a:extLst>
              </a:tr>
            </a:tbl>
          </a:graphicData>
        </a:graphic>
      </p:graphicFrame>
      <p:sp>
        <p:nvSpPr>
          <p:cNvPr id="11" name="Title 3">
            <a:extLst>
              <a:ext uri="{FF2B5EF4-FFF2-40B4-BE49-F238E27FC236}">
                <a16:creationId xmlns:a16="http://schemas.microsoft.com/office/drawing/2014/main" id="{34601BB0-35B1-4298-A98C-ED92CADEA530}"/>
              </a:ext>
            </a:extLst>
          </p:cNvPr>
          <p:cNvSpPr>
            <a:spLocks noGrp="1"/>
          </p:cNvSpPr>
          <p:nvPr>
            <p:ph type="title"/>
          </p:nvPr>
        </p:nvSpPr>
        <p:spPr>
          <a:xfrm>
            <a:off x="588263" y="457200"/>
            <a:ext cx="11018520" cy="553998"/>
          </a:xfrm>
        </p:spPr>
        <p:txBody>
          <a:bodyPr/>
          <a:lstStyle/>
          <a:p>
            <a:r>
              <a:rPr lang="en-US" dirty="0"/>
              <a:t>Segmentation of the cloud messaging services</a:t>
            </a:r>
          </a:p>
        </p:txBody>
      </p:sp>
    </p:spTree>
    <p:extLst>
      <p:ext uri="{BB962C8B-B14F-4D97-AF65-F5344CB8AC3E}">
        <p14:creationId xmlns:p14="http://schemas.microsoft.com/office/powerpoint/2010/main" val="220582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A382C-5464-E448-B9C6-97F9CAF6EA4D}"/>
              </a:ext>
            </a:extLst>
          </p:cNvPr>
          <p:cNvSpPr>
            <a:spLocks noGrp="1"/>
          </p:cNvSpPr>
          <p:nvPr>
            <p:ph type="title"/>
          </p:nvPr>
        </p:nvSpPr>
        <p:spPr>
          <a:xfrm>
            <a:off x="585216" y="3033223"/>
            <a:ext cx="6126480" cy="498598"/>
          </a:xfrm>
        </p:spPr>
        <p:txBody>
          <a:bodyPr/>
          <a:lstStyle/>
          <a:p>
            <a:r>
              <a:rPr lang="en-US" dirty="0"/>
              <a:t>Demos</a:t>
            </a:r>
          </a:p>
        </p:txBody>
      </p:sp>
    </p:spTree>
    <p:extLst>
      <p:ext uri="{BB962C8B-B14F-4D97-AF65-F5344CB8AC3E}">
        <p14:creationId xmlns:p14="http://schemas.microsoft.com/office/powerpoint/2010/main" val="315128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DDEB0-FA02-405D-8163-1A82D7A74931}"/>
              </a:ext>
            </a:extLst>
          </p:cNvPr>
          <p:cNvSpPr>
            <a:spLocks noGrp="1"/>
          </p:cNvSpPr>
          <p:nvPr>
            <p:ph type="title"/>
          </p:nvPr>
        </p:nvSpPr>
        <p:spPr>
          <a:xfrm>
            <a:off x="3626688" y="2624351"/>
            <a:ext cx="7445675" cy="1269578"/>
          </a:xfrm>
        </p:spPr>
        <p:txBody>
          <a:bodyPr/>
          <a:lstStyle/>
          <a:p>
            <a:r>
              <a:rPr lang="en-US" sz="8250" dirty="0"/>
              <a:t>Storage Queues</a:t>
            </a:r>
          </a:p>
        </p:txBody>
      </p:sp>
      <p:sp>
        <p:nvSpPr>
          <p:cNvPr id="2" name="Text Placeholder 1">
            <a:extLst>
              <a:ext uri="{FF2B5EF4-FFF2-40B4-BE49-F238E27FC236}">
                <a16:creationId xmlns:a16="http://schemas.microsoft.com/office/drawing/2014/main" id="{0D8BBC5A-AD89-4494-85B8-7E49583D35B6}"/>
              </a:ext>
            </a:extLst>
          </p:cNvPr>
          <p:cNvSpPr>
            <a:spLocks noGrp="1"/>
          </p:cNvSpPr>
          <p:nvPr>
            <p:ph type="body" idx="1"/>
          </p:nvPr>
        </p:nvSpPr>
        <p:spPr>
          <a:xfrm>
            <a:off x="1550957" y="4589464"/>
            <a:ext cx="9468277" cy="324576"/>
          </a:xfrm>
        </p:spPr>
        <p:txBody>
          <a:bodyPr/>
          <a:lstStyle/>
          <a:p>
            <a:r>
              <a:rPr lang="en-US" dirty="0"/>
              <a:t>Simple Queues</a:t>
            </a:r>
          </a:p>
        </p:txBody>
      </p:sp>
      <p:pic>
        <p:nvPicPr>
          <p:cNvPr id="5" name="Picture 4">
            <a:extLst>
              <a:ext uri="{FF2B5EF4-FFF2-40B4-BE49-F238E27FC236}">
                <a16:creationId xmlns:a16="http://schemas.microsoft.com/office/drawing/2014/main" id="{8D393E0B-B3F6-48E2-BB06-C383B2B33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879" y="2132440"/>
            <a:ext cx="2002849" cy="2002849"/>
          </a:xfrm>
          <a:prstGeom prst="rect">
            <a:avLst/>
          </a:prstGeom>
        </p:spPr>
      </p:pic>
    </p:spTree>
    <p:extLst>
      <p:ext uri="{BB962C8B-B14F-4D97-AF65-F5344CB8AC3E}">
        <p14:creationId xmlns:p14="http://schemas.microsoft.com/office/powerpoint/2010/main" val="47308839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Logical Architecture</a:t>
            </a:r>
          </a:p>
        </p:txBody>
      </p:sp>
      <p:pic>
        <p:nvPicPr>
          <p:cNvPr id="6" name="Picture 5">
            <a:extLst>
              <a:ext uri="{FF2B5EF4-FFF2-40B4-BE49-F238E27FC236}">
                <a16:creationId xmlns:a16="http://schemas.microsoft.com/office/drawing/2014/main" id="{4C901FD6-A666-495A-A254-4EE8CF9D382C}"/>
              </a:ext>
            </a:extLst>
          </p:cNvPr>
          <p:cNvPicPr>
            <a:picLocks noChangeAspect="1"/>
          </p:cNvPicPr>
          <p:nvPr/>
        </p:nvPicPr>
        <p:blipFill>
          <a:blip r:embed="rId3"/>
          <a:stretch>
            <a:fillRect/>
          </a:stretch>
        </p:blipFill>
        <p:spPr>
          <a:xfrm>
            <a:off x="776677" y="1767902"/>
            <a:ext cx="828338" cy="515200"/>
          </a:xfrm>
          <a:prstGeom prst="rect">
            <a:avLst/>
          </a:prstGeom>
        </p:spPr>
      </p:pic>
      <p:pic>
        <p:nvPicPr>
          <p:cNvPr id="7" name="Picture 6">
            <a:extLst>
              <a:ext uri="{FF2B5EF4-FFF2-40B4-BE49-F238E27FC236}">
                <a16:creationId xmlns:a16="http://schemas.microsoft.com/office/drawing/2014/main" id="{CAAD9D49-AC0C-41FC-8991-305E9E7988AC}"/>
              </a:ext>
            </a:extLst>
          </p:cNvPr>
          <p:cNvPicPr>
            <a:picLocks noChangeAspect="1"/>
          </p:cNvPicPr>
          <p:nvPr/>
        </p:nvPicPr>
        <p:blipFill>
          <a:blip r:embed="rId3"/>
          <a:stretch>
            <a:fillRect/>
          </a:stretch>
        </p:blipFill>
        <p:spPr>
          <a:xfrm>
            <a:off x="776677" y="2608197"/>
            <a:ext cx="828338" cy="515200"/>
          </a:xfrm>
          <a:prstGeom prst="rect">
            <a:avLst/>
          </a:prstGeom>
        </p:spPr>
      </p:pic>
      <p:pic>
        <p:nvPicPr>
          <p:cNvPr id="8" name="Picture 7">
            <a:extLst>
              <a:ext uri="{FF2B5EF4-FFF2-40B4-BE49-F238E27FC236}">
                <a16:creationId xmlns:a16="http://schemas.microsoft.com/office/drawing/2014/main" id="{4C25D359-1D8F-41EE-B7A5-AF306D961361}"/>
              </a:ext>
            </a:extLst>
          </p:cNvPr>
          <p:cNvPicPr>
            <a:picLocks noChangeAspect="1"/>
          </p:cNvPicPr>
          <p:nvPr/>
        </p:nvPicPr>
        <p:blipFill>
          <a:blip r:embed="rId3"/>
          <a:stretch>
            <a:fillRect/>
          </a:stretch>
        </p:blipFill>
        <p:spPr>
          <a:xfrm>
            <a:off x="776677" y="3448493"/>
            <a:ext cx="828338" cy="515200"/>
          </a:xfrm>
          <a:prstGeom prst="rect">
            <a:avLst/>
          </a:prstGeom>
        </p:spPr>
      </p:pic>
      <p:pic>
        <p:nvPicPr>
          <p:cNvPr id="9" name="Picture 8">
            <a:extLst>
              <a:ext uri="{FF2B5EF4-FFF2-40B4-BE49-F238E27FC236}">
                <a16:creationId xmlns:a16="http://schemas.microsoft.com/office/drawing/2014/main" id="{002FBDA0-3BA7-42BF-A09D-E38A08E8D1FE}"/>
              </a:ext>
            </a:extLst>
          </p:cNvPr>
          <p:cNvPicPr>
            <a:picLocks noChangeAspect="1"/>
          </p:cNvPicPr>
          <p:nvPr/>
        </p:nvPicPr>
        <p:blipFill>
          <a:blip r:embed="rId3"/>
          <a:stretch>
            <a:fillRect/>
          </a:stretch>
        </p:blipFill>
        <p:spPr>
          <a:xfrm>
            <a:off x="776677" y="4288789"/>
            <a:ext cx="828338" cy="515200"/>
          </a:xfrm>
          <a:prstGeom prst="rect">
            <a:avLst/>
          </a:prstGeom>
        </p:spPr>
      </p:pic>
      <p:cxnSp>
        <p:nvCxnSpPr>
          <p:cNvPr id="11" name="Straight Arrow Connector 10">
            <a:extLst>
              <a:ext uri="{FF2B5EF4-FFF2-40B4-BE49-F238E27FC236}">
                <a16:creationId xmlns:a16="http://schemas.microsoft.com/office/drawing/2014/main" id="{239EDD58-3CB8-4503-B90A-DFA73824DCD6}"/>
              </a:ext>
            </a:extLst>
          </p:cNvPr>
          <p:cNvCxnSpPr>
            <a:cxnSpLocks/>
          </p:cNvCxnSpPr>
          <p:nvPr/>
        </p:nvCxnSpPr>
        <p:spPr>
          <a:xfrm>
            <a:off x="1592880" y="2031179"/>
            <a:ext cx="2000925" cy="887146"/>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D973DB-E731-4580-8D25-A2DDDF8B8CD9}"/>
              </a:ext>
            </a:extLst>
          </p:cNvPr>
          <p:cNvCxnSpPr>
            <a:cxnSpLocks/>
          </p:cNvCxnSpPr>
          <p:nvPr/>
        </p:nvCxnSpPr>
        <p:spPr>
          <a:xfrm flipV="1">
            <a:off x="1592880" y="3736464"/>
            <a:ext cx="2000925" cy="809926"/>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33E4C31-C7E0-417D-A4BB-9DDDC166FE27}"/>
              </a:ext>
            </a:extLst>
          </p:cNvPr>
          <p:cNvCxnSpPr>
            <a:cxnSpLocks/>
          </p:cNvCxnSpPr>
          <p:nvPr/>
        </p:nvCxnSpPr>
        <p:spPr>
          <a:xfrm>
            <a:off x="1605015" y="2865797"/>
            <a:ext cx="1988790" cy="316882"/>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45D0B5-18CA-46DD-8D08-680348F9BA04}"/>
              </a:ext>
            </a:extLst>
          </p:cNvPr>
          <p:cNvCxnSpPr>
            <a:cxnSpLocks/>
            <a:stCxn id="8" idx="3"/>
          </p:cNvCxnSpPr>
          <p:nvPr/>
        </p:nvCxnSpPr>
        <p:spPr>
          <a:xfrm flipV="1">
            <a:off x="1605015" y="3470651"/>
            <a:ext cx="1988790" cy="235442"/>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7FB061-6565-48E6-A424-4FAF7A8EBCB6}"/>
              </a:ext>
            </a:extLst>
          </p:cNvPr>
          <p:cNvCxnSpPr>
            <a:cxnSpLocks/>
          </p:cNvCxnSpPr>
          <p:nvPr/>
        </p:nvCxnSpPr>
        <p:spPr>
          <a:xfrm>
            <a:off x="4869711" y="3271328"/>
            <a:ext cx="595424"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gnifying glass">
            <a:extLst>
              <a:ext uri="{FF2B5EF4-FFF2-40B4-BE49-F238E27FC236}">
                <a16:creationId xmlns:a16="http://schemas.microsoft.com/office/drawing/2014/main" id="{12E5955E-2A75-425B-8D8F-5A5DC8169E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73982" y="2966361"/>
            <a:ext cx="732644" cy="732644"/>
          </a:xfrm>
          <a:prstGeom prst="rect">
            <a:avLst/>
          </a:prstGeom>
        </p:spPr>
      </p:pic>
      <p:pic>
        <p:nvPicPr>
          <p:cNvPr id="35" name="Graphic 34" descr="Megaphone">
            <a:extLst>
              <a:ext uri="{FF2B5EF4-FFF2-40B4-BE49-F238E27FC236}">
                <a16:creationId xmlns:a16="http://schemas.microsoft.com/office/drawing/2014/main" id="{90D6DAB6-C04A-4561-89B6-CE5285A537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94595" y="2918325"/>
            <a:ext cx="703519" cy="703519"/>
          </a:xfrm>
          <a:prstGeom prst="rect">
            <a:avLst/>
          </a:prstGeom>
        </p:spPr>
      </p:pic>
      <p:pic>
        <p:nvPicPr>
          <p:cNvPr id="41" name="Graphic 40" descr="Cloud">
            <a:extLst>
              <a:ext uri="{FF2B5EF4-FFF2-40B4-BE49-F238E27FC236}">
                <a16:creationId xmlns:a16="http://schemas.microsoft.com/office/drawing/2014/main" id="{CCDBCC1F-584E-4AB5-9F5F-DA34F0EA72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4074" y="2725479"/>
            <a:ext cx="914400" cy="914400"/>
          </a:xfrm>
          <a:prstGeom prst="rect">
            <a:avLst/>
          </a:prstGeom>
        </p:spPr>
      </p:pic>
      <p:pic>
        <p:nvPicPr>
          <p:cNvPr id="43" name="Graphic 42" descr="Building">
            <a:extLst>
              <a:ext uri="{FF2B5EF4-FFF2-40B4-BE49-F238E27FC236}">
                <a16:creationId xmlns:a16="http://schemas.microsoft.com/office/drawing/2014/main" id="{C9060909-8291-465D-B357-8A5EAD9C52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43984" y="1626581"/>
            <a:ext cx="630119" cy="630119"/>
          </a:xfrm>
          <a:prstGeom prst="rect">
            <a:avLst/>
          </a:prstGeom>
        </p:spPr>
      </p:pic>
      <p:sp>
        <p:nvSpPr>
          <p:cNvPr id="45" name="TextBox 44">
            <a:extLst>
              <a:ext uri="{FF2B5EF4-FFF2-40B4-BE49-F238E27FC236}">
                <a16:creationId xmlns:a16="http://schemas.microsoft.com/office/drawing/2014/main" id="{C5EA7FD0-D874-4AB5-9142-AE94D49D419B}"/>
              </a:ext>
            </a:extLst>
          </p:cNvPr>
          <p:cNvSpPr txBox="1"/>
          <p:nvPr/>
        </p:nvSpPr>
        <p:spPr>
          <a:xfrm>
            <a:off x="776677" y="5241911"/>
            <a:ext cx="65242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Fleets</a:t>
            </a:r>
          </a:p>
        </p:txBody>
      </p:sp>
      <p:sp>
        <p:nvSpPr>
          <p:cNvPr id="46" name="TextBox 45">
            <a:extLst>
              <a:ext uri="{FF2B5EF4-FFF2-40B4-BE49-F238E27FC236}">
                <a16:creationId xmlns:a16="http://schemas.microsoft.com/office/drawing/2014/main" id="{3A4CCC76-1958-432C-A8F4-F58D4F7FB45B}"/>
              </a:ext>
            </a:extLst>
          </p:cNvPr>
          <p:cNvSpPr txBox="1"/>
          <p:nvPr/>
        </p:nvSpPr>
        <p:spPr>
          <a:xfrm>
            <a:off x="937114" y="1767902"/>
            <a:ext cx="165110"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A</a:t>
            </a:r>
          </a:p>
        </p:txBody>
      </p:sp>
      <p:sp>
        <p:nvSpPr>
          <p:cNvPr id="47" name="TextBox 46">
            <a:extLst>
              <a:ext uri="{FF2B5EF4-FFF2-40B4-BE49-F238E27FC236}">
                <a16:creationId xmlns:a16="http://schemas.microsoft.com/office/drawing/2014/main" id="{DDCBB566-1926-45B3-9C7B-1196D8E2CD1F}"/>
              </a:ext>
            </a:extLst>
          </p:cNvPr>
          <p:cNvSpPr txBox="1"/>
          <p:nvPr/>
        </p:nvSpPr>
        <p:spPr>
          <a:xfrm>
            <a:off x="943181" y="2622081"/>
            <a:ext cx="147476"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B</a:t>
            </a:r>
          </a:p>
        </p:txBody>
      </p:sp>
      <p:sp>
        <p:nvSpPr>
          <p:cNvPr id="48" name="TextBox 47">
            <a:extLst>
              <a:ext uri="{FF2B5EF4-FFF2-40B4-BE49-F238E27FC236}">
                <a16:creationId xmlns:a16="http://schemas.microsoft.com/office/drawing/2014/main" id="{1C72ED99-9ECD-4D83-9E58-4C7420EDAF10}"/>
              </a:ext>
            </a:extLst>
          </p:cNvPr>
          <p:cNvSpPr txBox="1"/>
          <p:nvPr/>
        </p:nvSpPr>
        <p:spPr>
          <a:xfrm>
            <a:off x="944202" y="3454729"/>
            <a:ext cx="15869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a:t>
            </a:r>
          </a:p>
        </p:txBody>
      </p:sp>
      <p:sp>
        <p:nvSpPr>
          <p:cNvPr id="49" name="TextBox 48">
            <a:extLst>
              <a:ext uri="{FF2B5EF4-FFF2-40B4-BE49-F238E27FC236}">
                <a16:creationId xmlns:a16="http://schemas.microsoft.com/office/drawing/2014/main" id="{58BB7CB4-6CA9-4C5D-8D55-409DD4C97ED9}"/>
              </a:ext>
            </a:extLst>
          </p:cNvPr>
          <p:cNvSpPr txBox="1"/>
          <p:nvPr/>
        </p:nvSpPr>
        <p:spPr>
          <a:xfrm>
            <a:off x="944202" y="4304138"/>
            <a:ext cx="179536"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a:t>
            </a:r>
          </a:p>
        </p:txBody>
      </p:sp>
      <p:sp>
        <p:nvSpPr>
          <p:cNvPr id="50" name="TextBox 49">
            <a:extLst>
              <a:ext uri="{FF2B5EF4-FFF2-40B4-BE49-F238E27FC236}">
                <a16:creationId xmlns:a16="http://schemas.microsoft.com/office/drawing/2014/main" id="{E010FB2F-6822-4F4D-8C88-88C9B2AB7E7F}"/>
              </a:ext>
            </a:extLst>
          </p:cNvPr>
          <p:cNvSpPr txBox="1"/>
          <p:nvPr/>
        </p:nvSpPr>
        <p:spPr>
          <a:xfrm>
            <a:off x="3865794" y="5241910"/>
            <a:ext cx="69570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Ingest</a:t>
            </a:r>
          </a:p>
        </p:txBody>
      </p:sp>
      <p:sp>
        <p:nvSpPr>
          <p:cNvPr id="51" name="TextBox 50">
            <a:extLst>
              <a:ext uri="{FF2B5EF4-FFF2-40B4-BE49-F238E27FC236}">
                <a16:creationId xmlns:a16="http://schemas.microsoft.com/office/drawing/2014/main" id="{314A3EFB-46EC-47B2-95DB-AAEE5DB96416}"/>
              </a:ext>
            </a:extLst>
          </p:cNvPr>
          <p:cNvSpPr txBox="1"/>
          <p:nvPr/>
        </p:nvSpPr>
        <p:spPr>
          <a:xfrm>
            <a:off x="5573982" y="5241909"/>
            <a:ext cx="87684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Analyze</a:t>
            </a:r>
          </a:p>
        </p:txBody>
      </p:sp>
      <p:cxnSp>
        <p:nvCxnSpPr>
          <p:cNvPr id="53" name="Straight Arrow Connector 52">
            <a:extLst>
              <a:ext uri="{FF2B5EF4-FFF2-40B4-BE49-F238E27FC236}">
                <a16:creationId xmlns:a16="http://schemas.microsoft.com/office/drawing/2014/main" id="{7A066DDB-C000-44FE-B9BA-B290505AA51D}"/>
              </a:ext>
            </a:extLst>
          </p:cNvPr>
          <p:cNvCxnSpPr>
            <a:cxnSpLocks/>
          </p:cNvCxnSpPr>
          <p:nvPr/>
        </p:nvCxnSpPr>
        <p:spPr>
          <a:xfrm>
            <a:off x="6450825" y="3271328"/>
            <a:ext cx="595424"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1B53D4D-896F-47CF-800A-26FACD6302B4}"/>
              </a:ext>
            </a:extLst>
          </p:cNvPr>
          <p:cNvSpPr txBox="1"/>
          <p:nvPr/>
        </p:nvSpPr>
        <p:spPr>
          <a:xfrm>
            <a:off x="7125776" y="5241908"/>
            <a:ext cx="82073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Publish</a:t>
            </a:r>
          </a:p>
        </p:txBody>
      </p:sp>
      <p:pic>
        <p:nvPicPr>
          <p:cNvPr id="59" name="Graphic 58" descr="Building">
            <a:extLst>
              <a:ext uri="{FF2B5EF4-FFF2-40B4-BE49-F238E27FC236}">
                <a16:creationId xmlns:a16="http://schemas.microsoft.com/office/drawing/2014/main" id="{13EE02A0-3DFC-4BE6-BF5F-4975CEA1BA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43984" y="2460909"/>
            <a:ext cx="630119" cy="630119"/>
          </a:xfrm>
          <a:prstGeom prst="rect">
            <a:avLst/>
          </a:prstGeom>
        </p:spPr>
      </p:pic>
      <p:pic>
        <p:nvPicPr>
          <p:cNvPr id="60" name="Graphic 59" descr="Building">
            <a:extLst>
              <a:ext uri="{FF2B5EF4-FFF2-40B4-BE49-F238E27FC236}">
                <a16:creationId xmlns:a16="http://schemas.microsoft.com/office/drawing/2014/main" id="{C560011D-1135-4A70-969A-8D10625907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43984" y="3391033"/>
            <a:ext cx="630119" cy="630119"/>
          </a:xfrm>
          <a:prstGeom prst="rect">
            <a:avLst/>
          </a:prstGeom>
        </p:spPr>
      </p:pic>
      <p:pic>
        <p:nvPicPr>
          <p:cNvPr id="61" name="Graphic 60" descr="Building">
            <a:extLst>
              <a:ext uri="{FF2B5EF4-FFF2-40B4-BE49-F238E27FC236}">
                <a16:creationId xmlns:a16="http://schemas.microsoft.com/office/drawing/2014/main" id="{881EC337-7D4F-44C9-9662-8967ACA8CD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43984" y="4231329"/>
            <a:ext cx="630119" cy="630119"/>
          </a:xfrm>
          <a:prstGeom prst="rect">
            <a:avLst/>
          </a:prstGeom>
        </p:spPr>
      </p:pic>
      <p:sp>
        <p:nvSpPr>
          <p:cNvPr id="62" name="TextBox 61">
            <a:extLst>
              <a:ext uri="{FF2B5EF4-FFF2-40B4-BE49-F238E27FC236}">
                <a16:creationId xmlns:a16="http://schemas.microsoft.com/office/drawing/2014/main" id="{98EE8CC6-B1EA-4E93-8673-D43FF6BEE985}"/>
              </a:ext>
            </a:extLst>
          </p:cNvPr>
          <p:cNvSpPr txBox="1"/>
          <p:nvPr/>
        </p:nvSpPr>
        <p:spPr>
          <a:xfrm>
            <a:off x="9148674" y="5240052"/>
            <a:ext cx="125976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Companies</a:t>
            </a:r>
          </a:p>
        </p:txBody>
      </p:sp>
      <p:cxnSp>
        <p:nvCxnSpPr>
          <p:cNvPr id="63" name="Straight Arrow Connector 62">
            <a:extLst>
              <a:ext uri="{FF2B5EF4-FFF2-40B4-BE49-F238E27FC236}">
                <a16:creationId xmlns:a16="http://schemas.microsoft.com/office/drawing/2014/main" id="{7E120CEF-6E99-4E72-8A92-D8E9660D4BDD}"/>
              </a:ext>
            </a:extLst>
          </p:cNvPr>
          <p:cNvCxnSpPr>
            <a:cxnSpLocks/>
            <a:stCxn id="35" idx="3"/>
          </p:cNvCxnSpPr>
          <p:nvPr/>
        </p:nvCxnSpPr>
        <p:spPr>
          <a:xfrm flipV="1">
            <a:off x="7898114" y="2025503"/>
            <a:ext cx="1250560" cy="1244582"/>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603E760-DEED-4333-83E5-E043F1901A23}"/>
              </a:ext>
            </a:extLst>
          </p:cNvPr>
          <p:cNvCxnSpPr>
            <a:cxnSpLocks/>
            <a:stCxn id="35" idx="3"/>
            <a:endCxn id="59" idx="1"/>
          </p:cNvCxnSpPr>
          <p:nvPr/>
        </p:nvCxnSpPr>
        <p:spPr>
          <a:xfrm flipV="1">
            <a:off x="7898114" y="2775969"/>
            <a:ext cx="1345870" cy="494116"/>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14B7CD-4FC1-45A3-B3BB-A2AE7387999C}"/>
              </a:ext>
            </a:extLst>
          </p:cNvPr>
          <p:cNvCxnSpPr>
            <a:cxnSpLocks/>
            <a:stCxn id="35" idx="3"/>
            <a:endCxn id="60" idx="1"/>
          </p:cNvCxnSpPr>
          <p:nvPr/>
        </p:nvCxnSpPr>
        <p:spPr>
          <a:xfrm>
            <a:off x="7898114" y="3270085"/>
            <a:ext cx="1345870" cy="436008"/>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5B4E20C-6CC3-4145-A714-48EFBA2D89E1}"/>
              </a:ext>
            </a:extLst>
          </p:cNvPr>
          <p:cNvCxnSpPr>
            <a:cxnSpLocks/>
            <a:stCxn id="35" idx="3"/>
            <a:endCxn id="61" idx="1"/>
          </p:cNvCxnSpPr>
          <p:nvPr/>
        </p:nvCxnSpPr>
        <p:spPr>
          <a:xfrm>
            <a:off x="7898114" y="3270085"/>
            <a:ext cx="1345870" cy="1276304"/>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40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4" grpId="0"/>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Physical Architecture</a:t>
            </a:r>
          </a:p>
        </p:txBody>
      </p:sp>
      <p:pic>
        <p:nvPicPr>
          <p:cNvPr id="2" name="Picture 1">
            <a:extLst>
              <a:ext uri="{FF2B5EF4-FFF2-40B4-BE49-F238E27FC236}">
                <a16:creationId xmlns:a16="http://schemas.microsoft.com/office/drawing/2014/main" id="{740C17C8-8696-404C-9A50-0F926F948C9D}"/>
              </a:ext>
            </a:extLst>
          </p:cNvPr>
          <p:cNvPicPr>
            <a:picLocks noChangeAspect="1"/>
          </p:cNvPicPr>
          <p:nvPr/>
        </p:nvPicPr>
        <p:blipFill>
          <a:blip r:embed="rId3"/>
          <a:stretch>
            <a:fillRect/>
          </a:stretch>
        </p:blipFill>
        <p:spPr>
          <a:xfrm>
            <a:off x="588263" y="2554919"/>
            <a:ext cx="912109" cy="762440"/>
          </a:xfrm>
          <a:prstGeom prst="rect">
            <a:avLst/>
          </a:prstGeom>
        </p:spPr>
      </p:pic>
      <p:pic>
        <p:nvPicPr>
          <p:cNvPr id="3" name="Picture 2">
            <a:extLst>
              <a:ext uri="{FF2B5EF4-FFF2-40B4-BE49-F238E27FC236}">
                <a16:creationId xmlns:a16="http://schemas.microsoft.com/office/drawing/2014/main" id="{71647817-243D-4ED2-90CE-D79D9F516152}"/>
              </a:ext>
            </a:extLst>
          </p:cNvPr>
          <p:cNvPicPr>
            <a:picLocks noChangeAspect="1"/>
          </p:cNvPicPr>
          <p:nvPr/>
        </p:nvPicPr>
        <p:blipFill>
          <a:blip r:embed="rId4"/>
          <a:stretch>
            <a:fillRect/>
          </a:stretch>
        </p:blipFill>
        <p:spPr>
          <a:xfrm>
            <a:off x="2525823" y="2554919"/>
            <a:ext cx="762014" cy="762440"/>
          </a:xfrm>
          <a:prstGeom prst="rect">
            <a:avLst/>
          </a:prstGeom>
        </p:spPr>
      </p:pic>
      <p:pic>
        <p:nvPicPr>
          <p:cNvPr id="5" name="Picture 4">
            <a:extLst>
              <a:ext uri="{FF2B5EF4-FFF2-40B4-BE49-F238E27FC236}">
                <a16:creationId xmlns:a16="http://schemas.microsoft.com/office/drawing/2014/main" id="{C9F18768-E08E-46A2-A998-5DB447471E73}"/>
              </a:ext>
            </a:extLst>
          </p:cNvPr>
          <p:cNvPicPr>
            <a:picLocks noChangeAspect="1"/>
          </p:cNvPicPr>
          <p:nvPr/>
        </p:nvPicPr>
        <p:blipFill>
          <a:blip r:embed="rId5"/>
          <a:stretch>
            <a:fillRect/>
          </a:stretch>
        </p:blipFill>
        <p:spPr>
          <a:xfrm>
            <a:off x="4619934" y="2586204"/>
            <a:ext cx="824198" cy="762419"/>
          </a:xfrm>
          <a:prstGeom prst="rect">
            <a:avLst/>
          </a:prstGeom>
        </p:spPr>
      </p:pic>
      <p:pic>
        <p:nvPicPr>
          <p:cNvPr id="13" name="Picture 12">
            <a:extLst>
              <a:ext uri="{FF2B5EF4-FFF2-40B4-BE49-F238E27FC236}">
                <a16:creationId xmlns:a16="http://schemas.microsoft.com/office/drawing/2014/main" id="{19994A6D-4E9B-483E-8ABB-C97EBA62B110}"/>
              </a:ext>
            </a:extLst>
          </p:cNvPr>
          <p:cNvPicPr>
            <a:picLocks noChangeAspect="1"/>
          </p:cNvPicPr>
          <p:nvPr/>
        </p:nvPicPr>
        <p:blipFill>
          <a:blip r:embed="rId6"/>
          <a:stretch>
            <a:fillRect/>
          </a:stretch>
        </p:blipFill>
        <p:spPr>
          <a:xfrm>
            <a:off x="6309316" y="2606817"/>
            <a:ext cx="714693" cy="721191"/>
          </a:xfrm>
          <a:prstGeom prst="rect">
            <a:avLst/>
          </a:prstGeom>
        </p:spPr>
      </p:pic>
      <p:pic>
        <p:nvPicPr>
          <p:cNvPr id="15" name="Picture 14">
            <a:extLst>
              <a:ext uri="{FF2B5EF4-FFF2-40B4-BE49-F238E27FC236}">
                <a16:creationId xmlns:a16="http://schemas.microsoft.com/office/drawing/2014/main" id="{D30A4BDB-1F15-4642-BC36-046B5A5D2C54}"/>
              </a:ext>
            </a:extLst>
          </p:cNvPr>
          <p:cNvPicPr>
            <a:picLocks noChangeAspect="1"/>
          </p:cNvPicPr>
          <p:nvPr/>
        </p:nvPicPr>
        <p:blipFill>
          <a:blip r:embed="rId7"/>
          <a:stretch>
            <a:fillRect/>
          </a:stretch>
        </p:blipFill>
        <p:spPr>
          <a:xfrm>
            <a:off x="8512069" y="2554919"/>
            <a:ext cx="687802" cy="721191"/>
          </a:xfrm>
          <a:prstGeom prst="rect">
            <a:avLst/>
          </a:prstGeom>
        </p:spPr>
      </p:pic>
      <p:sp>
        <p:nvSpPr>
          <p:cNvPr id="39" name="TextBox 38">
            <a:extLst>
              <a:ext uri="{FF2B5EF4-FFF2-40B4-BE49-F238E27FC236}">
                <a16:creationId xmlns:a16="http://schemas.microsoft.com/office/drawing/2014/main" id="{A9930461-A9D2-47A9-ACBC-B9BC2DB47D85}"/>
              </a:ext>
            </a:extLst>
          </p:cNvPr>
          <p:cNvSpPr txBox="1"/>
          <p:nvPr/>
        </p:nvSpPr>
        <p:spPr>
          <a:xfrm>
            <a:off x="406838" y="3368336"/>
            <a:ext cx="128560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Application</a:t>
            </a:r>
          </a:p>
        </p:txBody>
      </p:sp>
      <p:cxnSp>
        <p:nvCxnSpPr>
          <p:cNvPr id="40" name="Straight Arrow Connector 39">
            <a:extLst>
              <a:ext uri="{FF2B5EF4-FFF2-40B4-BE49-F238E27FC236}">
                <a16:creationId xmlns:a16="http://schemas.microsoft.com/office/drawing/2014/main" id="{A7101776-7AA9-45DA-80C0-0F3C04B2CEAA}"/>
              </a:ext>
            </a:extLst>
          </p:cNvPr>
          <p:cNvCxnSpPr>
            <a:cxnSpLocks/>
          </p:cNvCxnSpPr>
          <p:nvPr/>
        </p:nvCxnSpPr>
        <p:spPr>
          <a:xfrm>
            <a:off x="1609060" y="2936139"/>
            <a:ext cx="684383"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6F20D95-4488-41F7-B2D0-1B26FB3DAA44}"/>
              </a:ext>
            </a:extLst>
          </p:cNvPr>
          <p:cNvCxnSpPr>
            <a:cxnSpLocks/>
          </p:cNvCxnSpPr>
          <p:nvPr/>
        </p:nvCxnSpPr>
        <p:spPr>
          <a:xfrm>
            <a:off x="3707217" y="2936139"/>
            <a:ext cx="6592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96DE7A3-F1CB-461B-B10B-7E31099AB271}"/>
              </a:ext>
            </a:extLst>
          </p:cNvPr>
          <p:cNvSpPr txBox="1"/>
          <p:nvPr/>
        </p:nvSpPr>
        <p:spPr>
          <a:xfrm>
            <a:off x="2293443" y="3368335"/>
            <a:ext cx="1277722"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Event Hubs</a:t>
            </a:r>
          </a:p>
        </p:txBody>
      </p:sp>
      <p:sp>
        <p:nvSpPr>
          <p:cNvPr id="52" name="TextBox 51">
            <a:extLst>
              <a:ext uri="{FF2B5EF4-FFF2-40B4-BE49-F238E27FC236}">
                <a16:creationId xmlns:a16="http://schemas.microsoft.com/office/drawing/2014/main" id="{2AD0B537-4B85-44E6-A8C4-AAB8B960F8F7}"/>
              </a:ext>
            </a:extLst>
          </p:cNvPr>
          <p:cNvSpPr txBox="1"/>
          <p:nvPr/>
        </p:nvSpPr>
        <p:spPr>
          <a:xfrm>
            <a:off x="4541514" y="3368335"/>
            <a:ext cx="98103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Function</a:t>
            </a:r>
          </a:p>
        </p:txBody>
      </p:sp>
      <p:cxnSp>
        <p:nvCxnSpPr>
          <p:cNvPr id="14" name="Straight Arrow Connector 13">
            <a:extLst>
              <a:ext uri="{FF2B5EF4-FFF2-40B4-BE49-F238E27FC236}">
                <a16:creationId xmlns:a16="http://schemas.microsoft.com/office/drawing/2014/main" id="{E9B1628B-1373-4DAF-B526-CFF61E959F74}"/>
              </a:ext>
            </a:extLst>
          </p:cNvPr>
          <p:cNvCxnSpPr>
            <a:cxnSpLocks/>
          </p:cNvCxnSpPr>
          <p:nvPr/>
        </p:nvCxnSpPr>
        <p:spPr>
          <a:xfrm>
            <a:off x="5564178" y="2936139"/>
            <a:ext cx="6592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9E4BE2-A6D2-47C0-883A-D20E36DF22CA}"/>
              </a:ext>
            </a:extLst>
          </p:cNvPr>
          <p:cNvSpPr txBox="1"/>
          <p:nvPr/>
        </p:nvSpPr>
        <p:spPr>
          <a:xfrm>
            <a:off x="5952530" y="3371704"/>
            <a:ext cx="1579087"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Event Domain</a:t>
            </a:r>
          </a:p>
        </p:txBody>
      </p:sp>
      <p:cxnSp>
        <p:nvCxnSpPr>
          <p:cNvPr id="17" name="Straight Arrow Connector 16">
            <a:extLst>
              <a:ext uri="{FF2B5EF4-FFF2-40B4-BE49-F238E27FC236}">
                <a16:creationId xmlns:a16="http://schemas.microsoft.com/office/drawing/2014/main" id="{7AF76D86-3ABB-4697-8371-4CC7969FA3E2}"/>
              </a:ext>
            </a:extLst>
          </p:cNvPr>
          <p:cNvCxnSpPr>
            <a:cxnSpLocks/>
          </p:cNvCxnSpPr>
          <p:nvPr/>
        </p:nvCxnSpPr>
        <p:spPr>
          <a:xfrm flipV="1">
            <a:off x="7127934" y="2936139"/>
            <a:ext cx="1166270" cy="582"/>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5824CB5-3E45-4A21-8F0A-790FDF9A7E45}"/>
              </a:ext>
            </a:extLst>
          </p:cNvPr>
          <p:cNvSpPr txBox="1"/>
          <p:nvPr/>
        </p:nvSpPr>
        <p:spPr>
          <a:xfrm>
            <a:off x="8563694" y="3285185"/>
            <a:ext cx="595215"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Topic</a:t>
            </a:r>
          </a:p>
        </p:txBody>
      </p:sp>
      <p:cxnSp>
        <p:nvCxnSpPr>
          <p:cNvPr id="9" name="Straight Connector 8">
            <a:extLst>
              <a:ext uri="{FF2B5EF4-FFF2-40B4-BE49-F238E27FC236}">
                <a16:creationId xmlns:a16="http://schemas.microsoft.com/office/drawing/2014/main" id="{693B221D-9C98-4383-AA0B-60AA14DCDE3F}"/>
              </a:ext>
            </a:extLst>
          </p:cNvPr>
          <p:cNvCxnSpPr>
            <a:cxnSpLocks/>
          </p:cNvCxnSpPr>
          <p:nvPr/>
        </p:nvCxnSpPr>
        <p:spPr>
          <a:xfrm>
            <a:off x="7762691" y="1589606"/>
            <a:ext cx="9939" cy="3037059"/>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6444CA4-D296-45E0-96C5-30DED0ADA2C5}"/>
              </a:ext>
            </a:extLst>
          </p:cNvPr>
          <p:cNvCxnSpPr>
            <a:cxnSpLocks/>
          </p:cNvCxnSpPr>
          <p:nvPr/>
        </p:nvCxnSpPr>
        <p:spPr>
          <a:xfrm>
            <a:off x="7772630" y="1589606"/>
            <a:ext cx="6592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D7181E7-0CB7-4686-B3AD-58B3C120EC53}"/>
              </a:ext>
            </a:extLst>
          </p:cNvPr>
          <p:cNvPicPr>
            <a:picLocks noChangeAspect="1"/>
          </p:cNvPicPr>
          <p:nvPr/>
        </p:nvPicPr>
        <p:blipFill>
          <a:blip r:embed="rId7"/>
          <a:stretch>
            <a:fillRect/>
          </a:stretch>
        </p:blipFill>
        <p:spPr>
          <a:xfrm>
            <a:off x="8512069" y="4266069"/>
            <a:ext cx="687802" cy="721191"/>
          </a:xfrm>
          <a:prstGeom prst="rect">
            <a:avLst/>
          </a:prstGeom>
        </p:spPr>
      </p:pic>
      <p:pic>
        <p:nvPicPr>
          <p:cNvPr id="25" name="Picture 24">
            <a:extLst>
              <a:ext uri="{FF2B5EF4-FFF2-40B4-BE49-F238E27FC236}">
                <a16:creationId xmlns:a16="http://schemas.microsoft.com/office/drawing/2014/main" id="{BED6955C-E8C4-4915-B12E-18E2C7147020}"/>
              </a:ext>
            </a:extLst>
          </p:cNvPr>
          <p:cNvPicPr>
            <a:picLocks noChangeAspect="1"/>
          </p:cNvPicPr>
          <p:nvPr/>
        </p:nvPicPr>
        <p:blipFill>
          <a:blip r:embed="rId7"/>
          <a:stretch>
            <a:fillRect/>
          </a:stretch>
        </p:blipFill>
        <p:spPr>
          <a:xfrm>
            <a:off x="8530732" y="1229010"/>
            <a:ext cx="687802" cy="721191"/>
          </a:xfrm>
          <a:prstGeom prst="rect">
            <a:avLst/>
          </a:prstGeom>
        </p:spPr>
      </p:pic>
      <p:cxnSp>
        <p:nvCxnSpPr>
          <p:cNvPr id="27" name="Straight Arrow Connector 26">
            <a:extLst>
              <a:ext uri="{FF2B5EF4-FFF2-40B4-BE49-F238E27FC236}">
                <a16:creationId xmlns:a16="http://schemas.microsoft.com/office/drawing/2014/main" id="{F715B415-A120-49D9-98F8-10BB232963FE}"/>
              </a:ext>
            </a:extLst>
          </p:cNvPr>
          <p:cNvCxnSpPr>
            <a:cxnSpLocks/>
          </p:cNvCxnSpPr>
          <p:nvPr/>
        </p:nvCxnSpPr>
        <p:spPr>
          <a:xfrm>
            <a:off x="7762691" y="4626665"/>
            <a:ext cx="6592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BC41B93-0159-49A5-8637-8B443520DE61}"/>
              </a:ext>
            </a:extLst>
          </p:cNvPr>
          <p:cNvSpPr txBox="1"/>
          <p:nvPr/>
        </p:nvSpPr>
        <p:spPr>
          <a:xfrm>
            <a:off x="8577025" y="1906051"/>
            <a:ext cx="595215"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Topic</a:t>
            </a:r>
          </a:p>
        </p:txBody>
      </p:sp>
      <p:sp>
        <p:nvSpPr>
          <p:cNvPr id="31" name="TextBox 30">
            <a:extLst>
              <a:ext uri="{FF2B5EF4-FFF2-40B4-BE49-F238E27FC236}">
                <a16:creationId xmlns:a16="http://schemas.microsoft.com/office/drawing/2014/main" id="{7B4D12AA-FB15-4A26-9795-D228403F56C4}"/>
              </a:ext>
            </a:extLst>
          </p:cNvPr>
          <p:cNvSpPr txBox="1"/>
          <p:nvPr/>
        </p:nvSpPr>
        <p:spPr>
          <a:xfrm>
            <a:off x="8577024" y="4987260"/>
            <a:ext cx="595215"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Topic</a:t>
            </a:r>
          </a:p>
        </p:txBody>
      </p:sp>
      <p:pic>
        <p:nvPicPr>
          <p:cNvPr id="21" name="Picture 20">
            <a:extLst>
              <a:ext uri="{FF2B5EF4-FFF2-40B4-BE49-F238E27FC236}">
                <a16:creationId xmlns:a16="http://schemas.microsoft.com/office/drawing/2014/main" id="{1D9B75B5-1085-44B2-AAFB-8F84EAE90EBB}"/>
              </a:ext>
            </a:extLst>
          </p:cNvPr>
          <p:cNvPicPr>
            <a:picLocks noChangeAspect="1"/>
          </p:cNvPicPr>
          <p:nvPr/>
        </p:nvPicPr>
        <p:blipFill>
          <a:blip r:embed="rId8"/>
          <a:stretch>
            <a:fillRect/>
          </a:stretch>
        </p:blipFill>
        <p:spPr>
          <a:xfrm>
            <a:off x="10244270" y="1273160"/>
            <a:ext cx="856563" cy="677041"/>
          </a:xfrm>
          <a:prstGeom prst="rect">
            <a:avLst/>
          </a:prstGeom>
        </p:spPr>
      </p:pic>
      <p:pic>
        <p:nvPicPr>
          <p:cNvPr id="22" name="Picture 21">
            <a:extLst>
              <a:ext uri="{FF2B5EF4-FFF2-40B4-BE49-F238E27FC236}">
                <a16:creationId xmlns:a16="http://schemas.microsoft.com/office/drawing/2014/main" id="{B77FB798-D90B-402D-838F-1E738E7C63B0}"/>
              </a:ext>
            </a:extLst>
          </p:cNvPr>
          <p:cNvPicPr>
            <a:picLocks noChangeAspect="1"/>
          </p:cNvPicPr>
          <p:nvPr/>
        </p:nvPicPr>
        <p:blipFill>
          <a:blip r:embed="rId9"/>
          <a:stretch>
            <a:fillRect/>
          </a:stretch>
        </p:blipFill>
        <p:spPr>
          <a:xfrm>
            <a:off x="10332629" y="2554919"/>
            <a:ext cx="687802" cy="686716"/>
          </a:xfrm>
          <a:prstGeom prst="rect">
            <a:avLst/>
          </a:prstGeom>
        </p:spPr>
      </p:pic>
      <p:pic>
        <p:nvPicPr>
          <p:cNvPr id="35" name="Picture 34">
            <a:extLst>
              <a:ext uri="{FF2B5EF4-FFF2-40B4-BE49-F238E27FC236}">
                <a16:creationId xmlns:a16="http://schemas.microsoft.com/office/drawing/2014/main" id="{F5708090-170E-4B99-BF26-F27AE5A8CDAA}"/>
              </a:ext>
            </a:extLst>
          </p:cNvPr>
          <p:cNvPicPr>
            <a:picLocks noChangeAspect="1"/>
          </p:cNvPicPr>
          <p:nvPr/>
        </p:nvPicPr>
        <p:blipFill>
          <a:blip r:embed="rId5"/>
          <a:stretch>
            <a:fillRect/>
          </a:stretch>
        </p:blipFill>
        <p:spPr>
          <a:xfrm>
            <a:off x="10254228" y="4266069"/>
            <a:ext cx="824198" cy="762419"/>
          </a:xfrm>
          <a:prstGeom prst="rect">
            <a:avLst/>
          </a:prstGeom>
        </p:spPr>
      </p:pic>
      <p:sp>
        <p:nvSpPr>
          <p:cNvPr id="36" name="TextBox 35">
            <a:extLst>
              <a:ext uri="{FF2B5EF4-FFF2-40B4-BE49-F238E27FC236}">
                <a16:creationId xmlns:a16="http://schemas.microsoft.com/office/drawing/2014/main" id="{42738E27-4948-4475-B7DE-9F8227FDA9DE}"/>
              </a:ext>
            </a:extLst>
          </p:cNvPr>
          <p:cNvSpPr txBox="1"/>
          <p:nvPr/>
        </p:nvSpPr>
        <p:spPr>
          <a:xfrm>
            <a:off x="10090422" y="1904386"/>
            <a:ext cx="1235216"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Logic App</a:t>
            </a:r>
          </a:p>
        </p:txBody>
      </p:sp>
      <p:sp>
        <p:nvSpPr>
          <p:cNvPr id="37" name="TextBox 36">
            <a:extLst>
              <a:ext uri="{FF2B5EF4-FFF2-40B4-BE49-F238E27FC236}">
                <a16:creationId xmlns:a16="http://schemas.microsoft.com/office/drawing/2014/main" id="{80441A40-88C3-4B8C-9563-A455A9AF162E}"/>
              </a:ext>
            </a:extLst>
          </p:cNvPr>
          <p:cNvSpPr txBox="1"/>
          <p:nvPr/>
        </p:nvSpPr>
        <p:spPr>
          <a:xfrm>
            <a:off x="10133846" y="3296534"/>
            <a:ext cx="1235216"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Webhook</a:t>
            </a:r>
          </a:p>
        </p:txBody>
      </p:sp>
      <p:sp>
        <p:nvSpPr>
          <p:cNvPr id="41" name="TextBox 40">
            <a:extLst>
              <a:ext uri="{FF2B5EF4-FFF2-40B4-BE49-F238E27FC236}">
                <a16:creationId xmlns:a16="http://schemas.microsoft.com/office/drawing/2014/main" id="{715A8128-5F62-4A37-A0AD-F46DA1EFECC0}"/>
              </a:ext>
            </a:extLst>
          </p:cNvPr>
          <p:cNvSpPr txBox="1"/>
          <p:nvPr/>
        </p:nvSpPr>
        <p:spPr>
          <a:xfrm>
            <a:off x="10133846" y="4987259"/>
            <a:ext cx="1235216"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Function</a:t>
            </a:r>
          </a:p>
        </p:txBody>
      </p:sp>
      <p:cxnSp>
        <p:nvCxnSpPr>
          <p:cNvPr id="43" name="Straight Arrow Connector 42">
            <a:extLst>
              <a:ext uri="{FF2B5EF4-FFF2-40B4-BE49-F238E27FC236}">
                <a16:creationId xmlns:a16="http://schemas.microsoft.com/office/drawing/2014/main" id="{1E1CC41B-FA95-4500-A3C2-87565F895F28}"/>
              </a:ext>
            </a:extLst>
          </p:cNvPr>
          <p:cNvCxnSpPr>
            <a:cxnSpLocks/>
          </p:cNvCxnSpPr>
          <p:nvPr/>
        </p:nvCxnSpPr>
        <p:spPr>
          <a:xfrm>
            <a:off x="9290753" y="4626664"/>
            <a:ext cx="6592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6918152-F353-4684-9EF7-F5100C09A69F}"/>
              </a:ext>
            </a:extLst>
          </p:cNvPr>
          <p:cNvCxnSpPr>
            <a:cxnSpLocks/>
          </p:cNvCxnSpPr>
          <p:nvPr/>
        </p:nvCxnSpPr>
        <p:spPr>
          <a:xfrm>
            <a:off x="9290753" y="2936139"/>
            <a:ext cx="6592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6776E1-315D-42D7-BDF2-A131FB7F29B4}"/>
              </a:ext>
            </a:extLst>
          </p:cNvPr>
          <p:cNvCxnSpPr>
            <a:cxnSpLocks/>
          </p:cNvCxnSpPr>
          <p:nvPr/>
        </p:nvCxnSpPr>
        <p:spPr>
          <a:xfrm>
            <a:off x="9247329" y="1611680"/>
            <a:ext cx="6592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66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resources</a:t>
            </a:r>
          </a:p>
        </p:txBody>
      </p:sp>
      <p:sp>
        <p:nvSpPr>
          <p:cNvPr id="5" name="Text Placeholder 4"/>
          <p:cNvSpPr>
            <a:spLocks noGrp="1"/>
          </p:cNvSpPr>
          <p:nvPr>
            <p:ph type="body" sz="quarter" idx="10"/>
          </p:nvPr>
        </p:nvSpPr>
        <p:spPr>
          <a:xfrm>
            <a:off x="586390" y="1434370"/>
            <a:ext cx="11018520" cy="5749266"/>
          </a:xfrm>
        </p:spPr>
        <p:txBody>
          <a:bodyPr/>
          <a:lstStyle/>
          <a:p>
            <a:pPr marL="228600" indent="-228600">
              <a:buFont typeface="Wingdings" panose="05000000000000000000" pitchFamily="2" charset="2"/>
              <a:buChar char=""/>
            </a:pPr>
            <a:r>
              <a:rPr lang="en-US" dirty="0"/>
              <a:t>Useful documentation</a:t>
            </a:r>
          </a:p>
          <a:p>
            <a:pPr marL="457200" lvl="1" indent="-228600">
              <a:buFont typeface="Wingdings" panose="05000000000000000000" pitchFamily="2" charset="2"/>
              <a:buChar char=""/>
            </a:pPr>
            <a:r>
              <a:rPr lang="en-US" dirty="0">
                <a:hlinkClick r:id="rId3"/>
              </a:rPr>
              <a:t>https://aka.ms/servicebus</a:t>
            </a:r>
            <a:endParaRPr lang="en-US" dirty="0"/>
          </a:p>
          <a:p>
            <a:pPr marL="457200" lvl="1" indent="-228600">
              <a:buFont typeface="Wingdings" panose="05000000000000000000" pitchFamily="2" charset="2"/>
              <a:buChar char=""/>
            </a:pPr>
            <a:r>
              <a:rPr lang="en-US" dirty="0">
                <a:hlinkClick r:id="rId4"/>
              </a:rPr>
              <a:t>https://aka.ms/azureeventgrid</a:t>
            </a:r>
            <a:r>
              <a:rPr lang="en-US" dirty="0"/>
              <a:t> </a:t>
            </a:r>
          </a:p>
          <a:p>
            <a:pPr marL="457200" lvl="1" indent="-228600">
              <a:buFont typeface="Wingdings" panose="05000000000000000000" pitchFamily="2" charset="2"/>
              <a:buChar char=""/>
            </a:pPr>
            <a:r>
              <a:rPr lang="en-US" dirty="0">
                <a:hlinkClick r:id="rId5"/>
              </a:rPr>
              <a:t>https://aka.ms/servicebusrelay</a:t>
            </a:r>
            <a:r>
              <a:rPr lang="en-US" dirty="0"/>
              <a:t> </a:t>
            </a:r>
          </a:p>
          <a:p>
            <a:pPr marL="457200" lvl="1" indent="-228600">
              <a:buFont typeface="Wingdings" panose="05000000000000000000" pitchFamily="2" charset="2"/>
              <a:buChar char=""/>
            </a:pPr>
            <a:r>
              <a:rPr lang="en-US" dirty="0">
                <a:hlinkClick r:id="rId6"/>
              </a:rPr>
              <a:t>https://aka.ms/eventhubs</a:t>
            </a:r>
            <a:r>
              <a:rPr lang="en-US" dirty="0"/>
              <a:t> </a:t>
            </a:r>
            <a:r>
              <a:rPr lang="en-US" dirty="0">
                <a:solidFill>
                  <a:srgbClr val="FFFFFF"/>
                </a:solidFill>
                <a:hlinkClick r:id="rId7">
                  <a:extLst>
                    <a:ext uri="{A12FA001-AC4F-418D-AE19-62706E023703}">
                      <ahyp:hlinkClr xmlns:ahyp="http://schemas.microsoft.com/office/drawing/2018/hyperlinkcolor" val="tx"/>
                    </a:ext>
                  </a:extLst>
                </a:hlinkClick>
              </a:rPr>
              <a:t>https://aka.ms/messagingdemo</a:t>
            </a:r>
            <a:r>
              <a:rPr lang="en-US" dirty="0">
                <a:solidFill>
                  <a:srgbClr val="FFFFFF"/>
                </a:solidFill>
              </a:rPr>
              <a:t> </a:t>
            </a:r>
          </a:p>
          <a:p>
            <a:pPr marL="457200" lvl="1" indent="-228600">
              <a:buFont typeface="Wingdings" panose="05000000000000000000" pitchFamily="2" charset="2"/>
              <a:buChar char=""/>
            </a:pPr>
            <a:r>
              <a:rPr lang="en-US" dirty="0">
                <a:solidFill>
                  <a:schemeClr val="tx1"/>
                </a:solidFill>
                <a:hlinkClick r:id="rId7">
                  <a:extLst>
                    <a:ext uri="{A12FA001-AC4F-418D-AE19-62706E023703}">
                      <ahyp:hlinkClr xmlns:ahyp="http://schemas.microsoft.com/office/drawing/2018/hyperlinkcolor" val="tx"/>
                    </a:ext>
                  </a:extLst>
                </a:hlinkClick>
              </a:rPr>
              <a:t>https://aka.ms/messagingdemo</a:t>
            </a:r>
            <a:r>
              <a:rPr lang="en-US" dirty="0">
                <a:solidFill>
                  <a:schemeClr val="tx1"/>
                </a:solidFill>
              </a:rPr>
              <a:t> </a:t>
            </a:r>
          </a:p>
          <a:p>
            <a:pPr marL="457200" lvl="1" indent="-228600">
              <a:buFont typeface="Wingdings" panose="05000000000000000000" pitchFamily="2" charset="2"/>
              <a:buChar char=""/>
            </a:pPr>
            <a:endParaRPr lang="en-US" dirty="0">
              <a:solidFill>
                <a:schemeClr val="tx1"/>
              </a:solidFill>
            </a:endParaRPr>
          </a:p>
          <a:p>
            <a:pPr marL="457200" lvl="1" indent="-228600">
              <a:buFont typeface="Wingdings" panose="05000000000000000000" pitchFamily="2" charset="2"/>
              <a:buChar char=""/>
            </a:pPr>
            <a:endParaRPr lang="en-US" dirty="0">
              <a:solidFill>
                <a:schemeClr val="tx1"/>
              </a:solidFill>
            </a:endParaRPr>
          </a:p>
          <a:p>
            <a:pPr marL="457200" lvl="1" indent="-228600">
              <a:buFont typeface="Wingdings" panose="05000000000000000000" pitchFamily="2" charset="2"/>
              <a:buChar char=""/>
            </a:pPr>
            <a:r>
              <a:rPr lang="en-US" dirty="0">
                <a:solidFill>
                  <a:schemeClr val="tx1"/>
                </a:solidFill>
              </a:rPr>
              <a:t>Azure Service bus explorer </a:t>
            </a:r>
          </a:p>
          <a:p>
            <a:pPr marL="457200" lvl="1" indent="-228600">
              <a:buFont typeface="Wingdings" panose="05000000000000000000" pitchFamily="2" charset="2"/>
              <a:buChar char=""/>
            </a:pPr>
            <a:r>
              <a:rPr lang="en-US" dirty="0">
                <a:hlinkClick r:id="rId8"/>
              </a:rPr>
              <a:t>https://github.com/paolosalvatori/ServiceBusExplorer</a:t>
            </a:r>
            <a:r>
              <a:rPr lang="en-US" dirty="0"/>
              <a:t> </a:t>
            </a:r>
          </a:p>
          <a:p>
            <a:pPr marL="457200" lvl="1" indent="-228600">
              <a:buFont typeface="Wingdings" panose="05000000000000000000" pitchFamily="2" charset="2"/>
              <a:buChar char=""/>
            </a:pPr>
            <a:endParaRPr lang="en-US" dirty="0">
              <a:solidFill>
                <a:schemeClr val="tx1"/>
              </a:solidFill>
            </a:endParaRPr>
          </a:p>
          <a:p>
            <a:pPr marL="457200" lvl="1" indent="-228600">
              <a:buFont typeface="Wingdings" panose="05000000000000000000" pitchFamily="2" charset="2"/>
              <a:buChar char=""/>
            </a:pPr>
            <a:r>
              <a:rPr lang="en-US" dirty="0">
                <a:solidFill>
                  <a:schemeClr val="tx1"/>
                </a:solidFill>
              </a:rPr>
              <a:t>Service Bus plugins</a:t>
            </a:r>
          </a:p>
          <a:p>
            <a:pPr marL="457200" lvl="1" indent="-228600">
              <a:buFont typeface="Wingdings" panose="05000000000000000000" pitchFamily="2" charset="2"/>
              <a:buChar char=""/>
            </a:pPr>
            <a:r>
              <a:rPr lang="en-US" dirty="0">
                <a:solidFill>
                  <a:srgbClr val="1A1A1A"/>
                </a:solidFill>
                <a:hlinkClick r:id="rId9"/>
              </a:rPr>
              <a:t>https://github.com/Azure/azure-service-bus-dotnet-plugins</a:t>
            </a:r>
            <a:r>
              <a:rPr lang="en-US" dirty="0">
                <a:solidFill>
                  <a:srgbClr val="1A1A1A"/>
                </a:solidFill>
              </a:rPr>
              <a:t> </a:t>
            </a:r>
          </a:p>
          <a:p>
            <a:pPr marL="457200" lvl="1" indent="-228600">
              <a:buFont typeface="Wingdings" panose="05000000000000000000" pitchFamily="2" charset="2"/>
              <a:buChar char=""/>
            </a:pPr>
            <a:endParaRPr lang="en-US" dirty="0">
              <a:solidFill>
                <a:schemeClr val="tx1"/>
              </a:solidFill>
            </a:endParaRPr>
          </a:p>
          <a:p>
            <a:endParaRPr lang="en-US" dirty="0"/>
          </a:p>
        </p:txBody>
      </p:sp>
    </p:spTree>
    <p:extLst>
      <p:ext uri="{BB962C8B-B14F-4D97-AF65-F5344CB8AC3E}">
        <p14:creationId xmlns:p14="http://schemas.microsoft.com/office/powerpoint/2010/main" val="271072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3304-133A-4D1F-8FEB-010E4206A985}"/>
              </a:ext>
            </a:extLst>
          </p:cNvPr>
          <p:cNvSpPr>
            <a:spLocks noGrp="1"/>
          </p:cNvSpPr>
          <p:nvPr>
            <p:ph type="title"/>
          </p:nvPr>
        </p:nvSpPr>
        <p:spPr/>
        <p:txBody>
          <a:bodyPr/>
          <a:lstStyle/>
          <a:p>
            <a:r>
              <a:rPr lang="en-US" dirty="0"/>
              <a:t>Demo references</a:t>
            </a:r>
          </a:p>
        </p:txBody>
      </p:sp>
      <p:sp>
        <p:nvSpPr>
          <p:cNvPr id="4" name="Rectangle 3">
            <a:extLst>
              <a:ext uri="{FF2B5EF4-FFF2-40B4-BE49-F238E27FC236}">
                <a16:creationId xmlns:a16="http://schemas.microsoft.com/office/drawing/2014/main" id="{E0C4F868-6FA7-4A16-9773-23412927C3C5}"/>
              </a:ext>
            </a:extLst>
          </p:cNvPr>
          <p:cNvSpPr/>
          <p:nvPr/>
        </p:nvSpPr>
        <p:spPr>
          <a:xfrm>
            <a:off x="585218" y="1011198"/>
            <a:ext cx="10634718" cy="5693866"/>
          </a:xfrm>
          <a:prstGeom prst="rect">
            <a:avLst/>
          </a:prstGeom>
        </p:spPr>
        <p:txBody>
          <a:bodyPr wrap="square">
            <a:spAutoFit/>
          </a:bodyPr>
          <a:lstStyle/>
          <a:p>
            <a:endParaRPr lang="en-US" sz="1400" dirty="0"/>
          </a:p>
          <a:p>
            <a:r>
              <a:rPr lang="en-US" sz="1400" dirty="0"/>
              <a:t>Event Hub Demo </a:t>
            </a:r>
          </a:p>
          <a:p>
            <a:r>
              <a:rPr lang="en-US" sz="1400" dirty="0"/>
              <a:t>---------------</a:t>
            </a:r>
          </a:p>
          <a:p>
            <a:r>
              <a:rPr lang="en-US" sz="1400" dirty="0"/>
              <a:t>Simulator app sending messages -&gt; EH -&gt; ASA -&gt; </a:t>
            </a:r>
            <a:r>
              <a:rPr lang="en-US" sz="1400" dirty="0" err="1"/>
              <a:t>PowerBi</a:t>
            </a:r>
            <a:r>
              <a:rPr lang="en-US" sz="1400" dirty="0"/>
              <a:t> (high recommend to try)</a:t>
            </a:r>
          </a:p>
          <a:p>
            <a:r>
              <a:rPr lang="en-US" sz="1400" dirty="0">
                <a:hlinkClick r:id="rId2"/>
              </a:rPr>
              <a:t>https://docs.microsoft.com/en-us/azure/stream-analytics/stream-analytics-real-time-fraud-detection#create-an-azure-event-hubs-to-ingest-events</a:t>
            </a:r>
            <a:r>
              <a:rPr lang="en-US" sz="1400" dirty="0"/>
              <a:t> </a:t>
            </a:r>
          </a:p>
          <a:p>
            <a:r>
              <a:rPr lang="en-US" sz="1400" dirty="0">
                <a:hlinkClick r:id="rId3"/>
              </a:rPr>
              <a:t>https://twitter.com/MahesKBlr/status/930810723495657472</a:t>
            </a:r>
            <a:r>
              <a:rPr lang="en-US" sz="1400" dirty="0"/>
              <a:t> </a:t>
            </a:r>
          </a:p>
          <a:p>
            <a:endParaRPr lang="en-US" sz="1400" dirty="0"/>
          </a:p>
          <a:p>
            <a:r>
              <a:rPr lang="en-US" sz="1400" dirty="0">
                <a:hlinkClick r:id="rId4"/>
              </a:rPr>
              <a:t>https://github.com/Azure/azure-stream-analytics/tree/master/Samples/TelcoDatGeneratorUI</a:t>
            </a:r>
            <a:r>
              <a:rPr lang="en-US" sz="1400" dirty="0"/>
              <a:t>  ( Load Generator )</a:t>
            </a:r>
          </a:p>
          <a:p>
            <a:endParaRPr lang="en-US" sz="1400" dirty="0"/>
          </a:p>
          <a:p>
            <a:r>
              <a:rPr lang="en-US" sz="1400" dirty="0"/>
              <a:t>Azure Event Grid</a:t>
            </a:r>
          </a:p>
          <a:p>
            <a:r>
              <a:rPr lang="en-US" sz="1400" dirty="0"/>
              <a:t>-----------------</a:t>
            </a:r>
          </a:p>
          <a:p>
            <a:r>
              <a:rPr lang="en-US" sz="1400" dirty="0">
                <a:hlinkClick r:id="rId5"/>
              </a:rPr>
              <a:t>https://docs.microsoft.com/en-us/azure/storage/blobs/storage-blob-event-quickstart?toc=%2Fazure%2Fevent-grid%2Ftoc.json#subscribe-to-your-storage-account</a:t>
            </a:r>
            <a:r>
              <a:rPr lang="en-US" sz="1400" dirty="0"/>
              <a:t> </a:t>
            </a:r>
          </a:p>
          <a:p>
            <a:endParaRPr lang="en-US" sz="1400" dirty="0"/>
          </a:p>
          <a:p>
            <a:r>
              <a:rPr lang="en-US" sz="1400" dirty="0"/>
              <a:t>Azure Relay </a:t>
            </a:r>
          </a:p>
          <a:p>
            <a:r>
              <a:rPr lang="en-US" sz="1400" dirty="0"/>
              <a:t>------------</a:t>
            </a:r>
          </a:p>
          <a:p>
            <a:r>
              <a:rPr lang="en-US" sz="1400" dirty="0">
                <a:hlinkClick r:id="rId6"/>
              </a:rPr>
              <a:t>https://docs.microsoft.com/en-us/azure/service-bus-relay/relay-what-is-it</a:t>
            </a:r>
            <a:r>
              <a:rPr lang="en-US" sz="1400" dirty="0"/>
              <a:t> </a:t>
            </a:r>
          </a:p>
          <a:p>
            <a:endParaRPr lang="en-US" sz="1400" dirty="0"/>
          </a:p>
          <a:p>
            <a:r>
              <a:rPr lang="en-US" sz="1400" dirty="0"/>
              <a:t>Azure Storage Queues and load-load-leveling</a:t>
            </a:r>
          </a:p>
          <a:p>
            <a:r>
              <a:rPr lang="en-US" sz="1400" dirty="0"/>
              <a:t>-------------------------------------------</a:t>
            </a:r>
          </a:p>
          <a:p>
            <a:r>
              <a:rPr lang="en-US" sz="1400" dirty="0">
                <a:hlinkClick r:id="rId7"/>
              </a:rPr>
              <a:t>https://docs.microsoft.com/en-us/azure/architecture/patterns/queue-based-load-leveling</a:t>
            </a:r>
            <a:r>
              <a:rPr lang="en-US" sz="1400" dirty="0"/>
              <a:t> </a:t>
            </a:r>
          </a:p>
          <a:p>
            <a:r>
              <a:rPr lang="en-US" sz="1400" dirty="0">
                <a:hlinkClick r:id="rId8"/>
              </a:rPr>
              <a:t>https://docs.microsoft.com/en-us/azure/storage/common/storage-samples-dotnet</a:t>
            </a:r>
            <a:r>
              <a:rPr lang="en-US" sz="1400" dirty="0"/>
              <a:t> </a:t>
            </a:r>
          </a:p>
          <a:p>
            <a:r>
              <a:rPr lang="en-US" sz="1400" dirty="0">
                <a:hlinkClick r:id="rId9"/>
              </a:rPr>
              <a:t>https://github.com/Azure-Samples/storage-queue-dotnet-getting-started</a:t>
            </a:r>
            <a:r>
              <a:rPr lang="en-US" sz="1400" dirty="0"/>
              <a:t> </a:t>
            </a:r>
          </a:p>
          <a:p>
            <a:endParaRPr lang="en-US" sz="1400" dirty="0"/>
          </a:p>
          <a:p>
            <a:r>
              <a:rPr lang="en-US" sz="1400" dirty="0">
                <a:hlinkClick r:id="rId10"/>
              </a:rPr>
              <a:t>https://madeofstrings.com/2019/01/09/scaling-azure-functions-to-make-500000-requests-to-weather-com-in-under-3-minutes/</a:t>
            </a:r>
            <a:r>
              <a:rPr lang="en-US" sz="1400" dirty="0"/>
              <a:t> </a:t>
            </a:r>
          </a:p>
        </p:txBody>
      </p:sp>
    </p:spTree>
    <p:extLst>
      <p:ext uri="{BB962C8B-B14F-4D97-AF65-F5344CB8AC3E}">
        <p14:creationId xmlns:p14="http://schemas.microsoft.com/office/powerpoint/2010/main" val="37475535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E535-EDD8-44E3-98DC-07DF9ECB62E5}"/>
              </a:ext>
            </a:extLst>
          </p:cNvPr>
          <p:cNvSpPr txBox="1">
            <a:spLocks/>
          </p:cNvSpPr>
          <p:nvPr/>
        </p:nvSpPr>
        <p:spPr>
          <a:xfrm>
            <a:off x="585216" y="3033223"/>
            <a:ext cx="6126480" cy="4985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Q&amp;A</a:t>
            </a:r>
          </a:p>
        </p:txBody>
      </p:sp>
      <p:sp>
        <p:nvSpPr>
          <p:cNvPr id="3" name="Rectangle 2">
            <a:extLst>
              <a:ext uri="{FF2B5EF4-FFF2-40B4-BE49-F238E27FC236}">
                <a16:creationId xmlns:a16="http://schemas.microsoft.com/office/drawing/2014/main" id="{F2E81770-9F3A-468C-968C-30D9F8CF5537}"/>
              </a:ext>
            </a:extLst>
          </p:cNvPr>
          <p:cNvSpPr/>
          <p:nvPr/>
        </p:nvSpPr>
        <p:spPr>
          <a:xfrm>
            <a:off x="5945317" y="5133021"/>
            <a:ext cx="2206053" cy="584775"/>
          </a:xfrm>
          <a:prstGeom prst="rect">
            <a:avLst/>
          </a:prstGeom>
          <a:noFill/>
          <a:effectLst>
            <a:reflection blurRad="6350" stA="50000" endA="300" endPos="55500" dist="101600" dir="5400000" sy="-100000" algn="bl" rotWithShape="0"/>
          </a:effectLst>
        </p:spPr>
        <p:txBody>
          <a:bodyPr wrap="none">
            <a:spAutoFit/>
          </a:bodyPr>
          <a:lstStyle/>
          <a:p>
            <a:r>
              <a:rPr lang="en-US" sz="3200" dirty="0">
                <a:solidFill>
                  <a:srgbClr val="FFFF00"/>
                </a:solidFill>
                <a:latin typeface="Bahnschrift" panose="020B0502040204020203" pitchFamily="34" charset="0"/>
              </a:rPr>
              <a:t>MahesKBlr</a:t>
            </a:r>
            <a:endParaRPr lang="en-US" sz="1200" dirty="0">
              <a:solidFill>
                <a:srgbClr val="FFFF00"/>
              </a:solidFill>
            </a:endParaRPr>
          </a:p>
        </p:txBody>
      </p:sp>
      <p:pic>
        <p:nvPicPr>
          <p:cNvPr id="4" name="Picture 6" descr="Image result for twitter images ">
            <a:extLst>
              <a:ext uri="{FF2B5EF4-FFF2-40B4-BE49-F238E27FC236}">
                <a16:creationId xmlns:a16="http://schemas.microsoft.com/office/drawing/2014/main" id="{52484901-3E9A-4F69-B09F-EA9ED17F4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381" y="5256441"/>
            <a:ext cx="337936" cy="337936"/>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D76F-9E5B-4731-BB9C-5EEF99222802}"/>
              </a:ext>
            </a:extLst>
          </p:cNvPr>
          <p:cNvSpPr>
            <a:spLocks noGrp="1"/>
          </p:cNvSpPr>
          <p:nvPr>
            <p:ph type="title"/>
          </p:nvPr>
        </p:nvSpPr>
        <p:spPr/>
        <p:txBody>
          <a:bodyPr/>
          <a:lstStyle/>
          <a:p>
            <a:r>
              <a:rPr lang="en-US" dirty="0"/>
              <a:t>Storage queues are task queues </a:t>
            </a:r>
          </a:p>
        </p:txBody>
      </p:sp>
      <p:sp>
        <p:nvSpPr>
          <p:cNvPr id="3" name="Text Placeholder 2">
            <a:extLst>
              <a:ext uri="{FF2B5EF4-FFF2-40B4-BE49-F238E27FC236}">
                <a16:creationId xmlns:a16="http://schemas.microsoft.com/office/drawing/2014/main" id="{395413AD-BA29-4C9F-B108-93B4916CA2D9}"/>
              </a:ext>
            </a:extLst>
          </p:cNvPr>
          <p:cNvSpPr>
            <a:spLocks noGrp="1"/>
          </p:cNvSpPr>
          <p:nvPr>
            <p:ph type="body" sz="quarter" idx="10"/>
          </p:nvPr>
        </p:nvSpPr>
        <p:spPr>
          <a:xfrm>
            <a:off x="633413" y="1189178"/>
            <a:ext cx="10925175" cy="3964162"/>
          </a:xfrm>
        </p:spPr>
        <p:txBody>
          <a:bodyPr/>
          <a:lstStyle/>
          <a:p>
            <a:r>
              <a:rPr lang="en-US" dirty="0"/>
              <a:t>Tasks queues coordinate work across compute (VMs, Functions, etc.)</a:t>
            </a:r>
          </a:p>
          <a:p>
            <a:r>
              <a:rPr lang="en-US" dirty="0"/>
              <a:t>The messages in a queue are generally homogeneous </a:t>
            </a:r>
          </a:p>
          <a:p>
            <a:r>
              <a:rPr lang="en-US" dirty="0"/>
              <a:t>Low cost &amp; Easy to use</a:t>
            </a:r>
          </a:p>
          <a:p>
            <a:r>
              <a:rPr lang="en-US" dirty="0"/>
              <a:t>Rich client libraries for .NET, Java, Android, C++, Node.js, PHP, Ruby, and Python</a:t>
            </a:r>
          </a:p>
          <a:p>
            <a:r>
              <a:rPr lang="en-US" dirty="0"/>
              <a:t>Popular use cases: , </a:t>
            </a:r>
            <a:r>
              <a:rPr lang="en-US" dirty="0">
                <a:highlight>
                  <a:srgbClr val="FFFF00"/>
                </a:highlight>
              </a:rPr>
              <a:t>Queue-based load leveling</a:t>
            </a:r>
          </a:p>
          <a:p>
            <a:endParaRPr lang="en-US" dirty="0"/>
          </a:p>
          <a:p>
            <a:endParaRPr lang="en-US" dirty="0"/>
          </a:p>
        </p:txBody>
      </p:sp>
      <p:pic>
        <p:nvPicPr>
          <p:cNvPr id="4" name="Picture 3">
            <a:extLst>
              <a:ext uri="{FF2B5EF4-FFF2-40B4-BE49-F238E27FC236}">
                <a16:creationId xmlns:a16="http://schemas.microsoft.com/office/drawing/2014/main" id="{04609D49-026D-46DA-9143-89D55F553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0439" y="348178"/>
            <a:ext cx="840999" cy="840999"/>
          </a:xfrm>
          <a:prstGeom prst="rect">
            <a:avLst/>
          </a:prstGeom>
        </p:spPr>
      </p:pic>
      <p:pic>
        <p:nvPicPr>
          <p:cNvPr id="6" name="Picture 5">
            <a:extLst>
              <a:ext uri="{FF2B5EF4-FFF2-40B4-BE49-F238E27FC236}">
                <a16:creationId xmlns:a16="http://schemas.microsoft.com/office/drawing/2014/main" id="{5AA8AD58-9379-4E98-9F56-7DF45793D766}"/>
              </a:ext>
            </a:extLst>
          </p:cNvPr>
          <p:cNvPicPr>
            <a:picLocks noChangeAspect="1"/>
          </p:cNvPicPr>
          <p:nvPr/>
        </p:nvPicPr>
        <p:blipFill>
          <a:blip r:embed="rId4"/>
          <a:stretch>
            <a:fillRect/>
          </a:stretch>
        </p:blipFill>
        <p:spPr>
          <a:xfrm>
            <a:off x="2409569" y="4146135"/>
            <a:ext cx="6794156" cy="2593656"/>
          </a:xfrm>
          <a:prstGeom prst="rect">
            <a:avLst/>
          </a:prstGeom>
        </p:spPr>
      </p:pic>
    </p:spTree>
    <p:extLst>
      <p:ext uri="{BB962C8B-B14F-4D97-AF65-F5344CB8AC3E}">
        <p14:creationId xmlns:p14="http://schemas.microsoft.com/office/powerpoint/2010/main" val="3860524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queue</a:t>
            </a:r>
          </a:p>
        </p:txBody>
      </p:sp>
      <p:sp>
        <p:nvSpPr>
          <p:cNvPr id="3" name="Text Placeholder 2"/>
          <p:cNvSpPr>
            <a:spLocks noGrp="1"/>
          </p:cNvSpPr>
          <p:nvPr>
            <p:ph type="body" sz="quarter" idx="10"/>
          </p:nvPr>
        </p:nvSpPr>
        <p:spPr>
          <a:xfrm>
            <a:off x="633413" y="1329465"/>
            <a:ext cx="10925178" cy="1982081"/>
          </a:xfrm>
        </p:spPr>
        <p:txBody>
          <a:bodyPr/>
          <a:lstStyle/>
          <a:p>
            <a:r>
              <a:rPr lang="en-US" dirty="0">
                <a:solidFill>
                  <a:schemeClr val="tx1"/>
                </a:solidFill>
              </a:rPr>
              <a:t>Sender sends message to queue</a:t>
            </a:r>
          </a:p>
          <a:p>
            <a:r>
              <a:rPr lang="en-US" dirty="0">
                <a:solidFill>
                  <a:schemeClr val="tx1"/>
                </a:solidFill>
              </a:rPr>
              <a:t>Queue ACKs receipt</a:t>
            </a:r>
          </a:p>
          <a:p>
            <a:r>
              <a:rPr lang="en-US" dirty="0">
                <a:solidFill>
                  <a:schemeClr val="tx1"/>
                </a:solidFill>
              </a:rPr>
              <a:t>Receiver connects to queue &amp; retrieves message</a:t>
            </a:r>
          </a:p>
          <a:p>
            <a:r>
              <a:rPr lang="en-US" dirty="0">
                <a:solidFill>
                  <a:schemeClr val="tx1"/>
                </a:solidFill>
              </a:rPr>
              <a:t>Receiver ACKs complete (or other action)</a:t>
            </a:r>
          </a:p>
        </p:txBody>
      </p:sp>
      <p:pic>
        <p:nvPicPr>
          <p:cNvPr id="5" name="Picture 4"/>
          <p:cNvPicPr>
            <a:picLocks noChangeAspect="1"/>
          </p:cNvPicPr>
          <p:nvPr/>
        </p:nvPicPr>
        <p:blipFill>
          <a:blip r:embed="rId3"/>
          <a:stretch>
            <a:fillRect/>
          </a:stretch>
        </p:blipFill>
        <p:spPr>
          <a:xfrm>
            <a:off x="1109525" y="4906196"/>
            <a:ext cx="854518" cy="679110"/>
          </a:xfrm>
          <a:prstGeom prst="rect">
            <a:avLst/>
          </a:prstGeom>
          <a:solidFill>
            <a:schemeClr val="accent3"/>
          </a:solidFill>
        </p:spPr>
      </p:pic>
      <p:pic>
        <p:nvPicPr>
          <p:cNvPr id="6" name="Picture 5"/>
          <p:cNvPicPr>
            <a:picLocks noChangeAspect="1"/>
          </p:cNvPicPr>
          <p:nvPr/>
        </p:nvPicPr>
        <p:blipFill>
          <a:blip r:embed="rId3"/>
          <a:stretch>
            <a:fillRect/>
          </a:stretch>
        </p:blipFill>
        <p:spPr>
          <a:xfrm>
            <a:off x="5801748" y="4882951"/>
            <a:ext cx="854518" cy="679110"/>
          </a:xfrm>
          <a:prstGeom prst="rect">
            <a:avLst/>
          </a:prstGeom>
          <a:solidFill>
            <a:schemeClr val="accent3"/>
          </a:solidFill>
        </p:spPr>
      </p:pic>
      <p:sp>
        <p:nvSpPr>
          <p:cNvPr id="7" name="Isosceles Triangle 6"/>
          <p:cNvSpPr/>
          <p:nvPr/>
        </p:nvSpPr>
        <p:spPr bwMode="auto">
          <a:xfrm>
            <a:off x="5850884" y="4968254"/>
            <a:ext cx="420199" cy="420199"/>
          </a:xfrm>
          <a:prstGeom prst="triangle">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endParaRPr kumimoji="0" lang="en-US" sz="183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 name="Isosceles Triangle 7"/>
          <p:cNvSpPr/>
          <p:nvPr/>
        </p:nvSpPr>
        <p:spPr bwMode="auto">
          <a:xfrm>
            <a:off x="10405560" y="4968254"/>
            <a:ext cx="420199" cy="420199"/>
          </a:xfrm>
          <a:prstGeom prst="triangle">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endParaRPr kumimoji="0" lang="en-US" sz="183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 name="Oval 8"/>
          <p:cNvSpPr/>
          <p:nvPr/>
        </p:nvSpPr>
        <p:spPr bwMode="auto">
          <a:xfrm>
            <a:off x="738465" y="4816101"/>
            <a:ext cx="1505712" cy="815993"/>
          </a:xfrm>
          <a:prstGeom prst="ellipse">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r>
              <a:rPr kumimoji="0" lang="en-US" sz="183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Sender</a:t>
            </a:r>
          </a:p>
        </p:txBody>
      </p:sp>
      <p:sp>
        <p:nvSpPr>
          <p:cNvPr id="10" name="Oval 9"/>
          <p:cNvSpPr/>
          <p:nvPr/>
        </p:nvSpPr>
        <p:spPr bwMode="auto">
          <a:xfrm>
            <a:off x="9877794" y="4816101"/>
            <a:ext cx="1505712" cy="815993"/>
          </a:xfrm>
          <a:prstGeom prst="ellips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r>
              <a:rPr kumimoji="0" lang="en-US" sz="183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Receiver</a:t>
            </a:r>
          </a:p>
        </p:txBody>
      </p:sp>
      <p:sp>
        <p:nvSpPr>
          <p:cNvPr id="11" name="Can 10"/>
          <p:cNvSpPr/>
          <p:nvPr/>
        </p:nvSpPr>
        <p:spPr bwMode="auto">
          <a:xfrm rot="5400000">
            <a:off x="5745836" y="4409465"/>
            <a:ext cx="1050498" cy="1610764"/>
          </a:xfrm>
          <a:prstGeom prst="ca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endParaRPr kumimoji="0" lang="en-US" sz="183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3" name="Picture 12">
            <a:extLst>
              <a:ext uri="{FF2B5EF4-FFF2-40B4-BE49-F238E27FC236}">
                <a16:creationId xmlns:a16="http://schemas.microsoft.com/office/drawing/2014/main" id="{08373BC5-1EFE-4F58-8044-89DD9E1F74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0439" y="348178"/>
            <a:ext cx="840999" cy="840999"/>
          </a:xfrm>
          <a:prstGeom prst="rect">
            <a:avLst/>
          </a:prstGeom>
        </p:spPr>
      </p:pic>
    </p:spTree>
    <p:extLst>
      <p:ext uri="{BB962C8B-B14F-4D97-AF65-F5344CB8AC3E}">
        <p14:creationId xmlns:p14="http://schemas.microsoft.com/office/powerpoint/2010/main" val="3412099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109E-6 7.76214E-7 L 0.40503 -0.00477 " pathEditMode="relative" rAng="0" ptsTypes="AA">
                                      <p:cBhvr>
                                        <p:cTn id="6" dur="2000" fill="hold"/>
                                        <p:tgtEl>
                                          <p:spTgt spid="5"/>
                                        </p:tgtEl>
                                        <p:attrNameLst>
                                          <p:attrName>ppt_x</p:attrName>
                                          <p:attrName>ppt_y</p:attrName>
                                        </p:attrNameLst>
                                      </p:cBhvr>
                                      <p:rCtr x="20245" y="-250"/>
                                    </p:animMotion>
                                  </p:childTnLst>
                                </p:cTn>
                              </p:par>
                              <p:par>
                                <p:cTn id="7" presetID="10"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3.56906E-6 1.08488E-6 L -0.39584 0.01044 " pathEditMode="relative" rAng="0" ptsTypes="AA">
                                      <p:cBhvr>
                                        <p:cTn id="13" dur="2000" fill="hold"/>
                                        <p:tgtEl>
                                          <p:spTgt spid="7"/>
                                        </p:tgtEl>
                                        <p:attrNameLst>
                                          <p:attrName>ppt_x</p:attrName>
                                          <p:attrName>ppt_y</p:attrName>
                                        </p:attrNameLst>
                                      </p:cBhvr>
                                      <p:rCtr x="-19798" y="522"/>
                                    </p:animMotion>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3.96732E-6 2.18793E-6 L 0.38664 -0.00114 " pathEditMode="relative" rAng="0" ptsTypes="AA">
                                      <p:cBhvr>
                                        <p:cTn id="20" dur="2000" fill="hold"/>
                                        <p:tgtEl>
                                          <p:spTgt spid="6"/>
                                        </p:tgtEl>
                                        <p:attrNameLst>
                                          <p:attrName>ppt_x</p:attrName>
                                          <p:attrName>ppt_y</p:attrName>
                                        </p:attrNameLst>
                                      </p:cBhvr>
                                      <p:rCtr x="19326" y="-68"/>
                                    </p:animMotion>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4.2941E-6 1.08488E-6 L -0.39852 1.08488E-6 " pathEditMode="relative" rAng="0" ptsTypes="AA">
                                      <p:cBhvr>
                                        <p:cTn id="27" dur="2000" fill="hold"/>
                                        <p:tgtEl>
                                          <p:spTgt spid="8"/>
                                        </p:tgtEl>
                                        <p:attrNameLst>
                                          <p:attrName>ppt_x</p:attrName>
                                          <p:attrName>ppt_y</p:attrName>
                                        </p:attrNameLst>
                                      </p:cBhvr>
                                      <p:rCtr x="-19926" y="0"/>
                                    </p:animMotion>
                                  </p:childTnLst>
                                </p:cTn>
                              </p:par>
                              <p:par>
                                <p:cTn id="28" presetID="10"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DDEB0-FA02-405D-8163-1A82D7A74931}"/>
              </a:ext>
            </a:extLst>
          </p:cNvPr>
          <p:cNvSpPr>
            <a:spLocks noGrp="1"/>
          </p:cNvSpPr>
          <p:nvPr>
            <p:ph type="title"/>
          </p:nvPr>
        </p:nvSpPr>
        <p:spPr>
          <a:xfrm>
            <a:off x="3626689" y="2624351"/>
            <a:ext cx="7004357" cy="1269578"/>
          </a:xfrm>
        </p:spPr>
        <p:txBody>
          <a:bodyPr/>
          <a:lstStyle/>
          <a:p>
            <a:r>
              <a:rPr lang="en-US" sz="8250" dirty="0"/>
              <a:t>Service Bus</a:t>
            </a:r>
          </a:p>
        </p:txBody>
      </p:sp>
      <p:sp>
        <p:nvSpPr>
          <p:cNvPr id="2" name="Text Placeholder 1">
            <a:extLst>
              <a:ext uri="{FF2B5EF4-FFF2-40B4-BE49-F238E27FC236}">
                <a16:creationId xmlns:a16="http://schemas.microsoft.com/office/drawing/2014/main" id="{0D8BBC5A-AD89-4494-85B8-7E49583D35B6}"/>
              </a:ext>
            </a:extLst>
          </p:cNvPr>
          <p:cNvSpPr>
            <a:spLocks noGrp="1"/>
          </p:cNvSpPr>
          <p:nvPr>
            <p:ph type="body" idx="1"/>
          </p:nvPr>
        </p:nvSpPr>
        <p:spPr>
          <a:xfrm>
            <a:off x="1550957" y="4589464"/>
            <a:ext cx="9468277" cy="324576"/>
          </a:xfrm>
        </p:spPr>
        <p:txBody>
          <a:bodyPr/>
          <a:lstStyle/>
          <a:p>
            <a:r>
              <a:rPr lang="en-US" dirty="0"/>
              <a:t>Enterprise Messaging</a:t>
            </a:r>
          </a:p>
        </p:txBody>
      </p:sp>
      <p:pic>
        <p:nvPicPr>
          <p:cNvPr id="6" name="Picture 5">
            <a:extLst>
              <a:ext uri="{FF2B5EF4-FFF2-40B4-BE49-F238E27FC236}">
                <a16:creationId xmlns:a16="http://schemas.microsoft.com/office/drawing/2014/main" id="{40E50F70-44B0-4AD7-BF78-58CD18E348BD}"/>
              </a:ext>
            </a:extLst>
          </p:cNvPr>
          <p:cNvPicPr>
            <a:picLocks noChangeAspect="1"/>
          </p:cNvPicPr>
          <p:nvPr/>
        </p:nvPicPr>
        <p:blipFill>
          <a:blip r:embed="rId3"/>
          <a:stretch>
            <a:fillRect/>
          </a:stretch>
        </p:blipFill>
        <p:spPr>
          <a:xfrm>
            <a:off x="1700976" y="2353658"/>
            <a:ext cx="1724786" cy="1724786"/>
          </a:xfrm>
          <a:prstGeom prst="rect">
            <a:avLst/>
          </a:prstGeom>
        </p:spPr>
      </p:pic>
    </p:spTree>
    <p:extLst>
      <p:ext uri="{BB962C8B-B14F-4D97-AF65-F5344CB8AC3E}">
        <p14:creationId xmlns:p14="http://schemas.microsoft.com/office/powerpoint/2010/main" val="1393211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Messaging as a Service</a:t>
            </a:r>
          </a:p>
        </p:txBody>
      </p:sp>
      <p:sp>
        <p:nvSpPr>
          <p:cNvPr id="3" name="Text Placeholder 2"/>
          <p:cNvSpPr>
            <a:spLocks noGrp="1"/>
          </p:cNvSpPr>
          <p:nvPr>
            <p:ph type="body" sz="quarter" idx="10"/>
          </p:nvPr>
        </p:nvSpPr>
        <p:spPr>
          <a:xfrm>
            <a:off x="633413" y="1189177"/>
            <a:ext cx="10925178" cy="3663439"/>
          </a:xfrm>
        </p:spPr>
        <p:txBody>
          <a:bodyPr/>
          <a:lstStyle/>
          <a:p>
            <a:endParaRPr lang="en-US" i="1" dirty="0"/>
          </a:p>
          <a:p>
            <a:r>
              <a:rPr lang="en-US" i="1" dirty="0"/>
              <a:t>Queues &amp; Topics</a:t>
            </a:r>
          </a:p>
          <a:p>
            <a:pPr marL="525226" indent="-525226">
              <a:buFont typeface="Arial" panose="020B0604020202020204" pitchFamily="34" charset="0"/>
              <a:buChar char="•"/>
            </a:pPr>
            <a:r>
              <a:rPr lang="en-US" sz="2941" dirty="0"/>
              <a:t>Reliable asynchronous communication</a:t>
            </a:r>
          </a:p>
          <a:p>
            <a:pPr marL="525226" indent="-525226">
              <a:buFont typeface="Arial" panose="020B0604020202020204" pitchFamily="34" charset="0"/>
              <a:buChar char="•"/>
            </a:pPr>
            <a:r>
              <a:rPr lang="en-US" sz="2941" dirty="0"/>
              <a:t>Rich features for temporal control</a:t>
            </a:r>
          </a:p>
          <a:p>
            <a:pPr marL="525226" indent="-525226">
              <a:buFont typeface="Arial" panose="020B0604020202020204" pitchFamily="34" charset="0"/>
              <a:buChar char="•"/>
            </a:pPr>
            <a:r>
              <a:rPr lang="en-US" sz="2941" dirty="0"/>
              <a:t>Message headers</a:t>
            </a:r>
          </a:p>
          <a:p>
            <a:pPr marL="525226" indent="-525226">
              <a:buFont typeface="Arial" panose="020B0604020202020204" pitchFamily="34" charset="0"/>
              <a:buChar char="•"/>
            </a:pPr>
            <a:r>
              <a:rPr lang="en-US" sz="2941" dirty="0"/>
              <a:t>Routing and filtering</a:t>
            </a:r>
          </a:p>
          <a:p>
            <a:pPr marL="525226" indent="-525226">
              <a:buFont typeface="Arial" panose="020B0604020202020204" pitchFamily="34" charset="0"/>
              <a:buChar char="•"/>
            </a:pPr>
            <a:r>
              <a:rPr lang="en-US" sz="2941" dirty="0"/>
              <a:t>Convoys &amp; Sessions (related messages with state)</a:t>
            </a:r>
          </a:p>
        </p:txBody>
      </p:sp>
      <p:pic>
        <p:nvPicPr>
          <p:cNvPr id="4" name="Picture 3"/>
          <p:cNvPicPr>
            <a:picLocks noChangeAspect="1"/>
          </p:cNvPicPr>
          <p:nvPr/>
        </p:nvPicPr>
        <p:blipFill>
          <a:blip r:embed="rId3"/>
          <a:stretch>
            <a:fillRect/>
          </a:stretch>
        </p:blipFill>
        <p:spPr>
          <a:xfrm>
            <a:off x="10998323" y="466947"/>
            <a:ext cx="604500" cy="604500"/>
          </a:xfrm>
          <a:prstGeom prst="rect">
            <a:avLst/>
          </a:prstGeom>
        </p:spPr>
      </p:pic>
    </p:spTree>
    <p:extLst>
      <p:ext uri="{BB962C8B-B14F-4D97-AF65-F5344CB8AC3E}">
        <p14:creationId xmlns:p14="http://schemas.microsoft.com/office/powerpoint/2010/main" val="23200196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81A4-7FE3-4BDE-9629-3FBBD8A67A6F}"/>
              </a:ext>
            </a:extLst>
          </p:cNvPr>
          <p:cNvSpPr>
            <a:spLocks noGrp="1"/>
          </p:cNvSpPr>
          <p:nvPr>
            <p:ph type="title"/>
          </p:nvPr>
        </p:nvSpPr>
        <p:spPr/>
        <p:txBody>
          <a:bodyPr/>
          <a:lstStyle/>
          <a:p>
            <a:r>
              <a:rPr lang="en-US" dirty="0"/>
              <a:t>Features of Service Bus</a:t>
            </a:r>
          </a:p>
        </p:txBody>
      </p:sp>
      <p:sp>
        <p:nvSpPr>
          <p:cNvPr id="3" name="Text Placeholder 2">
            <a:extLst>
              <a:ext uri="{FF2B5EF4-FFF2-40B4-BE49-F238E27FC236}">
                <a16:creationId xmlns:a16="http://schemas.microsoft.com/office/drawing/2014/main" id="{7769FD5B-4735-42C9-A427-8EABF87F9566}"/>
              </a:ext>
            </a:extLst>
          </p:cNvPr>
          <p:cNvSpPr>
            <a:spLocks noGrp="1"/>
          </p:cNvSpPr>
          <p:nvPr>
            <p:ph type="body" sz="quarter" idx="10"/>
          </p:nvPr>
        </p:nvSpPr>
        <p:spPr>
          <a:xfrm>
            <a:off x="633414" y="1426681"/>
            <a:ext cx="5042389" cy="3939540"/>
          </a:xfrm>
        </p:spPr>
        <p:txBody>
          <a:bodyPr/>
          <a:lstStyle/>
          <a:p>
            <a:r>
              <a:rPr lang="en-US" dirty="0"/>
              <a:t>Scheduled delivery</a:t>
            </a:r>
          </a:p>
          <a:p>
            <a:r>
              <a:rPr lang="en-US" dirty="0"/>
              <a:t>Time To Live</a:t>
            </a:r>
          </a:p>
          <a:p>
            <a:r>
              <a:rPr lang="en-US" dirty="0" err="1"/>
              <a:t>ForwardTo</a:t>
            </a:r>
            <a:endParaRPr lang="en-US" dirty="0"/>
          </a:p>
          <a:p>
            <a:r>
              <a:rPr lang="en-US" dirty="0"/>
              <a:t>Defer</a:t>
            </a:r>
          </a:p>
          <a:p>
            <a:r>
              <a:rPr lang="en-US" dirty="0"/>
              <a:t>Sessions</a:t>
            </a:r>
          </a:p>
          <a:p>
            <a:r>
              <a:rPr lang="en-US" dirty="0"/>
              <a:t>Batching</a:t>
            </a:r>
          </a:p>
          <a:p>
            <a:r>
              <a:rPr lang="en-US" dirty="0"/>
              <a:t>Ordering</a:t>
            </a:r>
          </a:p>
        </p:txBody>
      </p:sp>
      <p:sp>
        <p:nvSpPr>
          <p:cNvPr id="4" name="Text Placeholder 3">
            <a:extLst>
              <a:ext uri="{FF2B5EF4-FFF2-40B4-BE49-F238E27FC236}">
                <a16:creationId xmlns:a16="http://schemas.microsoft.com/office/drawing/2014/main" id="{651EAA12-5739-4FEF-B503-338B6137F24D}"/>
              </a:ext>
            </a:extLst>
          </p:cNvPr>
          <p:cNvSpPr>
            <a:spLocks noGrp="1"/>
          </p:cNvSpPr>
          <p:nvPr>
            <p:ph type="body" sz="quarter" idx="11"/>
          </p:nvPr>
        </p:nvSpPr>
        <p:spPr>
          <a:xfrm>
            <a:off x="6516201" y="1426680"/>
            <a:ext cx="5042389" cy="4524315"/>
          </a:xfrm>
        </p:spPr>
        <p:txBody>
          <a:bodyPr/>
          <a:lstStyle/>
          <a:p>
            <a:r>
              <a:rPr lang="en-US" dirty="0"/>
              <a:t>Auto-delete on idle</a:t>
            </a:r>
          </a:p>
          <a:p>
            <a:r>
              <a:rPr lang="en-US" dirty="0" err="1"/>
              <a:t>OnMessage</a:t>
            </a:r>
            <a:endParaRPr lang="en-US" dirty="0"/>
          </a:p>
          <a:p>
            <a:r>
              <a:rPr lang="en-US" dirty="0"/>
              <a:t>Duplicate detection</a:t>
            </a:r>
          </a:p>
          <a:p>
            <a:r>
              <a:rPr lang="en-US" dirty="0"/>
              <a:t>Filters</a:t>
            </a:r>
          </a:p>
          <a:p>
            <a:r>
              <a:rPr lang="en-US" dirty="0"/>
              <a:t>Actions</a:t>
            </a:r>
          </a:p>
          <a:p>
            <a:r>
              <a:rPr lang="en-US" dirty="0"/>
              <a:t>Transactions</a:t>
            </a:r>
          </a:p>
          <a:p>
            <a:r>
              <a:rPr lang="en-US" dirty="0"/>
              <a:t>Poison message handling</a:t>
            </a:r>
          </a:p>
          <a:p>
            <a:endParaRPr lang="en-US" dirty="0"/>
          </a:p>
        </p:txBody>
      </p:sp>
      <p:pic>
        <p:nvPicPr>
          <p:cNvPr id="5" name="Picture 4">
            <a:extLst>
              <a:ext uri="{FF2B5EF4-FFF2-40B4-BE49-F238E27FC236}">
                <a16:creationId xmlns:a16="http://schemas.microsoft.com/office/drawing/2014/main" id="{E1F955B9-AC7F-43B3-AD01-CC5424443899}"/>
              </a:ext>
            </a:extLst>
          </p:cNvPr>
          <p:cNvPicPr>
            <a:picLocks noChangeAspect="1"/>
          </p:cNvPicPr>
          <p:nvPr/>
        </p:nvPicPr>
        <p:blipFill>
          <a:blip r:embed="rId3"/>
          <a:stretch>
            <a:fillRect/>
          </a:stretch>
        </p:blipFill>
        <p:spPr>
          <a:xfrm>
            <a:off x="10998323" y="466947"/>
            <a:ext cx="604500" cy="604500"/>
          </a:xfrm>
          <a:prstGeom prst="rect">
            <a:avLst/>
          </a:prstGeom>
        </p:spPr>
      </p:pic>
    </p:spTree>
    <p:extLst>
      <p:ext uri="{BB962C8B-B14F-4D97-AF65-F5344CB8AC3E}">
        <p14:creationId xmlns:p14="http://schemas.microsoft.com/office/powerpoint/2010/main" val="2252645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&amp; Subscriptions</a:t>
            </a:r>
          </a:p>
        </p:txBody>
      </p:sp>
      <p:sp>
        <p:nvSpPr>
          <p:cNvPr id="3" name="Text Placeholder 2"/>
          <p:cNvSpPr>
            <a:spLocks noGrp="1"/>
          </p:cNvSpPr>
          <p:nvPr>
            <p:ph type="body" sz="quarter" idx="10"/>
          </p:nvPr>
        </p:nvSpPr>
        <p:spPr>
          <a:xfrm>
            <a:off x="633413" y="1329466"/>
            <a:ext cx="10925178" cy="1465016"/>
          </a:xfrm>
        </p:spPr>
        <p:txBody>
          <a:bodyPr/>
          <a:lstStyle/>
          <a:p>
            <a:r>
              <a:rPr lang="en-US" dirty="0">
                <a:solidFill>
                  <a:schemeClr val="tx1"/>
                </a:solidFill>
              </a:rPr>
              <a:t>Sender only knows about Topic</a:t>
            </a:r>
          </a:p>
          <a:p>
            <a:r>
              <a:rPr lang="en-US" dirty="0">
                <a:solidFill>
                  <a:schemeClr val="tx1"/>
                </a:solidFill>
              </a:rPr>
              <a:t>Receivers only know about Subscriptions</a:t>
            </a:r>
          </a:p>
          <a:p>
            <a:r>
              <a:rPr lang="en-US" dirty="0">
                <a:solidFill>
                  <a:schemeClr val="tx1"/>
                </a:solidFill>
              </a:rPr>
              <a:t>Filters and Actions exist on Subscriptions</a:t>
            </a:r>
          </a:p>
        </p:txBody>
      </p:sp>
      <p:sp>
        <p:nvSpPr>
          <p:cNvPr id="5" name="Can 4"/>
          <p:cNvSpPr/>
          <p:nvPr/>
        </p:nvSpPr>
        <p:spPr bwMode="auto">
          <a:xfrm rot="5400000">
            <a:off x="2524309" y="3569066"/>
            <a:ext cx="1050498" cy="1610764"/>
          </a:xfrm>
          <a:prstGeom prst="ca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endParaRPr kumimoji="0" lang="en-US" sz="183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 name="Can 5"/>
          <p:cNvSpPr/>
          <p:nvPr/>
        </p:nvSpPr>
        <p:spPr bwMode="auto">
          <a:xfrm rot="5400000">
            <a:off x="7517422" y="4010027"/>
            <a:ext cx="728850" cy="2030962"/>
          </a:xfrm>
          <a:prstGeom prst="can">
            <a:avLst/>
          </a:prstGeom>
          <a:solidFill>
            <a:schemeClr val="accent3">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endParaRPr kumimoji="0" lang="en-US" sz="183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 name="Can 6"/>
          <p:cNvSpPr/>
          <p:nvPr/>
        </p:nvSpPr>
        <p:spPr bwMode="auto">
          <a:xfrm rot="5400000">
            <a:off x="7517422" y="2685267"/>
            <a:ext cx="728850" cy="2030962"/>
          </a:xfrm>
          <a:prstGeom prst="can">
            <a:avLst/>
          </a:prstGeom>
          <a:solidFill>
            <a:srgbClr val="96969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63" rIns="0" bIns="42863" numCol="1" rtlCol="0" anchor="ctr" anchorCtr="0" compatLnSpc="1">
            <a:prstTxWarp prst="textNoShape">
              <a:avLst/>
            </a:prstTxWarp>
          </a:bodyPr>
          <a:lstStyle/>
          <a:p>
            <a:pPr marL="0" marR="0" lvl="0" indent="0" algn="ctr" defTabSz="856971" rtl="0" eaLnBrk="1" fontAlgn="base" latinLnBrk="0" hangingPunct="1">
              <a:lnSpc>
                <a:spcPct val="100000"/>
              </a:lnSpc>
              <a:spcBef>
                <a:spcPct val="0"/>
              </a:spcBef>
              <a:spcAft>
                <a:spcPct val="0"/>
              </a:spcAft>
              <a:buClrTx/>
              <a:buSzTx/>
              <a:buFontTx/>
              <a:buNone/>
              <a:tabLst/>
              <a:defRPr/>
            </a:pPr>
            <a:endParaRPr kumimoji="0" lang="en-US" sz="183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8" name="Straight Arrow Connector 7"/>
          <p:cNvCxnSpPr>
            <a:stCxn id="5" idx="1"/>
            <a:endCxn id="7" idx="3"/>
          </p:cNvCxnSpPr>
          <p:nvPr/>
        </p:nvCxnSpPr>
        <p:spPr>
          <a:xfrm flipV="1">
            <a:off x="3854940" y="3700748"/>
            <a:ext cx="3011427" cy="67370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0129" y="3700745"/>
            <a:ext cx="1839854" cy="500784"/>
          </a:xfrm>
          <a:prstGeom prst="rect">
            <a:avLst/>
          </a:prstGeom>
          <a:solidFill>
            <a:srgbClr val="0078D7"/>
          </a:solidFill>
        </p:spPr>
        <p:txBody>
          <a:bodyPr wrap="non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1655" b="0" i="0" u="none" strike="noStrike" kern="0" cap="none" spc="0" normalizeH="0" baseline="0" noProof="0" dirty="0">
                <a:ln>
                  <a:noFill/>
                </a:ln>
                <a:solidFill>
                  <a:srgbClr val="FFFFFF"/>
                </a:solidFill>
                <a:effectLst/>
                <a:uLnTx/>
                <a:uFillTx/>
                <a:latin typeface="Segoe UI"/>
                <a:ea typeface="+mn-ea"/>
                <a:cs typeface="+mn-cs"/>
              </a:rPr>
              <a:t>“type” = “order”</a:t>
            </a:r>
          </a:p>
        </p:txBody>
      </p:sp>
      <p:cxnSp>
        <p:nvCxnSpPr>
          <p:cNvPr id="10" name="Straight Arrow Connector 9"/>
          <p:cNvCxnSpPr>
            <a:stCxn id="5" idx="1"/>
            <a:endCxn id="6" idx="3"/>
          </p:cNvCxnSpPr>
          <p:nvPr/>
        </p:nvCxnSpPr>
        <p:spPr>
          <a:xfrm>
            <a:off x="3854940" y="4374450"/>
            <a:ext cx="3011427" cy="651059"/>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70128" y="4469053"/>
            <a:ext cx="1884738" cy="500784"/>
          </a:xfrm>
          <a:prstGeom prst="rect">
            <a:avLst/>
          </a:prstGeom>
          <a:solidFill>
            <a:srgbClr val="0078D7"/>
          </a:solidFill>
        </p:spPr>
        <p:txBody>
          <a:bodyPr wrap="non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1655" b="0" i="0" u="none" strike="noStrike" kern="0" cap="none" spc="0" normalizeH="0" baseline="0" noProof="0" dirty="0">
                <a:ln>
                  <a:noFill/>
                </a:ln>
                <a:solidFill>
                  <a:srgbClr val="FFFFFF"/>
                </a:solidFill>
                <a:effectLst/>
                <a:uLnTx/>
                <a:uFillTx/>
                <a:latin typeface="Segoe UI"/>
                <a:ea typeface="+mn-ea"/>
                <a:cs typeface="+mn-cs"/>
              </a:rPr>
              <a:t>“type” = “quote”</a:t>
            </a:r>
          </a:p>
        </p:txBody>
      </p:sp>
      <p:sp>
        <p:nvSpPr>
          <p:cNvPr id="12" name="TextBox 11"/>
          <p:cNvSpPr txBox="1"/>
          <p:nvPr/>
        </p:nvSpPr>
        <p:spPr>
          <a:xfrm>
            <a:off x="2454946" y="4122925"/>
            <a:ext cx="1019116" cy="577087"/>
          </a:xfrm>
          <a:prstGeom prst="rect">
            <a:avLst/>
          </a:prstGeom>
          <a:noFill/>
        </p:spPr>
        <p:txBody>
          <a:bodyPr wrap="non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solidFill>
                  <a:srgbClr val="FFFFFF"/>
                </a:solidFill>
                <a:effectLst/>
                <a:uLnTx/>
                <a:uFillTx/>
                <a:latin typeface="Segoe UI"/>
                <a:ea typeface="+mn-ea"/>
                <a:cs typeface="+mn-cs"/>
              </a:rPr>
              <a:t>Topic</a:t>
            </a:r>
          </a:p>
        </p:txBody>
      </p:sp>
      <p:sp>
        <p:nvSpPr>
          <p:cNvPr id="13" name="TextBox 12"/>
          <p:cNvSpPr txBox="1"/>
          <p:nvPr/>
        </p:nvSpPr>
        <p:spPr>
          <a:xfrm>
            <a:off x="6772280" y="3412940"/>
            <a:ext cx="2121982" cy="577087"/>
          </a:xfrm>
          <a:prstGeom prst="rect">
            <a:avLst/>
          </a:prstGeom>
          <a:noFill/>
        </p:spPr>
        <p:txBody>
          <a:bodyPr wrap="non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solidFill>
                  <a:srgbClr val="1A1A1A"/>
                </a:solidFill>
                <a:effectLst/>
                <a:uLnTx/>
                <a:uFillTx/>
                <a:latin typeface="Segoe UI"/>
                <a:ea typeface="+mn-ea"/>
                <a:cs typeface="+mn-cs"/>
              </a:rPr>
              <a:t>Subscription 1</a:t>
            </a:r>
          </a:p>
        </p:txBody>
      </p:sp>
      <p:sp>
        <p:nvSpPr>
          <p:cNvPr id="14" name="TextBox 13"/>
          <p:cNvSpPr txBox="1"/>
          <p:nvPr/>
        </p:nvSpPr>
        <p:spPr>
          <a:xfrm>
            <a:off x="6772279" y="4759630"/>
            <a:ext cx="2121982" cy="577087"/>
          </a:xfrm>
          <a:prstGeom prst="rect">
            <a:avLst/>
          </a:prstGeom>
          <a:noFill/>
        </p:spPr>
        <p:txBody>
          <a:bodyPr wrap="non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solidFill>
                  <a:srgbClr val="1A1A1A"/>
                </a:solidFill>
                <a:effectLst/>
                <a:uLnTx/>
                <a:uFillTx/>
                <a:latin typeface="Segoe UI"/>
                <a:ea typeface="+mn-ea"/>
                <a:cs typeface="+mn-cs"/>
              </a:rPr>
              <a:t>Subscription 2</a:t>
            </a:r>
          </a:p>
        </p:txBody>
      </p:sp>
      <p:pic>
        <p:nvPicPr>
          <p:cNvPr id="15" name="Picture 14"/>
          <p:cNvPicPr>
            <a:picLocks noChangeAspect="1"/>
          </p:cNvPicPr>
          <p:nvPr/>
        </p:nvPicPr>
        <p:blipFill>
          <a:blip r:embed="rId3"/>
          <a:stretch>
            <a:fillRect/>
          </a:stretch>
        </p:blipFill>
        <p:spPr>
          <a:xfrm>
            <a:off x="10998323" y="466947"/>
            <a:ext cx="604500" cy="604500"/>
          </a:xfrm>
          <a:prstGeom prst="rect">
            <a:avLst/>
          </a:prstGeom>
        </p:spPr>
      </p:pic>
      <p:grpSp>
        <p:nvGrpSpPr>
          <p:cNvPr id="17" name="Group 16"/>
          <p:cNvGrpSpPr/>
          <p:nvPr/>
        </p:nvGrpSpPr>
        <p:grpSpPr>
          <a:xfrm>
            <a:off x="423986" y="3250602"/>
            <a:ext cx="1282009" cy="1043805"/>
            <a:chOff x="67050" y="3792935"/>
            <a:chExt cx="1394898" cy="1135718"/>
          </a:xfrm>
        </p:grpSpPr>
        <p:pic>
          <p:nvPicPr>
            <p:cNvPr id="16" name="Picture 15"/>
            <p:cNvPicPr>
              <a:picLocks noChangeAspect="1"/>
            </p:cNvPicPr>
            <p:nvPr/>
          </p:nvPicPr>
          <p:blipFill>
            <a:blip r:embed="rId4"/>
            <a:stretch>
              <a:fillRect/>
            </a:stretch>
          </p:blipFill>
          <p:spPr>
            <a:xfrm>
              <a:off x="277929" y="4189744"/>
              <a:ext cx="929763" cy="738909"/>
            </a:xfrm>
            <a:prstGeom prst="rect">
              <a:avLst/>
            </a:prstGeom>
            <a:solidFill>
              <a:schemeClr val="accent3"/>
            </a:solidFill>
          </p:spPr>
        </p:pic>
        <p:sp>
          <p:nvSpPr>
            <p:cNvPr id="4" name="TextBox 3"/>
            <p:cNvSpPr txBox="1"/>
            <p:nvPr/>
          </p:nvSpPr>
          <p:spPr>
            <a:xfrm>
              <a:off x="67050" y="3792935"/>
              <a:ext cx="1394898" cy="516974"/>
            </a:xfrm>
            <a:prstGeom prst="rect">
              <a:avLst/>
            </a:prstGeom>
            <a:noFill/>
          </p:spPr>
          <p:txBody>
            <a:bodyPr wrap="non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147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type=order</a:t>
              </a:r>
            </a:p>
          </p:txBody>
        </p:sp>
      </p:grpSp>
      <p:grpSp>
        <p:nvGrpSpPr>
          <p:cNvPr id="18" name="Group 17"/>
          <p:cNvGrpSpPr/>
          <p:nvPr/>
        </p:nvGrpSpPr>
        <p:grpSpPr>
          <a:xfrm>
            <a:off x="381001" y="4237728"/>
            <a:ext cx="1358718" cy="1043805"/>
            <a:chOff x="25622" y="3792935"/>
            <a:chExt cx="1478360" cy="1135718"/>
          </a:xfrm>
        </p:grpSpPr>
        <p:pic>
          <p:nvPicPr>
            <p:cNvPr id="19" name="Picture 18"/>
            <p:cNvPicPr>
              <a:picLocks noChangeAspect="1"/>
            </p:cNvPicPr>
            <p:nvPr/>
          </p:nvPicPr>
          <p:blipFill>
            <a:blip r:embed="rId4"/>
            <a:stretch>
              <a:fillRect/>
            </a:stretch>
          </p:blipFill>
          <p:spPr>
            <a:xfrm>
              <a:off x="277929" y="4189744"/>
              <a:ext cx="929763" cy="738909"/>
            </a:xfrm>
            <a:prstGeom prst="rect">
              <a:avLst/>
            </a:prstGeom>
            <a:solidFill>
              <a:schemeClr val="accent3"/>
            </a:solidFill>
          </p:spPr>
        </p:pic>
        <p:sp>
          <p:nvSpPr>
            <p:cNvPr id="20" name="TextBox 19"/>
            <p:cNvSpPr txBox="1"/>
            <p:nvPr/>
          </p:nvSpPr>
          <p:spPr>
            <a:xfrm>
              <a:off x="25622" y="3792935"/>
              <a:ext cx="1478360" cy="517065"/>
            </a:xfrm>
            <a:prstGeom prst="rect">
              <a:avLst/>
            </a:prstGeom>
            <a:noFill/>
          </p:spPr>
          <p:txBody>
            <a:bodyPr wrap="squar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147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type=quote</a:t>
              </a:r>
            </a:p>
          </p:txBody>
        </p:sp>
      </p:grpSp>
      <p:sp>
        <p:nvSpPr>
          <p:cNvPr id="21" name="TextBox 20"/>
          <p:cNvSpPr txBox="1"/>
          <p:nvPr/>
        </p:nvSpPr>
        <p:spPr>
          <a:xfrm>
            <a:off x="5131557" y="3290531"/>
            <a:ext cx="956599" cy="577087"/>
          </a:xfrm>
          <a:prstGeom prst="rect">
            <a:avLst/>
          </a:prstGeom>
          <a:noFill/>
        </p:spPr>
        <p:txBody>
          <a:bodyPr wrap="non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Filter</a:t>
            </a:r>
          </a:p>
        </p:txBody>
      </p:sp>
      <p:sp>
        <p:nvSpPr>
          <p:cNvPr id="22" name="TextBox 21"/>
          <p:cNvSpPr txBox="1"/>
          <p:nvPr/>
        </p:nvSpPr>
        <p:spPr>
          <a:xfrm>
            <a:off x="5140023" y="4829663"/>
            <a:ext cx="956599" cy="577087"/>
          </a:xfrm>
          <a:prstGeom prst="rect">
            <a:avLst/>
          </a:prstGeom>
          <a:noFill/>
        </p:spPr>
        <p:txBody>
          <a:bodyPr wrap="none" lIns="168080" tIns="134464" rIns="168080" bIns="134464" rtlCol="0">
            <a:spAutoFit/>
          </a:bodyPr>
          <a:lstStyle/>
          <a:p>
            <a:pPr marL="0" marR="0" lvl="0" indent="0" algn="l" defTabSz="840362" rtl="0" eaLnBrk="1" fontAlgn="auto" latinLnBrk="0" hangingPunct="1">
              <a:lnSpc>
                <a:spcPct val="90000"/>
              </a:lnSpc>
              <a:spcBef>
                <a:spcPts val="0"/>
              </a:spcBef>
              <a:spcAft>
                <a:spcPts val="551"/>
              </a:spcAft>
              <a:buClrTx/>
              <a:buSzTx/>
              <a:buFontTx/>
              <a:buNone/>
              <a:tabLst/>
              <a:defRPr/>
            </a:pPr>
            <a:r>
              <a:rPr kumimoji="0" lang="en-US" sz="2206"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Filter</a:t>
            </a:r>
          </a:p>
        </p:txBody>
      </p:sp>
    </p:spTree>
    <p:extLst>
      <p:ext uri="{BB962C8B-B14F-4D97-AF65-F5344CB8AC3E}">
        <p14:creationId xmlns:p14="http://schemas.microsoft.com/office/powerpoint/2010/main" val="2432720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0013 0.02996 L 0.16658 0.096 L 0.59471 -0.01657 " pathEditMode="relative" ptsTypes="AAA">
                                      <p:cBhvr>
                                        <p:cTn id="21" dur="2000" fill="hold"/>
                                        <p:tgtEl>
                                          <p:spTgt spid="17"/>
                                        </p:tgtEl>
                                        <p:attrNameLst>
                                          <p:attrName>ppt_x</p:attrName>
                                          <p:attrName>ppt_y</p:attrName>
                                        </p:attrNameLst>
                                      </p:cBhvr>
                                    </p:animMotion>
                                  </p:childTnLst>
                                </p:cTn>
                              </p:par>
                            </p:childTnLst>
                          </p:cTn>
                        </p:par>
                        <p:par>
                          <p:cTn id="22" fill="hold">
                            <p:stCondLst>
                              <p:cond delay="2000"/>
                            </p:stCondLst>
                            <p:childTnLst>
                              <p:par>
                                <p:cTn id="23" presetID="0" presetClass="path" presetSubtype="0" accel="50000" decel="50000" fill="hold" nodeType="afterEffect">
                                  <p:stCondLst>
                                    <p:cond delay="0"/>
                                  </p:stCondLst>
                                  <p:childTnLst>
                                    <p:animMotion origin="layout" path="M -0.00077 0.03064 L 0.16594 -0.05334 L 0.59344 0.04449 " pathEditMode="relative" ptsTypes="AAA">
                                      <p:cBhvr>
                                        <p:cTn id="24" dur="2000" fill="hold"/>
                                        <p:tgtEl>
                                          <p:spTgt spid="1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9-51027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_v04.potx" id="{A39623A4-DF72-47A4-96E2-174F3239EAB2}" vid="{A6C15879-F4A4-4293-A3FB-BF2C930CA64B}"/>
    </a:ext>
  </a:extLst>
</a:theme>
</file>

<file path=ppt/theme/theme2.xml><?xml version="1.0" encoding="utf-8"?>
<a:theme xmlns:a="http://schemas.openxmlformats.org/drawingml/2006/main" name="Azure PPT Template - 2018">
  <a:themeElements>
    <a:clrScheme name="Azure">
      <a:dk1>
        <a:srgbClr val="000000"/>
      </a:dk1>
      <a:lt1>
        <a:srgbClr val="FFFFFF"/>
      </a:lt1>
      <a:dk2>
        <a:srgbClr val="0078D7"/>
      </a:dk2>
      <a:lt2>
        <a:srgbClr val="FFFFFF"/>
      </a:lt2>
      <a:accent1>
        <a:srgbClr val="E6E6E6"/>
      </a:accent1>
      <a:accent2>
        <a:srgbClr val="D2D2D2"/>
      </a:accent2>
      <a:accent3>
        <a:srgbClr val="737373"/>
      </a:accent3>
      <a:accent4>
        <a:srgbClr val="505050"/>
      </a:accent4>
      <a:accent5>
        <a:srgbClr val="BAD80A"/>
      </a:accent5>
      <a:accent6>
        <a:srgbClr val="00BCF2"/>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Barkol David</External_x0020_Speaker>
    <j478fa01fff54a9d85f93cc1f742caa8 xmlns="5a4b3278-325d-441a-b38f-6f1926bc734e">
      <Terms xmlns="http://schemas.microsoft.com/office/infopath/2007/PartnerControls"/>
    </j478fa01fff54a9d85f93cc1f742caa8>
    <Event_x0020_End_x0020_Date xmlns="5a4b3278-325d-441a-b38f-6f1926bc734e">2019-02-16T08:00:00+00:00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Ready</TermName>
          <TermId xmlns="http://schemas.microsoft.com/office/infopath/2007/PartnerControls">3ca26e5f-dc1b-4496-bbb3-9dc6901a235f</TermId>
        </TermInfo>
      </Terms>
    </o33121adfc264c7dbcad13be7db3ea4b>
    <Session_x0020_Code xmlns="5a4b3278-325d-441a-b38f-6f1926bc734e">AI-APP-TS309</Session_x0020_Cod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Washington State Convention Center</TermName>
          <TermId xmlns="http://schemas.microsoft.com/office/infopath/2007/PartnerControls">2ebf141d-f871-4cc9-bf08-f87f112ab464</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c4b02e5b2c48420dbed84c0f2f02e9a3>
    <Event_x0020_Start_x0020_Date xmlns="5a4b3278-325d-441a-b38f-6f1926bc734e">2019-02-09T08:00:00+00:00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j129f3114929433a812312450a84994c xmlns="5a4b3278-325d-441a-b38f-6f1926bc734e">
      <Terms xmlns="http://schemas.microsoft.com/office/infopath/2007/PartnerControls"/>
    </j129f3114929433a812312450a84994c>
    <TaxCatchAll xmlns="230e9df3-be65-4c73-a93b-d1236ebd677e">
      <Value>20</Value>
      <Value>19</Value>
      <Value>16</Value>
      <Value>21</Value>
    </TaxCatchAll>
    <e1750f71052543bd8c4d7217e9f56da0 xmlns="5a4b3278-325d-441a-b38f-6f1926bc734e">
      <Terms xmlns="http://schemas.microsoft.com/office/infopath/2007/PartnerControls"/>
    </e1750f71052543bd8c4d7217e9f56da0>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0" ma:contentTypeDescription="" ma:contentTypeScope="" ma:versionID="89a236a14fe01b50fc9ce03f4d73a391">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5d0402a6412bf30be66bcd261b52ef9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9d1f81f6-e953-47ea-988e-33ed651c58e6"/>
    <ds:schemaRef ds:uri="http://schemas.microsoft.com/office/infopath/2007/PartnerControls"/>
    <ds:schemaRef ds:uri="http://schemas.microsoft.com/office/2006/documentManagement/types"/>
    <ds:schemaRef ds:uri="http://schemas.openxmlformats.org/package/2006/metadata/core-properties"/>
    <ds:schemaRef ds:uri="5a4b3278-325d-441a-b38f-6f1926bc734e"/>
    <ds:schemaRef ds:uri="http://www.w3.org/XML/1998/namespace"/>
    <ds:schemaRef ds:uri="http://purl.org/dc/dcmitype/"/>
  </ds:schemaRefs>
</ds:datastoreItem>
</file>

<file path=customXml/itemProps3.xml><?xml version="1.0" encoding="utf-8"?>
<ds:datastoreItem xmlns:ds="http://schemas.openxmlformats.org/officeDocument/2006/customXml" ds:itemID="{6D7BD5E4-6E06-4B5E-A818-4047989878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Microsoft_Ready_Breakout_Template_CONFIDENTIAL_v04</Template>
  <TotalTime>1288</TotalTime>
  <Words>2297</Words>
  <Application>Microsoft Office PowerPoint</Application>
  <PresentationFormat>Widescreen</PresentationFormat>
  <Paragraphs>447</Paragraphs>
  <Slides>34</Slides>
  <Notes>31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Arial</vt:lpstr>
      <vt:lpstr>Bahnschrift</vt:lpstr>
      <vt:lpstr>Calibri</vt:lpstr>
      <vt:lpstr>Consolas</vt:lpstr>
      <vt:lpstr>Segoe UI</vt:lpstr>
      <vt:lpstr>Segoe UI Light</vt:lpstr>
      <vt:lpstr>Segoe UI Semibold</vt:lpstr>
      <vt:lpstr>Segoe UI Semilight</vt:lpstr>
      <vt:lpstr>Wingdings</vt:lpstr>
      <vt:lpstr>9-51027_Microsoft_Ready_Template</vt:lpstr>
      <vt:lpstr>Azure PPT Template - 2018</vt:lpstr>
      <vt:lpstr>Eventing in the Azure with queues, grids, and hubs: when to use which and for what scenarios</vt:lpstr>
      <vt:lpstr>Azure Messaging Services</vt:lpstr>
      <vt:lpstr>Storage Queues</vt:lpstr>
      <vt:lpstr>Storage queues are task queues </vt:lpstr>
      <vt:lpstr>A simple queue</vt:lpstr>
      <vt:lpstr>Service Bus</vt:lpstr>
      <vt:lpstr>Enterprise Messaging as a Service</vt:lpstr>
      <vt:lpstr>Features of Service Bus</vt:lpstr>
      <vt:lpstr>Topics &amp; Subscriptions</vt:lpstr>
      <vt:lpstr>Event Hubs</vt:lpstr>
      <vt:lpstr>Where Big Data Streaming fits in</vt:lpstr>
      <vt:lpstr>How Event Hubs is different from queues</vt:lpstr>
      <vt:lpstr>Event Hubs is like a tape deck</vt:lpstr>
      <vt:lpstr>Event Hubs conceptual architecture</vt:lpstr>
      <vt:lpstr>Event Hubs Capture: batch on stream</vt:lpstr>
      <vt:lpstr>Azure Event Hubs for Apache Kafka™</vt:lpstr>
      <vt:lpstr>Common Use Cases</vt:lpstr>
      <vt:lpstr>Event Grid</vt:lpstr>
      <vt:lpstr>PowerPoint Presentation</vt:lpstr>
      <vt:lpstr>What is Event Grid For?</vt:lpstr>
      <vt:lpstr>Event Schema</vt:lpstr>
      <vt:lpstr>Cloud Events Schema Cloud Native Compute Foundation (CDCF)</vt:lpstr>
      <vt:lpstr>Event Domains</vt:lpstr>
      <vt:lpstr>Event Grid Considerations</vt:lpstr>
      <vt:lpstr>Relay &amp; Hybrid Connections</vt:lpstr>
      <vt:lpstr>Cloud relayed communication</vt:lpstr>
      <vt:lpstr>Where does Relay fit in?</vt:lpstr>
      <vt:lpstr>Segmentation of the cloud messaging services</vt:lpstr>
      <vt:lpstr>Demos</vt:lpstr>
      <vt:lpstr>Logical Architecture</vt:lpstr>
      <vt:lpstr>Physical Architecture</vt:lpstr>
      <vt:lpstr>Session resources</vt:lpstr>
      <vt:lpstr>Demo references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Eventing in the cloud with queues, grids, and hubs: when to use which and for what scenarios</dc:title>
  <dc:subject>Microsoft Ready</dc:subject>
  <dc:creator>MS Events 1675</dc:creator>
  <cp:keywords>Microsoft Ready</cp:keywords>
  <dc:description/>
  <cp:lastModifiedBy>Maheshkumar Rajarathinavel (AZURE)</cp:lastModifiedBy>
  <cp:revision>61</cp:revision>
  <dcterms:created xsi:type="dcterms:W3CDTF">2019-02-14T15:34:49Z</dcterms:created>
  <dcterms:modified xsi:type="dcterms:W3CDTF">2019-04-27T13:05:52Z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20;#Washington State Convention and Trade Center|2ebf141d-f871-4cc9-bf08-f87f112ab464</vt:lpwstr>
  </property>
  <property fmtid="{D5CDD505-2E9C-101B-9397-08002B2CF9AE}" pid="7" name="Track">
    <vt:lpwstr/>
  </property>
  <property fmtid="{D5CDD505-2E9C-101B-9397-08002B2CF9AE}" pid="8" name="Event Location">
    <vt:lpwstr>19;#Seattle|54f46ed2-c77e-4a59-b182-a4171fdb0d11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16;#Microsoft Ready|3ca26e5f-dc1b-4496-bbb3-9dc6901a235f</vt:lpwstr>
  </property>
  <property fmtid="{D5CDD505-2E9C-101B-9397-08002B2CF9AE}" pid="21" name="Event Name">
    <vt:lpwstr>21;#Microsoft Ready|3ca26e5f-dc1b-4496-bbb3-9dc6901a235f</vt:lpwstr>
  </property>
  <property fmtid="{D5CDD505-2E9C-101B-9397-08002B2CF9AE}" pid="22" name="Audience1">
    <vt:lpwstr/>
  </property>
</Properties>
</file>